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embeddedFontLst>
    <p:embeddedFont>
      <p:font typeface="Arial Narrow" panose="020B0606020202030204" pitchFamily="34" charset="0"/>
      <p:regular r:id="rId4"/>
      <p:bold r:id="rId5"/>
      <p:italic r:id="rId6"/>
      <p:boldItalic r:id="rId7"/>
    </p:embeddedFont>
    <p:embeddedFont>
      <p:font typeface="Helvetica Neue" panose="020B060402020202020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g4b+B+BkX7ZHer52wEBO2sNCOg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75" autoAdjust="0"/>
  </p:normalViewPr>
  <p:slideViewPr>
    <p:cSldViewPr snapToGrid="0">
      <p:cViewPr varScale="1">
        <p:scale>
          <a:sx n="53" d="100"/>
          <a:sy n="53" d="100"/>
        </p:scale>
        <p:origin x="10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21" Type="http://schemas.openxmlformats.org/officeDocument/2006/relationships/tableStyles" Target="tableStyles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36440aa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336440aa78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This is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“BDEC Nugget” slide I made during a workshop at the BDEC conference in May..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Citation: Prugh, L. R., J. D. Lundquist, B. K.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Sullender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X. Cunningham, J.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Dechow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B. L. Borg, P. J.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Sousanes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Stehn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M. T. Durand. 2024. Landscape heterogeneity buffers the impact of an extreme weather event on wildlife. Communications Biology 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:1515. 10.1038/s42003-024-07195-1.</a:t>
            </a:r>
            <a:endParaRPr dirty="0"/>
          </a:p>
        </p:txBody>
      </p:sp>
      <p:sp>
        <p:nvSpPr>
          <p:cNvPr id="245" name="Google Shape;245;g336440aa78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out Graphic">
  <p:cSld name="Layout without Graphic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399978" y="988138"/>
            <a:ext cx="10161545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45699" y="1889198"/>
            <a:ext cx="10130562" cy="219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0" y="-1"/>
            <a:ext cx="915089" cy="6854417"/>
          </a:xfrm>
          <a:prstGeom prst="rect">
            <a:avLst/>
          </a:prstGeom>
          <a:gradFill>
            <a:gsLst>
              <a:gs pos="0">
                <a:srgbClr val="245898"/>
              </a:gs>
              <a:gs pos="40000">
                <a:srgbClr val="245898"/>
              </a:gs>
              <a:gs pos="70000">
                <a:srgbClr val="004174"/>
              </a:gs>
              <a:gs pos="100000">
                <a:srgbClr val="0A233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2"/>
          </p:nvPr>
        </p:nvSpPr>
        <p:spPr>
          <a:xfrm rot="-5400000">
            <a:off x="-2615507" y="3219689"/>
            <a:ext cx="6393426" cy="41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slide 1">
  <p:cSld name="Highlight slide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599D">
                  <a:alpha val="0"/>
                </a:srgbClr>
              </a:gs>
              <a:gs pos="23000">
                <a:srgbClr val="01599D">
                  <a:alpha val="0"/>
                </a:srgbClr>
              </a:gs>
              <a:gs pos="73000">
                <a:srgbClr val="02599D"/>
              </a:gs>
              <a:gs pos="100000">
                <a:srgbClr val="02599D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392112" y="1166451"/>
            <a:ext cx="3319272" cy="5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392112" y="1728215"/>
            <a:ext cx="3319272" cy="366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2"/>
          </p:nvPr>
        </p:nvSpPr>
        <p:spPr>
          <a:xfrm>
            <a:off x="392112" y="5891666"/>
            <a:ext cx="3319272" cy="28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slide 2">
  <p:cSld name="Highlight slide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14">
                <a:srgbClr val="0A223F">
                  <a:alpha val="61568"/>
                </a:srgbClr>
              </a:gs>
              <a:gs pos="73000">
                <a:srgbClr val="102C4F"/>
              </a:gs>
              <a:gs pos="100000">
                <a:srgbClr val="102C4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392112" y="1166451"/>
            <a:ext cx="3319272" cy="5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392112" y="1728215"/>
            <a:ext cx="3319272" cy="366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2"/>
          </p:nvPr>
        </p:nvSpPr>
        <p:spPr>
          <a:xfrm>
            <a:off x="392112" y="5891666"/>
            <a:ext cx="3319272" cy="28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image">
  <p:cSld name="Layout with imag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02C4F"/>
              </a:gs>
              <a:gs pos="26000">
                <a:srgbClr val="102C4F"/>
              </a:gs>
              <a:gs pos="67000">
                <a:srgbClr val="143D70">
                  <a:alpha val="81568"/>
                </a:srgbClr>
              </a:gs>
              <a:gs pos="98000">
                <a:srgbClr val="FFFFFF">
                  <a:alpha val="18431"/>
                </a:srgbClr>
              </a:gs>
              <a:gs pos="100000">
                <a:srgbClr val="FFFFFF">
                  <a:alpha val="18431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-3143992" y="3143992"/>
            <a:ext cx="6858000" cy="57001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7000">
                <a:srgbClr val="245898"/>
              </a:gs>
              <a:gs pos="100000">
                <a:srgbClr val="245898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5316516" y="1107704"/>
            <a:ext cx="648148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5381898" y="2020018"/>
            <a:ext cx="3136392" cy="2258568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2"/>
          </p:nvPr>
        </p:nvSpPr>
        <p:spPr>
          <a:xfrm rot="-5400000">
            <a:off x="-2895764" y="3220715"/>
            <a:ext cx="6393426" cy="41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3"/>
          </p:nvPr>
        </p:nvSpPr>
        <p:spPr>
          <a:xfrm>
            <a:off x="8724901" y="2045614"/>
            <a:ext cx="3079162" cy="219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4"/>
          </p:nvPr>
        </p:nvSpPr>
        <p:spPr>
          <a:xfrm>
            <a:off x="5346915" y="4603751"/>
            <a:ext cx="647829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layout">
  <p:cSld name="Three column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45898"/>
              </a:gs>
              <a:gs pos="89000">
                <a:srgbClr val="001023"/>
              </a:gs>
              <a:gs pos="100000">
                <a:srgbClr val="001023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11260264" y="0"/>
            <a:ext cx="931736" cy="458548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876369" y="1157668"/>
            <a:ext cx="1042894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2"/>
          </p:nvPr>
        </p:nvSpPr>
        <p:spPr>
          <a:xfrm>
            <a:off x="4539795" y="4628981"/>
            <a:ext cx="3200400" cy="180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3"/>
          </p:nvPr>
        </p:nvSpPr>
        <p:spPr>
          <a:xfrm>
            <a:off x="8093168" y="4628981"/>
            <a:ext cx="3208570" cy="180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4"/>
          </p:nvPr>
        </p:nvSpPr>
        <p:spPr>
          <a:xfrm>
            <a:off x="965827" y="4628981"/>
            <a:ext cx="3207174" cy="180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5"/>
          </p:nvPr>
        </p:nvSpPr>
        <p:spPr>
          <a:xfrm>
            <a:off x="969214" y="2229743"/>
            <a:ext cx="3200400" cy="2130552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6"/>
          </p:nvPr>
        </p:nvSpPr>
        <p:spPr>
          <a:xfrm>
            <a:off x="4539795" y="2229743"/>
            <a:ext cx="3200400" cy="2130552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7"/>
          </p:nvPr>
        </p:nvSpPr>
        <p:spPr>
          <a:xfrm>
            <a:off x="8097253" y="2229743"/>
            <a:ext cx="3200400" cy="2130552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629588" y="59960"/>
            <a:ext cx="32528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photo">
  <p:cSld name="Layout with photo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-9817" y="0"/>
            <a:ext cx="12210167" cy="6868272"/>
          </a:xfrm>
          <a:prstGeom prst="rect">
            <a:avLst/>
          </a:prstGeom>
          <a:gradFill>
            <a:gsLst>
              <a:gs pos="0">
                <a:srgbClr val="245898"/>
              </a:gs>
              <a:gs pos="18000">
                <a:srgbClr val="245898"/>
              </a:gs>
              <a:gs pos="58999">
                <a:srgbClr val="001023"/>
              </a:gs>
              <a:gs pos="100000">
                <a:srgbClr val="00102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11260264" y="0"/>
            <a:ext cx="931736" cy="458548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5220517" y="988138"/>
            <a:ext cx="648148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5243378" y="1889198"/>
            <a:ext cx="6435767" cy="349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2"/>
          </p:nvPr>
        </p:nvSpPr>
        <p:spPr>
          <a:xfrm>
            <a:off x="-1" y="458548"/>
            <a:ext cx="4540380" cy="6399452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3"/>
          </p:nvPr>
        </p:nvSpPr>
        <p:spPr>
          <a:xfrm>
            <a:off x="5266238" y="6228343"/>
            <a:ext cx="6435767" cy="27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629588" y="59960"/>
            <a:ext cx="32528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Two column lay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/>
          <p:nvPr/>
        </p:nvSpPr>
        <p:spPr>
          <a:xfrm>
            <a:off x="-9817" y="0"/>
            <a:ext cx="12210167" cy="6868272"/>
          </a:xfrm>
          <a:prstGeom prst="rect">
            <a:avLst/>
          </a:prstGeom>
          <a:gradFill>
            <a:gsLst>
              <a:gs pos="0">
                <a:srgbClr val="245898"/>
              </a:gs>
              <a:gs pos="18000">
                <a:srgbClr val="245898"/>
              </a:gs>
              <a:gs pos="58999">
                <a:srgbClr val="001023"/>
              </a:gs>
              <a:gs pos="100000">
                <a:srgbClr val="00102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11260264" y="0"/>
            <a:ext cx="931736" cy="458548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1272636" y="1845359"/>
            <a:ext cx="4448921" cy="2386584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1169719" y="999085"/>
            <a:ext cx="648148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1143288" y="4408838"/>
            <a:ext cx="45782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3"/>
          </p:nvPr>
        </p:nvSpPr>
        <p:spPr>
          <a:xfrm>
            <a:off x="6096000" y="4408838"/>
            <a:ext cx="45782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4"/>
          </p:nvPr>
        </p:nvSpPr>
        <p:spPr>
          <a:xfrm>
            <a:off x="6189663" y="1845359"/>
            <a:ext cx="4448921" cy="2386584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629588" y="59960"/>
            <a:ext cx="32528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5"/>
          </p:nvPr>
        </p:nvSpPr>
        <p:spPr>
          <a:xfrm>
            <a:off x="1131888" y="5115168"/>
            <a:ext cx="95773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1">
  <p:cSld name="Chapter slide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096" y="0"/>
            <a:ext cx="12192000" cy="684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2" name="Google Shape;152;p19"/>
          <p:cNvSpPr/>
          <p:nvPr/>
        </p:nvSpPr>
        <p:spPr>
          <a:xfrm rot="-5400000">
            <a:off x="-3337165" y="3325589"/>
            <a:ext cx="6902929" cy="228599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885946" y="2761590"/>
            <a:ext cx="602589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>
            <a:off x="889891" y="3482258"/>
            <a:ext cx="6025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2">
  <p:cSld name="Chapter slide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71871" cy="68981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Google Shape;158;p20"/>
          <p:cNvSpPr/>
          <p:nvPr/>
        </p:nvSpPr>
        <p:spPr>
          <a:xfrm rot="-5400000">
            <a:off x="-3337165" y="3325589"/>
            <a:ext cx="6902929" cy="228599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885946" y="2761590"/>
            <a:ext cx="602589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889891" y="3482258"/>
            <a:ext cx="6025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3">
  <p:cSld name="Chapter slide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4" name="Google Shape;164;p21"/>
          <p:cNvSpPr/>
          <p:nvPr/>
        </p:nvSpPr>
        <p:spPr>
          <a:xfrm rot="-5400000">
            <a:off x="-3337165" y="3325589"/>
            <a:ext cx="6902929" cy="228599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85946" y="2761590"/>
            <a:ext cx="602589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889891" y="3482258"/>
            <a:ext cx="6025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4">
  <p:cSld name="Chapter slide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0" y="0"/>
            <a:ext cx="7620000" cy="6858000"/>
          </a:xfrm>
          <a:custGeom>
            <a:avLst/>
            <a:gdLst/>
            <a:ahLst/>
            <a:cxnLst/>
            <a:rect l="l" t="t" r="r" b="b"/>
            <a:pathLst>
              <a:path w="7620000" h="6858000" extrusionOk="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52000">
                <a:srgbClr val="02599D"/>
              </a:gs>
              <a:gs pos="100000">
                <a:srgbClr val="02599D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885946" y="2761590"/>
            <a:ext cx="546475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1"/>
          </p:nvPr>
        </p:nvSpPr>
        <p:spPr>
          <a:xfrm>
            <a:off x="889891" y="3482258"/>
            <a:ext cx="5464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695218" y="1039166"/>
            <a:ext cx="6658582" cy="77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33CD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5">
  <p:cSld name="Chapter slide 5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0" y="0"/>
            <a:ext cx="7620000" cy="6858000"/>
          </a:xfrm>
          <a:custGeom>
            <a:avLst/>
            <a:gdLst/>
            <a:ahLst/>
            <a:cxnLst/>
            <a:rect l="l" t="t" r="r" b="b"/>
            <a:pathLst>
              <a:path w="7620000" h="6858000" extrusionOk="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1599D">
                  <a:alpha val="0"/>
                </a:srgbClr>
              </a:gs>
              <a:gs pos="10000">
                <a:srgbClr val="01599D">
                  <a:alpha val="0"/>
                </a:srgbClr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885946" y="2761590"/>
            <a:ext cx="546475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889891" y="3482258"/>
            <a:ext cx="5464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 2">
  <p:cSld name="Layout with graphic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981"/>
            <a:ext cx="6096001" cy="6882290"/>
          </a:xfrm>
          <a:custGeom>
            <a:avLst/>
            <a:gdLst/>
            <a:ahLst/>
            <a:cxnLst/>
            <a:rect l="l" t="t" r="r" b="b"/>
            <a:pathLst>
              <a:path w="6096001" h="6845100" extrusionOk="0">
                <a:moveTo>
                  <a:pt x="0" y="0"/>
                </a:moveTo>
                <a:lnTo>
                  <a:pt x="6096001" y="0"/>
                </a:lnTo>
                <a:lnTo>
                  <a:pt x="6096001" y="6845100"/>
                </a:lnTo>
                <a:lnTo>
                  <a:pt x="0" y="68451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-422655" y="541"/>
            <a:ext cx="2070763" cy="6857459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1490927" y="-3981"/>
            <a:ext cx="10701073" cy="6861981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4901938" y="1074489"/>
            <a:ext cx="6672111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4901939" y="2214710"/>
            <a:ext cx="6678104" cy="32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 3">
  <p:cSld name="Layout with graphic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3870" y="342900"/>
            <a:ext cx="10833100" cy="68783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/>
          <p:nvPr/>
        </p:nvSpPr>
        <p:spPr>
          <a:xfrm flipH="1">
            <a:off x="10526288" y="0"/>
            <a:ext cx="2066543" cy="6858000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A22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5"/>
          <p:cNvSpPr/>
          <p:nvPr/>
        </p:nvSpPr>
        <p:spPr>
          <a:xfrm flipH="1">
            <a:off x="-10350" y="11093"/>
            <a:ext cx="10698480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630275" y="1464046"/>
            <a:ext cx="6816649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651776" y="2543323"/>
            <a:ext cx="6801209" cy="32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Text slide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 rot="10800000">
            <a:off x="-9819" y="0"/>
            <a:ext cx="12210167" cy="6868271"/>
          </a:xfrm>
          <a:prstGeom prst="rect">
            <a:avLst/>
          </a:prstGeom>
          <a:gradFill>
            <a:gsLst>
              <a:gs pos="0">
                <a:srgbClr val="245898"/>
              </a:gs>
              <a:gs pos="18000">
                <a:srgbClr val="245898"/>
              </a:gs>
              <a:gs pos="58999">
                <a:srgbClr val="001023"/>
              </a:gs>
              <a:gs pos="100000">
                <a:srgbClr val="00102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11260264" y="0"/>
            <a:ext cx="931736" cy="458548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29588" y="59960"/>
            <a:ext cx="32528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604909" y="1043538"/>
            <a:ext cx="106685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650875" y="1879600"/>
            <a:ext cx="10634663" cy="22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2">
  <p:cSld name="Text slide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 rot="10800000">
            <a:off x="-9817" y="-23529"/>
            <a:ext cx="12210167" cy="6891801"/>
          </a:xfrm>
          <a:prstGeom prst="rect">
            <a:avLst/>
          </a:prstGeom>
          <a:gradFill>
            <a:gsLst>
              <a:gs pos="0">
                <a:srgbClr val="245898"/>
              </a:gs>
              <a:gs pos="18000">
                <a:srgbClr val="245898"/>
              </a:gs>
              <a:gs pos="58999">
                <a:srgbClr val="001023"/>
              </a:gs>
              <a:gs pos="100000">
                <a:srgbClr val="00102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604909" y="1043538"/>
            <a:ext cx="106685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650875" y="1879600"/>
            <a:ext cx="10634663" cy="22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 descr="A close-up of a planet eart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8129736" y="4341816"/>
            <a:ext cx="25571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science.nasa.gov/earth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519" y="-8747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9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209" name="Google Shape;209;p29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9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t="46213"/>
          <a:stretch/>
        </p:blipFill>
        <p:spPr>
          <a:xfrm>
            <a:off x="-12519" y="-11410"/>
            <a:ext cx="12204519" cy="687968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dt" idx="10"/>
          </p:nvPr>
        </p:nvSpPr>
        <p:spPr>
          <a:xfrm>
            <a:off x="27363" y="64361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ftr" idx="11"/>
          </p:nvPr>
        </p:nvSpPr>
        <p:spPr>
          <a:xfrm>
            <a:off x="4381996" y="6436114"/>
            <a:ext cx="3000581" cy="42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sldNum" idx="12"/>
          </p:nvPr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29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584775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4" name="Google Shape;224;p30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557707" y="4383173"/>
            <a:ext cx="521208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688" y="346938"/>
            <a:ext cx="1075663" cy="9053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6"/>
          <p:cNvCxnSpPr/>
          <p:nvPr/>
        </p:nvCxnSpPr>
        <p:spPr>
          <a:xfrm>
            <a:off x="1495740" y="450064"/>
            <a:ext cx="0" cy="734459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6"/>
          <p:cNvSpPr txBox="1"/>
          <p:nvPr/>
        </p:nvSpPr>
        <p:spPr>
          <a:xfrm>
            <a:off x="1567874" y="624950"/>
            <a:ext cx="16081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Administration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/>
          <p:nvPr/>
        </p:nvSpPr>
        <p:spPr>
          <a:xfrm>
            <a:off x="558527" y="1565564"/>
            <a:ext cx="1009347" cy="997527"/>
          </a:xfrm>
          <a:prstGeom prst="rect">
            <a:avLst/>
          </a:prstGeom>
          <a:solidFill>
            <a:srgbClr val="001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6" descr="A black background with white 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803" y="2122571"/>
            <a:ext cx="4251606" cy="213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57707" y="5474070"/>
            <a:ext cx="5212080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557707" y="5806672"/>
            <a:ext cx="5212080" cy="28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555584" y="6076708"/>
            <a:ext cx="55095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16" y="-12170"/>
            <a:ext cx="12216776" cy="68671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691058" y="4574045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1691058" y="4825652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1691058" y="3558393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4"/>
          </p:nvPr>
        </p:nvSpPr>
        <p:spPr>
          <a:xfrm>
            <a:off x="1691058" y="3810000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5"/>
          </p:nvPr>
        </p:nvSpPr>
        <p:spPr>
          <a:xfrm>
            <a:off x="1691058" y="2530215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6"/>
          </p:nvPr>
        </p:nvSpPr>
        <p:spPr>
          <a:xfrm>
            <a:off x="1691058" y="2781822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23315" y="1471408"/>
            <a:ext cx="5648605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/>
          <p:nvPr/>
        </p:nvSpPr>
        <p:spPr>
          <a:xfrm rot="-5400000">
            <a:off x="-3320885" y="3308517"/>
            <a:ext cx="6870367" cy="228600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7"/>
          </p:nvPr>
        </p:nvSpPr>
        <p:spPr>
          <a:xfrm>
            <a:off x="528321" y="2515922"/>
            <a:ext cx="995044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8"/>
          </p:nvPr>
        </p:nvSpPr>
        <p:spPr>
          <a:xfrm>
            <a:off x="528321" y="3564420"/>
            <a:ext cx="99504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9"/>
          </p:nvPr>
        </p:nvSpPr>
        <p:spPr>
          <a:xfrm>
            <a:off x="528321" y="4570608"/>
            <a:ext cx="995044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3"/>
          </p:nvPr>
        </p:nvSpPr>
        <p:spPr>
          <a:xfrm>
            <a:off x="5029200" y="4574045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4"/>
          </p:nvPr>
        </p:nvSpPr>
        <p:spPr>
          <a:xfrm>
            <a:off x="5029200" y="4825652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5"/>
          </p:nvPr>
        </p:nvSpPr>
        <p:spPr>
          <a:xfrm>
            <a:off x="5029200" y="3558393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6"/>
          </p:nvPr>
        </p:nvSpPr>
        <p:spPr>
          <a:xfrm>
            <a:off x="5029200" y="3810000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7"/>
          </p:nvPr>
        </p:nvSpPr>
        <p:spPr>
          <a:xfrm>
            <a:off x="5029200" y="2530215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8"/>
          </p:nvPr>
        </p:nvSpPr>
        <p:spPr>
          <a:xfrm>
            <a:off x="5029200" y="2781822"/>
            <a:ext cx="2141906" cy="34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9"/>
          </p:nvPr>
        </p:nvSpPr>
        <p:spPr>
          <a:xfrm>
            <a:off x="3866463" y="2515922"/>
            <a:ext cx="995044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0"/>
          </p:nvPr>
        </p:nvSpPr>
        <p:spPr>
          <a:xfrm>
            <a:off x="3866463" y="3564420"/>
            <a:ext cx="99504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1"/>
          </p:nvPr>
        </p:nvSpPr>
        <p:spPr>
          <a:xfrm>
            <a:off x="3866463" y="4570608"/>
            <a:ext cx="995044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7" descr="A black background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0234" y="2098724"/>
            <a:ext cx="3223393" cy="162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1">
  <p:cSld name="Intro slide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2" name="Google Shape;62;p8"/>
          <p:cNvSpPr/>
          <p:nvPr/>
        </p:nvSpPr>
        <p:spPr>
          <a:xfrm rot="-5400000">
            <a:off x="-3320487" y="3308912"/>
            <a:ext cx="6869576" cy="228600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60060" y="694795"/>
            <a:ext cx="6404203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839788" y="1640931"/>
            <a:ext cx="6011775" cy="149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8" descr="A black background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0234" y="2098724"/>
            <a:ext cx="3223393" cy="16206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body" idx="2"/>
          </p:nvPr>
        </p:nvSpPr>
        <p:spPr>
          <a:xfrm>
            <a:off x="836613" y="3549731"/>
            <a:ext cx="6045200" cy="25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2">
  <p:cSld name="Intro slide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6504"/>
            <a:ext cx="12271871" cy="6884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" name="Google Shape;70;p9"/>
          <p:cNvSpPr/>
          <p:nvPr/>
        </p:nvSpPr>
        <p:spPr>
          <a:xfrm rot="-5400000">
            <a:off x="-3337165" y="3325589"/>
            <a:ext cx="6902929" cy="228599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460060" y="694795"/>
            <a:ext cx="6404203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839788" y="1640931"/>
            <a:ext cx="6011775" cy="149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836613" y="3549731"/>
            <a:ext cx="6045200" cy="25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3">
  <p:cSld name="Intro slide 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6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" name="Google Shape;77;p10"/>
          <p:cNvSpPr/>
          <p:nvPr/>
        </p:nvSpPr>
        <p:spPr>
          <a:xfrm rot="-5400000">
            <a:off x="-3337165" y="3325589"/>
            <a:ext cx="6902929" cy="228599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460060" y="694795"/>
            <a:ext cx="6404203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839788" y="1640931"/>
            <a:ext cx="6011775" cy="149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2"/>
          </p:nvPr>
        </p:nvSpPr>
        <p:spPr>
          <a:xfrm>
            <a:off x="836613" y="3549731"/>
            <a:ext cx="6045200" cy="25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Layout Slide">
  <p:cSld name="Horizontal Layout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/>
          <p:nvPr/>
        </p:nvSpPr>
        <p:spPr>
          <a:xfrm>
            <a:off x="194199" y="2618509"/>
            <a:ext cx="11997802" cy="4239491"/>
          </a:xfrm>
          <a:prstGeom prst="rect">
            <a:avLst/>
          </a:prstGeom>
          <a:solidFill>
            <a:srgbClr val="025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1041400" y="3886200"/>
            <a:ext cx="4152900" cy="149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 rot="-5400000">
            <a:off x="-3320489" y="3308913"/>
            <a:ext cx="6869578" cy="228600"/>
          </a:xfrm>
          <a:prstGeom prst="rect">
            <a:avLst/>
          </a:prstGeom>
          <a:gradFill>
            <a:gsLst>
              <a:gs pos="0">
                <a:srgbClr val="245898"/>
              </a:gs>
              <a:gs pos="11000">
                <a:srgbClr val="245898"/>
              </a:gs>
              <a:gs pos="52000">
                <a:srgbClr val="102C4F"/>
              </a:gs>
              <a:gs pos="100000">
                <a:srgbClr val="102C4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587060" y="3107795"/>
            <a:ext cx="461994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2"/>
          </p:nvPr>
        </p:nvSpPr>
        <p:spPr>
          <a:xfrm>
            <a:off x="5362575" y="3084513"/>
            <a:ext cx="6400800" cy="25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/>
          <p:nvPr/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">
  <p:cSld name="Layout with Graphic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2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1505525" y="-2008"/>
            <a:ext cx="1062037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2"/>
          <p:cNvSpPr/>
          <p:nvPr/>
        </p:nvSpPr>
        <p:spPr>
          <a:xfrm>
            <a:off x="0" y="0"/>
            <a:ext cx="2715491" cy="6858000"/>
          </a:xfrm>
          <a:prstGeom prst="rect">
            <a:avLst/>
          </a:prstGeom>
          <a:solidFill>
            <a:srgbClr val="0A2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1382632" y="911346"/>
            <a:ext cx="594755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0" y="-1"/>
            <a:ext cx="915089" cy="6854417"/>
          </a:xfrm>
          <a:prstGeom prst="rect">
            <a:avLst/>
          </a:prstGeom>
          <a:gradFill>
            <a:gsLst>
              <a:gs pos="0">
                <a:srgbClr val="245898"/>
              </a:gs>
              <a:gs pos="40000">
                <a:srgbClr val="245898"/>
              </a:gs>
              <a:gs pos="70000">
                <a:srgbClr val="004174"/>
              </a:gs>
              <a:gs pos="100000">
                <a:srgbClr val="0A233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 rot="-5400000">
            <a:off x="-2615507" y="3219689"/>
            <a:ext cx="6393426" cy="41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2"/>
          </p:nvPr>
        </p:nvSpPr>
        <p:spPr>
          <a:xfrm>
            <a:off x="1379538" y="1783829"/>
            <a:ext cx="5978578" cy="349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4E">
            <a:alpha val="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630275" y="1464046"/>
            <a:ext cx="6816649" cy="7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630276" y="2677419"/>
            <a:ext cx="6678104" cy="48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9382698" y="435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6440aa788_0_0"/>
          <p:cNvSpPr txBox="1">
            <a:spLocks noGrp="1"/>
          </p:cNvSpPr>
          <p:nvPr>
            <p:ph type="title"/>
          </p:nvPr>
        </p:nvSpPr>
        <p:spPr>
          <a:xfrm>
            <a:off x="1204388" y="39326"/>
            <a:ext cx="10499700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RESILIENCE OF CARIBOU TO EXTREME WEATHER</a:t>
            </a:r>
            <a:endParaRPr dirty="0"/>
          </a:p>
        </p:txBody>
      </p:sp>
      <p:sp>
        <p:nvSpPr>
          <p:cNvPr id="251" name="Google Shape;251;g336440aa788_0_0"/>
          <p:cNvSpPr txBox="1"/>
          <p:nvPr/>
        </p:nvSpPr>
        <p:spPr>
          <a:xfrm>
            <a:off x="740350" y="1457959"/>
            <a:ext cx="46377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Problem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36440aa788_0_0"/>
          <p:cNvSpPr txBox="1"/>
          <p:nvPr/>
        </p:nvSpPr>
        <p:spPr>
          <a:xfrm>
            <a:off x="1014896" y="1976863"/>
            <a:ext cx="396262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Storms are getting more powerful as the planet warms. How does extreme weather affect caribou?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36440aa788_0_0"/>
          <p:cNvSpPr txBox="1"/>
          <p:nvPr/>
        </p:nvSpPr>
        <p:spPr>
          <a:xfrm>
            <a:off x="946364" y="4604643"/>
            <a:ext cx="46377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Solution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36440aa788_0_0"/>
          <p:cNvSpPr txBox="1"/>
          <p:nvPr/>
        </p:nvSpPr>
        <p:spPr>
          <a:xfrm>
            <a:off x="1118208" y="5043469"/>
            <a:ext cx="43635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We used passive-microwave remote sensing (NASA AMSR-2) to document a record-shattering winter storm in Alaska in December 2021. We then used caribou data in Denali National Park to determine impacts on population growth.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36440aa788_0_0"/>
          <p:cNvSpPr txBox="1"/>
          <p:nvPr/>
        </p:nvSpPr>
        <p:spPr>
          <a:xfrm>
            <a:off x="5671400" y="5176762"/>
            <a:ext cx="5982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36440aa788_0_0"/>
          <p:cNvSpPr txBox="1"/>
          <p:nvPr/>
        </p:nvSpPr>
        <p:spPr>
          <a:xfrm>
            <a:off x="5671400" y="5630445"/>
            <a:ext cx="5982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Caribou weathered a 150-year storm surprisingly well by taking advantage of complex terrain in their range. Habitat diversity can help wildlife persist through extreme weather events.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336440aa78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912" y="71626"/>
            <a:ext cx="956481" cy="80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https://lh3.googleusercontent.com/pw/AP1GczNxITHDoDQ_b1gUeL6r9LxBnwoYtEBx8EdmKOyp_i0SNNXiaZaXIg0kTdzLMr67B_rcWl-S_JJgK5Gzfp6HSNnCtw7QsKSX4y_rTqbPuACJp0xSVYCZa-UPLNPMXglJj_tIZeBciERyOIAPi0ud78iDkw=w919-h919-s-no-gm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26059" r="31034" b="60924"/>
          <a:stretch/>
        </p:blipFill>
        <p:spPr bwMode="auto">
          <a:xfrm>
            <a:off x="1137961" y="2848642"/>
            <a:ext cx="3721952" cy="13383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61" y="1291665"/>
            <a:ext cx="5235446" cy="3668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73907" y="2654028"/>
            <a:ext cx="777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Fairbanks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4751" y="285239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Denali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2180" y="4632770"/>
            <a:ext cx="437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Gradient Ratio Polarization (GRP) </a:t>
            </a:r>
            <a:r>
              <a:rPr lang="en-US" dirty="0" smtClean="0"/>
              <a:t>values from </a:t>
            </a:r>
            <a:r>
              <a:rPr lang="en-US" dirty="0"/>
              <a:t>AMSR retrievals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89763" y="1378541"/>
            <a:ext cx="67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Wet 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snow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93143" y="4283671"/>
            <a:ext cx="83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FF"/>
                </a:solidFill>
              </a:rPr>
              <a:t>Rain-on</a:t>
            </a:r>
          </a:p>
          <a:p>
            <a:pPr algn="ctr"/>
            <a:r>
              <a:rPr lang="en-US" i="1" dirty="0">
                <a:solidFill>
                  <a:srgbClr val="0000FF"/>
                </a:solidFill>
              </a:rPr>
              <a:t>-snow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1217" y="2143952"/>
            <a:ext cx="2043003" cy="20430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989522" y="4139519"/>
            <a:ext cx="223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 Prugh measuring deep snow following the storm in Denali (March 2022).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18208" y="4129216"/>
            <a:ext cx="374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Caribou moved to higher elevations to find food after the storm.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234</Words>
  <Application>Microsoft Office PowerPoint</Application>
  <PresentationFormat>Widescreen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 Narrow</vt:lpstr>
      <vt:lpstr>Helvetica Neue</vt:lpstr>
      <vt:lpstr>Arial</vt:lpstr>
      <vt:lpstr>Calibri</vt:lpstr>
      <vt:lpstr>1_Office Theme</vt:lpstr>
      <vt:lpstr>RESILIENCE OF CARIBOU TO EXTREME WEATHER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Estes, Maury G. (MSFC-ST11)[UAH]</dc:creator>
  <cp:lastModifiedBy>Laura R Prugh</cp:lastModifiedBy>
  <cp:revision>8</cp:revision>
  <dcterms:created xsi:type="dcterms:W3CDTF">2025-02-24T21:20:05Z</dcterms:created>
  <dcterms:modified xsi:type="dcterms:W3CDTF">2025-08-11T20:05:45Z</dcterms:modified>
</cp:coreProperties>
</file>