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060D77-6AE7-4173-A593-DFE35F970695}" v="4" dt="2024-09-04T15:50:05.0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43"/>
    <p:restoredTop sz="88571" autoAdjust="0"/>
  </p:normalViewPr>
  <p:slideViewPr>
    <p:cSldViewPr snapToGrid="0" snapToObjects="1">
      <p:cViewPr varScale="1">
        <p:scale>
          <a:sx n="68" d="100"/>
          <a:sy n="68" d="100"/>
        </p:scale>
        <p:origin x="228" y="7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y, Elizabeth (GSFC-618.0)[GLOBAL SCIENCE &amp; TECHNOLOGY INC]" userId="ecd94774-0799-44f5-8d2d-1627cab2172c" providerId="ADAL" clId="{37060D77-6AE7-4173-A593-DFE35F970695}"/>
    <pc:docChg chg="undo redo custSel modSld">
      <pc:chgData name="Hoy, Elizabeth (GSFC-618.0)[GLOBAL SCIENCE &amp; TECHNOLOGY INC]" userId="ecd94774-0799-44f5-8d2d-1627cab2172c" providerId="ADAL" clId="{37060D77-6AE7-4173-A593-DFE35F970695}" dt="2024-09-12T15:39:39.311" v="700" actId="20577"/>
      <pc:docMkLst>
        <pc:docMk/>
      </pc:docMkLst>
      <pc:sldChg chg="addSp delSp modSp mod modNotesTx">
        <pc:chgData name="Hoy, Elizabeth (GSFC-618.0)[GLOBAL SCIENCE &amp; TECHNOLOGY INC]" userId="ecd94774-0799-44f5-8d2d-1627cab2172c" providerId="ADAL" clId="{37060D77-6AE7-4173-A593-DFE35F970695}" dt="2024-09-12T15:39:39.311" v="700" actId="20577"/>
        <pc:sldMkLst>
          <pc:docMk/>
          <pc:sldMk cId="2555266756" sldId="256"/>
        </pc:sldMkLst>
        <pc:spChg chg="mod">
          <ac:chgData name="Hoy, Elizabeth (GSFC-618.0)[GLOBAL SCIENCE &amp; TECHNOLOGY INC]" userId="ecd94774-0799-44f5-8d2d-1627cab2172c" providerId="ADAL" clId="{37060D77-6AE7-4173-A593-DFE35F970695}" dt="2024-09-12T15:39:39.311" v="700" actId="20577"/>
          <ac:spMkLst>
            <pc:docMk/>
            <pc:sldMk cId="2555266756" sldId="256"/>
            <ac:spMk id="9" creationId="{79456717-DDE8-C14F-ABA7-ACAE7A6FD363}"/>
          </ac:spMkLst>
        </pc:spChg>
        <pc:spChg chg="mod">
          <ac:chgData name="Hoy, Elizabeth (GSFC-618.0)[GLOBAL SCIENCE &amp; TECHNOLOGY INC]" userId="ecd94774-0799-44f5-8d2d-1627cab2172c" providerId="ADAL" clId="{37060D77-6AE7-4173-A593-DFE35F970695}" dt="2024-09-04T15:41:19.559" v="570" actId="20577"/>
          <ac:spMkLst>
            <pc:docMk/>
            <pc:sldMk cId="2555266756" sldId="256"/>
            <ac:spMk id="10" creationId="{026E3CE2-0070-F145-85A1-7FED3FD5E053}"/>
          </ac:spMkLst>
        </pc:spChg>
        <pc:picChg chg="del">
          <ac:chgData name="Hoy, Elizabeth (GSFC-618.0)[GLOBAL SCIENCE &amp; TECHNOLOGY INC]" userId="ecd94774-0799-44f5-8d2d-1627cab2172c" providerId="ADAL" clId="{37060D77-6AE7-4173-A593-DFE35F970695}" dt="2024-09-04T15:14:03.151" v="141" actId="478"/>
          <ac:picMkLst>
            <pc:docMk/>
            <pc:sldMk cId="2555266756" sldId="256"/>
            <ac:picMk id="2" creationId="{E8F635FF-9B79-52B5-B2C1-4A8B605A6C3A}"/>
          </ac:picMkLst>
        </pc:picChg>
        <pc:picChg chg="del">
          <ac:chgData name="Hoy, Elizabeth (GSFC-618.0)[GLOBAL SCIENCE &amp; TECHNOLOGY INC]" userId="ecd94774-0799-44f5-8d2d-1627cab2172c" providerId="ADAL" clId="{37060D77-6AE7-4173-A593-DFE35F970695}" dt="2024-09-04T15:14:03.900" v="142" actId="478"/>
          <ac:picMkLst>
            <pc:docMk/>
            <pc:sldMk cId="2555266756" sldId="256"/>
            <ac:picMk id="4" creationId="{6BFED8CF-D7AB-F3EC-0532-DF78FA437A84}"/>
          </ac:picMkLst>
        </pc:picChg>
        <pc:picChg chg="add mod">
          <ac:chgData name="Hoy, Elizabeth (GSFC-618.0)[GLOBAL SCIENCE &amp; TECHNOLOGY INC]" userId="ecd94774-0799-44f5-8d2d-1627cab2172c" providerId="ADAL" clId="{37060D77-6AE7-4173-A593-DFE35F970695}" dt="2024-09-04T15:41:29.563" v="612" actId="1038"/>
          <ac:picMkLst>
            <pc:docMk/>
            <pc:sldMk cId="2555266756" sldId="256"/>
            <ac:picMk id="5" creationId="{7235CC28-518C-A61A-210B-BA61C6C0DE6A}"/>
          </ac:picMkLst>
        </pc:picChg>
        <pc:picChg chg="add mod">
          <ac:chgData name="Hoy, Elizabeth (GSFC-618.0)[GLOBAL SCIENCE &amp; TECHNOLOGY INC]" userId="ecd94774-0799-44f5-8d2d-1627cab2172c" providerId="ADAL" clId="{37060D77-6AE7-4173-A593-DFE35F970695}" dt="2024-09-04T15:41:29.563" v="612" actId="1038"/>
          <ac:picMkLst>
            <pc:docMk/>
            <pc:sldMk cId="2555266756" sldId="256"/>
            <ac:picMk id="7" creationId="{6D318DF5-AEDA-A80F-248D-8B3D05C47D7A}"/>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53FF4E-CAC6-A844-9A93-2670ED985A86}" type="datetimeFigureOut">
              <a:rPr lang="en-US" smtClean="0"/>
              <a:t>9/12/2024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22827A-E33B-264D-9063-1A1BCF0CAECA}" type="slidenum">
              <a:rPr lang="en-US" smtClean="0"/>
              <a:t>‹#›</a:t>
            </a:fld>
            <a:endParaRPr lang="en-US"/>
          </a:p>
        </p:txBody>
      </p:sp>
    </p:spTree>
    <p:extLst>
      <p:ext uri="{BB962C8B-B14F-4D97-AF65-F5344CB8AC3E}">
        <p14:creationId xmlns:p14="http://schemas.microsoft.com/office/powerpoint/2010/main" val="2259442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b="0" i="0" dirty="0">
                <a:solidFill>
                  <a:srgbClr val="464646"/>
                </a:solidFill>
                <a:effectLst/>
                <a:latin typeface="Open Sans" panose="020B0606030504020204" pitchFamily="34" charset="0"/>
              </a:rPr>
              <a:t>Zhu, X., Chen, D., </a:t>
            </a:r>
            <a:r>
              <a:rPr lang="en-US" sz="2400" b="0" i="0" dirty="0" err="1">
                <a:solidFill>
                  <a:srgbClr val="464646"/>
                </a:solidFill>
                <a:effectLst/>
                <a:latin typeface="Open Sans" panose="020B0606030504020204" pitchFamily="34" charset="0"/>
              </a:rPr>
              <a:t>Kogure</a:t>
            </a:r>
            <a:r>
              <a:rPr lang="en-US" sz="2400" b="0" i="0" dirty="0">
                <a:solidFill>
                  <a:srgbClr val="464646"/>
                </a:solidFill>
                <a:effectLst/>
                <a:latin typeface="Open Sans" panose="020B0606030504020204" pitchFamily="34" charset="0"/>
              </a:rPr>
              <a:t>, M., Hoy, E., Berner, L. T., Breen, A. L., Chatterjee, A., Davidson, S. J., Frost, G. V., Hollingsworth, T. N., Iwahana, G., Jandt, R. R., Kade, A. N., Loboda, T. V., Macander, M. J., Mack, M., Miller, C. E., Miller, E. A., Natali, S. M., Raynolds, M. K., Rocha, A. V., </a:t>
            </a:r>
            <a:r>
              <a:rPr lang="en-US" sz="2400" b="0" i="0" dirty="0" err="1">
                <a:solidFill>
                  <a:srgbClr val="464646"/>
                </a:solidFill>
                <a:effectLst/>
                <a:latin typeface="Open Sans" panose="020B0606030504020204" pitchFamily="34" charset="0"/>
              </a:rPr>
              <a:t>Tsuyuzaki</a:t>
            </a:r>
            <a:r>
              <a:rPr lang="en-US" sz="2400" b="0" i="0" dirty="0">
                <a:solidFill>
                  <a:srgbClr val="464646"/>
                </a:solidFill>
                <a:effectLst/>
                <a:latin typeface="Open Sans" panose="020B0606030504020204" pitchFamily="34" charset="0"/>
              </a:rPr>
              <a:t>, S., Tweedie, C. E., Walker, D. A., Williams, M., Xu, X., Zhang, Y., French, N., and Goetz, S.: A synthesized field survey database of vegetation and active-layer properties for the Alaskan tundra (1972–2020), Earth Syst. Sci. Data, 16, 3687–3703, https://doi.org/10.5194/essd-16-3687-2024, 2024.</a:t>
            </a:r>
          </a:p>
          <a:p>
            <a:endParaRPr lang="en-US" sz="2400" b="0" i="0" dirty="0">
              <a:solidFill>
                <a:srgbClr val="464646"/>
              </a:solidFill>
              <a:effectLst/>
              <a:latin typeface="Open Sans" panose="020B0606030504020204" pitchFamily="34" charset="0"/>
            </a:endParaRPr>
          </a:p>
          <a:p>
            <a:r>
              <a:rPr lang="en-US" sz="2400" b="0" i="0" dirty="0">
                <a:solidFill>
                  <a:srgbClr val="464646"/>
                </a:solidFill>
                <a:effectLst/>
                <a:latin typeface="Open Sans" panose="020B0606030504020204" pitchFamily="34" charset="0"/>
              </a:rPr>
              <a:t>At left: </a:t>
            </a:r>
            <a:r>
              <a:rPr lang="en-US" sz="2400" b="1" i="0" dirty="0">
                <a:solidFill>
                  <a:srgbClr val="464646"/>
                </a:solidFill>
                <a:effectLst/>
                <a:latin typeface="Open Sans" panose="020B0606030504020204" pitchFamily="34" charset="0"/>
              </a:rPr>
              <a:t>Figure 1</a:t>
            </a:r>
            <a:r>
              <a:rPr lang="en-US" sz="2400" b="0" i="0" dirty="0">
                <a:solidFill>
                  <a:srgbClr val="464646"/>
                </a:solidFill>
                <a:effectLst/>
                <a:latin typeface="Open Sans" panose="020B0606030504020204" pitchFamily="34" charset="0"/>
              </a:rPr>
              <a:t>Map of all points from 1940 through 2021 on top of the circumpolar Arctic as defined in the Circumpolar Arctic Vegetation Map  (CAVM), clipped to the state of Alaska; 17 of the data points lie outside </a:t>
            </a:r>
            <a:r>
              <a:rPr lang="en-US" sz="2400" b="0" i="0">
                <a:solidFill>
                  <a:srgbClr val="464646"/>
                </a:solidFill>
                <a:effectLst/>
                <a:latin typeface="Open Sans" panose="020B0606030504020204" pitchFamily="34" charset="0"/>
              </a:rPr>
              <a:t>the CAVM definition </a:t>
            </a:r>
            <a:r>
              <a:rPr lang="en-US" sz="2400" b="0" i="0" dirty="0">
                <a:solidFill>
                  <a:srgbClr val="464646"/>
                </a:solidFill>
                <a:effectLst/>
                <a:latin typeface="Open Sans" panose="020B0606030504020204" pitchFamily="34" charset="0"/>
              </a:rPr>
              <a:t>of tundra. These points were sampled by the BLM and are tundra points. The colored reference boxes indicate the locations of points within the circumpolar Arctic and are used to define the regions for this study.</a:t>
            </a:r>
          </a:p>
          <a:p>
            <a:endParaRPr lang="en-US" sz="2400" b="0" i="0" dirty="0">
              <a:solidFill>
                <a:srgbClr val="464646"/>
              </a:solidFill>
              <a:effectLst/>
              <a:latin typeface="Open Sans" panose="020B0606030504020204" pitchFamily="34" charset="0"/>
            </a:endParaRPr>
          </a:p>
          <a:p>
            <a:r>
              <a:rPr lang="en-US" sz="2400" b="1" i="0" dirty="0">
                <a:solidFill>
                  <a:srgbClr val="464646"/>
                </a:solidFill>
                <a:effectLst/>
                <a:latin typeface="Open Sans" panose="020B0606030504020204" pitchFamily="34" charset="0"/>
              </a:rPr>
              <a:t>Figure 3(a)</a:t>
            </a:r>
            <a:r>
              <a:rPr lang="en-US" sz="2400" b="0" i="0" dirty="0">
                <a:solidFill>
                  <a:srgbClr val="464646"/>
                </a:solidFill>
                <a:effectLst/>
                <a:latin typeface="Open Sans" panose="020B0606030504020204" pitchFamily="34" charset="0"/>
              </a:rPr>
              <a:t> Data sorted by whether and when the point was burned relative to sampling using fire perimeters from the ALFD. </a:t>
            </a:r>
            <a:r>
              <a:rPr lang="en-US" sz="2400" b="1" i="0" dirty="0">
                <a:solidFill>
                  <a:srgbClr val="464646"/>
                </a:solidFill>
                <a:effectLst/>
                <a:latin typeface="Open Sans" panose="020B0606030504020204" pitchFamily="34" charset="0"/>
              </a:rPr>
              <a:t>(b)</a:t>
            </a:r>
            <a:r>
              <a:rPr lang="en-US" sz="2400" b="0" i="0" dirty="0">
                <a:solidFill>
                  <a:srgbClr val="464646"/>
                </a:solidFill>
                <a:effectLst/>
                <a:latin typeface="Open Sans" panose="020B0606030504020204" pitchFamily="34" charset="0"/>
              </a:rPr>
              <a:t> Data excluding the Schaefer_2021 dataset sorted by whether and when the point was burned relative to sampling using fire perimeters from the Alaska Large Fire Database.</a:t>
            </a:r>
            <a:endParaRPr lang="en-US" sz="1600" dirty="0"/>
          </a:p>
        </p:txBody>
      </p:sp>
      <p:sp>
        <p:nvSpPr>
          <p:cNvPr id="4" name="Slide Number Placeholder 3"/>
          <p:cNvSpPr>
            <a:spLocks noGrp="1"/>
          </p:cNvSpPr>
          <p:nvPr>
            <p:ph type="sldNum" sz="quarter" idx="5"/>
          </p:nvPr>
        </p:nvSpPr>
        <p:spPr/>
        <p:txBody>
          <a:bodyPr/>
          <a:lstStyle/>
          <a:p>
            <a:fld id="{7922827A-E33B-264D-9063-1A1BCF0CAECA}" type="slidenum">
              <a:rPr lang="en-US" smtClean="0"/>
              <a:t>1</a:t>
            </a:fld>
            <a:endParaRPr lang="en-US"/>
          </a:p>
        </p:txBody>
      </p:sp>
    </p:spTree>
    <p:extLst>
      <p:ext uri="{BB962C8B-B14F-4D97-AF65-F5344CB8AC3E}">
        <p14:creationId xmlns:p14="http://schemas.microsoft.com/office/powerpoint/2010/main" val="3011851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46A21-16E2-434A-A553-AC60433AA4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947F522-6CD5-364D-9A39-A65635EF6F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281714A-7711-B947-B710-8E9894FED6DE}"/>
              </a:ext>
            </a:extLst>
          </p:cNvPr>
          <p:cNvSpPr>
            <a:spLocks noGrp="1"/>
          </p:cNvSpPr>
          <p:nvPr>
            <p:ph type="dt" sz="half" idx="10"/>
          </p:nvPr>
        </p:nvSpPr>
        <p:spPr/>
        <p:txBody>
          <a:bodyPr/>
          <a:lstStyle/>
          <a:p>
            <a:fld id="{AA70466E-D38F-EA43-B568-FF5330869155}" type="datetimeFigureOut">
              <a:rPr lang="en-US" smtClean="0"/>
              <a:t>9/12/2024</a:t>
            </a:fld>
            <a:endParaRPr lang="en-US"/>
          </a:p>
        </p:txBody>
      </p:sp>
      <p:sp>
        <p:nvSpPr>
          <p:cNvPr id="5" name="Footer Placeholder 4">
            <a:extLst>
              <a:ext uri="{FF2B5EF4-FFF2-40B4-BE49-F238E27FC236}">
                <a16:creationId xmlns:a16="http://schemas.microsoft.com/office/drawing/2014/main" id="{A36EAA9D-E8E2-534A-A631-EF4CF80F7D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749A7A-0A7E-CA46-8D03-72247DE4EF10}"/>
              </a:ext>
            </a:extLst>
          </p:cNvPr>
          <p:cNvSpPr>
            <a:spLocks noGrp="1"/>
          </p:cNvSpPr>
          <p:nvPr>
            <p:ph type="sldNum" sz="quarter" idx="12"/>
          </p:nvPr>
        </p:nvSpPr>
        <p:spPr/>
        <p:txBody>
          <a:bodyPr/>
          <a:lstStyle/>
          <a:p>
            <a:fld id="{39F1E85A-10EC-2D40-B464-FBECB394DC26}" type="slidenum">
              <a:rPr lang="en-US" smtClean="0"/>
              <a:t>‹#›</a:t>
            </a:fld>
            <a:endParaRPr lang="en-US"/>
          </a:p>
        </p:txBody>
      </p:sp>
    </p:spTree>
    <p:extLst>
      <p:ext uri="{BB962C8B-B14F-4D97-AF65-F5344CB8AC3E}">
        <p14:creationId xmlns:p14="http://schemas.microsoft.com/office/powerpoint/2010/main" val="227487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A7F10-5835-D942-8E85-D7DD5706597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78A12CA-550E-BF40-9812-33C167F40C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4A1C37-7507-4A48-A3E3-F60667FAFF41}"/>
              </a:ext>
            </a:extLst>
          </p:cNvPr>
          <p:cNvSpPr>
            <a:spLocks noGrp="1"/>
          </p:cNvSpPr>
          <p:nvPr>
            <p:ph type="dt" sz="half" idx="10"/>
          </p:nvPr>
        </p:nvSpPr>
        <p:spPr/>
        <p:txBody>
          <a:bodyPr/>
          <a:lstStyle/>
          <a:p>
            <a:fld id="{AA70466E-D38F-EA43-B568-FF5330869155}" type="datetimeFigureOut">
              <a:rPr lang="en-US" smtClean="0"/>
              <a:t>9/12/2024</a:t>
            </a:fld>
            <a:endParaRPr lang="en-US"/>
          </a:p>
        </p:txBody>
      </p:sp>
      <p:sp>
        <p:nvSpPr>
          <p:cNvPr id="5" name="Footer Placeholder 4">
            <a:extLst>
              <a:ext uri="{FF2B5EF4-FFF2-40B4-BE49-F238E27FC236}">
                <a16:creationId xmlns:a16="http://schemas.microsoft.com/office/drawing/2014/main" id="{87BEE684-7002-1143-AE75-5818E0C2D0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406DF2-9CED-8141-8565-8E578B3FDF9B}"/>
              </a:ext>
            </a:extLst>
          </p:cNvPr>
          <p:cNvSpPr>
            <a:spLocks noGrp="1"/>
          </p:cNvSpPr>
          <p:nvPr>
            <p:ph type="sldNum" sz="quarter" idx="12"/>
          </p:nvPr>
        </p:nvSpPr>
        <p:spPr/>
        <p:txBody>
          <a:bodyPr/>
          <a:lstStyle/>
          <a:p>
            <a:fld id="{39F1E85A-10EC-2D40-B464-FBECB394DC26}" type="slidenum">
              <a:rPr lang="en-US" smtClean="0"/>
              <a:t>‹#›</a:t>
            </a:fld>
            <a:endParaRPr lang="en-US"/>
          </a:p>
        </p:txBody>
      </p:sp>
    </p:spTree>
    <p:extLst>
      <p:ext uri="{BB962C8B-B14F-4D97-AF65-F5344CB8AC3E}">
        <p14:creationId xmlns:p14="http://schemas.microsoft.com/office/powerpoint/2010/main" val="1265046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A51930-7443-BD4C-98D6-90ED4D609B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4EB452-ECCD-1D4B-90CD-F7FE3EE4F4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52D2B9-C2B5-CB46-984D-E26B98961655}"/>
              </a:ext>
            </a:extLst>
          </p:cNvPr>
          <p:cNvSpPr>
            <a:spLocks noGrp="1"/>
          </p:cNvSpPr>
          <p:nvPr>
            <p:ph type="dt" sz="half" idx="10"/>
          </p:nvPr>
        </p:nvSpPr>
        <p:spPr/>
        <p:txBody>
          <a:bodyPr/>
          <a:lstStyle/>
          <a:p>
            <a:fld id="{AA70466E-D38F-EA43-B568-FF5330869155}" type="datetimeFigureOut">
              <a:rPr lang="en-US" smtClean="0"/>
              <a:t>9/12/2024</a:t>
            </a:fld>
            <a:endParaRPr lang="en-US"/>
          </a:p>
        </p:txBody>
      </p:sp>
      <p:sp>
        <p:nvSpPr>
          <p:cNvPr id="5" name="Footer Placeholder 4">
            <a:extLst>
              <a:ext uri="{FF2B5EF4-FFF2-40B4-BE49-F238E27FC236}">
                <a16:creationId xmlns:a16="http://schemas.microsoft.com/office/drawing/2014/main" id="{0AE61673-5A24-DD42-8C6E-72386A87EB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8A01E5-CF71-EE4F-B842-1771ECEA0A6A}"/>
              </a:ext>
            </a:extLst>
          </p:cNvPr>
          <p:cNvSpPr>
            <a:spLocks noGrp="1"/>
          </p:cNvSpPr>
          <p:nvPr>
            <p:ph type="sldNum" sz="quarter" idx="12"/>
          </p:nvPr>
        </p:nvSpPr>
        <p:spPr/>
        <p:txBody>
          <a:bodyPr/>
          <a:lstStyle/>
          <a:p>
            <a:fld id="{39F1E85A-10EC-2D40-B464-FBECB394DC26}" type="slidenum">
              <a:rPr lang="en-US" smtClean="0"/>
              <a:t>‹#›</a:t>
            </a:fld>
            <a:endParaRPr lang="en-US"/>
          </a:p>
        </p:txBody>
      </p:sp>
    </p:spTree>
    <p:extLst>
      <p:ext uri="{BB962C8B-B14F-4D97-AF65-F5344CB8AC3E}">
        <p14:creationId xmlns:p14="http://schemas.microsoft.com/office/powerpoint/2010/main" val="4002566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C9EE7-209D-0143-9756-38E48DFEE7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E547D2-355A-3A41-8205-4672F28ECB1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8AF23D-3967-934E-9DBB-D8DCF4CD9C72}"/>
              </a:ext>
            </a:extLst>
          </p:cNvPr>
          <p:cNvSpPr>
            <a:spLocks noGrp="1"/>
          </p:cNvSpPr>
          <p:nvPr>
            <p:ph type="dt" sz="half" idx="10"/>
          </p:nvPr>
        </p:nvSpPr>
        <p:spPr/>
        <p:txBody>
          <a:bodyPr/>
          <a:lstStyle/>
          <a:p>
            <a:fld id="{AA70466E-D38F-EA43-B568-FF5330869155}" type="datetimeFigureOut">
              <a:rPr lang="en-US" smtClean="0"/>
              <a:t>9/12/2024</a:t>
            </a:fld>
            <a:endParaRPr lang="en-US"/>
          </a:p>
        </p:txBody>
      </p:sp>
      <p:sp>
        <p:nvSpPr>
          <p:cNvPr id="5" name="Footer Placeholder 4">
            <a:extLst>
              <a:ext uri="{FF2B5EF4-FFF2-40B4-BE49-F238E27FC236}">
                <a16:creationId xmlns:a16="http://schemas.microsoft.com/office/drawing/2014/main" id="{06D6CD4C-CCE4-7A4B-A77D-4753407EA0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D54FDE-385F-C447-B41F-367E7B6141EF}"/>
              </a:ext>
            </a:extLst>
          </p:cNvPr>
          <p:cNvSpPr>
            <a:spLocks noGrp="1"/>
          </p:cNvSpPr>
          <p:nvPr>
            <p:ph type="sldNum" sz="quarter" idx="12"/>
          </p:nvPr>
        </p:nvSpPr>
        <p:spPr/>
        <p:txBody>
          <a:bodyPr/>
          <a:lstStyle/>
          <a:p>
            <a:fld id="{39F1E85A-10EC-2D40-B464-FBECB394DC26}" type="slidenum">
              <a:rPr lang="en-US" smtClean="0"/>
              <a:t>‹#›</a:t>
            </a:fld>
            <a:endParaRPr lang="en-US"/>
          </a:p>
        </p:txBody>
      </p:sp>
    </p:spTree>
    <p:extLst>
      <p:ext uri="{BB962C8B-B14F-4D97-AF65-F5344CB8AC3E}">
        <p14:creationId xmlns:p14="http://schemas.microsoft.com/office/powerpoint/2010/main" val="325134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4D5AC-E763-0A43-B968-05357AA1E1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95A932F-36F4-A847-8D7E-91DCC31257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03B02D-89D6-4548-A9F6-E81522693038}"/>
              </a:ext>
            </a:extLst>
          </p:cNvPr>
          <p:cNvSpPr>
            <a:spLocks noGrp="1"/>
          </p:cNvSpPr>
          <p:nvPr>
            <p:ph type="dt" sz="half" idx="10"/>
          </p:nvPr>
        </p:nvSpPr>
        <p:spPr/>
        <p:txBody>
          <a:bodyPr/>
          <a:lstStyle/>
          <a:p>
            <a:fld id="{AA70466E-D38F-EA43-B568-FF5330869155}" type="datetimeFigureOut">
              <a:rPr lang="en-US" smtClean="0"/>
              <a:t>9/12/2024</a:t>
            </a:fld>
            <a:endParaRPr lang="en-US"/>
          </a:p>
        </p:txBody>
      </p:sp>
      <p:sp>
        <p:nvSpPr>
          <p:cNvPr id="5" name="Footer Placeholder 4">
            <a:extLst>
              <a:ext uri="{FF2B5EF4-FFF2-40B4-BE49-F238E27FC236}">
                <a16:creationId xmlns:a16="http://schemas.microsoft.com/office/drawing/2014/main" id="{5BA39ACE-BCF4-E742-BAB3-A20EEAEE5F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0EA4F9-1C8B-1C42-A697-F54838FEEFAC}"/>
              </a:ext>
            </a:extLst>
          </p:cNvPr>
          <p:cNvSpPr>
            <a:spLocks noGrp="1"/>
          </p:cNvSpPr>
          <p:nvPr>
            <p:ph type="sldNum" sz="quarter" idx="12"/>
          </p:nvPr>
        </p:nvSpPr>
        <p:spPr/>
        <p:txBody>
          <a:bodyPr/>
          <a:lstStyle/>
          <a:p>
            <a:fld id="{39F1E85A-10EC-2D40-B464-FBECB394DC26}" type="slidenum">
              <a:rPr lang="en-US" smtClean="0"/>
              <a:t>‹#›</a:t>
            </a:fld>
            <a:endParaRPr lang="en-US"/>
          </a:p>
        </p:txBody>
      </p:sp>
    </p:spTree>
    <p:extLst>
      <p:ext uri="{BB962C8B-B14F-4D97-AF65-F5344CB8AC3E}">
        <p14:creationId xmlns:p14="http://schemas.microsoft.com/office/powerpoint/2010/main" val="44238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A713E-B34D-C045-A1D4-B6BCFD4A22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57E6F0-7BAC-1E4B-B260-9C97C77C2B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9F27DA4-4EA9-BA40-8BE6-DFD853F0EF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8E0B97A-61C6-5547-A488-B3E77A782628}"/>
              </a:ext>
            </a:extLst>
          </p:cNvPr>
          <p:cNvSpPr>
            <a:spLocks noGrp="1"/>
          </p:cNvSpPr>
          <p:nvPr>
            <p:ph type="dt" sz="half" idx="10"/>
          </p:nvPr>
        </p:nvSpPr>
        <p:spPr/>
        <p:txBody>
          <a:bodyPr/>
          <a:lstStyle/>
          <a:p>
            <a:fld id="{AA70466E-D38F-EA43-B568-FF5330869155}" type="datetimeFigureOut">
              <a:rPr lang="en-US" smtClean="0"/>
              <a:t>9/12/2024</a:t>
            </a:fld>
            <a:endParaRPr lang="en-US"/>
          </a:p>
        </p:txBody>
      </p:sp>
      <p:sp>
        <p:nvSpPr>
          <p:cNvPr id="6" name="Footer Placeholder 5">
            <a:extLst>
              <a:ext uri="{FF2B5EF4-FFF2-40B4-BE49-F238E27FC236}">
                <a16:creationId xmlns:a16="http://schemas.microsoft.com/office/drawing/2014/main" id="{8F112392-E816-BC4F-97C7-D458F69DB5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CFF7C0-8231-0E4D-8590-B4B1BF249964}"/>
              </a:ext>
            </a:extLst>
          </p:cNvPr>
          <p:cNvSpPr>
            <a:spLocks noGrp="1"/>
          </p:cNvSpPr>
          <p:nvPr>
            <p:ph type="sldNum" sz="quarter" idx="12"/>
          </p:nvPr>
        </p:nvSpPr>
        <p:spPr/>
        <p:txBody>
          <a:bodyPr/>
          <a:lstStyle/>
          <a:p>
            <a:fld id="{39F1E85A-10EC-2D40-B464-FBECB394DC26}" type="slidenum">
              <a:rPr lang="en-US" smtClean="0"/>
              <a:t>‹#›</a:t>
            </a:fld>
            <a:endParaRPr lang="en-US"/>
          </a:p>
        </p:txBody>
      </p:sp>
    </p:spTree>
    <p:extLst>
      <p:ext uri="{BB962C8B-B14F-4D97-AF65-F5344CB8AC3E}">
        <p14:creationId xmlns:p14="http://schemas.microsoft.com/office/powerpoint/2010/main" val="1679086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5370C-F162-1A43-B71D-E039D8C976A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1DA2D01-2D1A-7D48-8070-70C481E406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BDBCCE-B5D9-964C-8100-141335238CB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660C4D-4AEF-D445-B139-96C864E1B5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9E657D-9429-0542-B526-15883A185FD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D309760-6C12-254A-B989-DA69840EEC0D}"/>
              </a:ext>
            </a:extLst>
          </p:cNvPr>
          <p:cNvSpPr>
            <a:spLocks noGrp="1"/>
          </p:cNvSpPr>
          <p:nvPr>
            <p:ph type="dt" sz="half" idx="10"/>
          </p:nvPr>
        </p:nvSpPr>
        <p:spPr/>
        <p:txBody>
          <a:bodyPr/>
          <a:lstStyle/>
          <a:p>
            <a:fld id="{AA70466E-D38F-EA43-B568-FF5330869155}" type="datetimeFigureOut">
              <a:rPr lang="en-US" smtClean="0"/>
              <a:t>9/12/2024</a:t>
            </a:fld>
            <a:endParaRPr lang="en-US"/>
          </a:p>
        </p:txBody>
      </p:sp>
      <p:sp>
        <p:nvSpPr>
          <p:cNvPr id="8" name="Footer Placeholder 7">
            <a:extLst>
              <a:ext uri="{FF2B5EF4-FFF2-40B4-BE49-F238E27FC236}">
                <a16:creationId xmlns:a16="http://schemas.microsoft.com/office/drawing/2014/main" id="{E56BD29E-29B2-CF4A-8A38-98017D08F82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89795F8-0798-9A4B-B737-0E4AC915CAFF}"/>
              </a:ext>
            </a:extLst>
          </p:cNvPr>
          <p:cNvSpPr>
            <a:spLocks noGrp="1"/>
          </p:cNvSpPr>
          <p:nvPr>
            <p:ph type="sldNum" sz="quarter" idx="12"/>
          </p:nvPr>
        </p:nvSpPr>
        <p:spPr/>
        <p:txBody>
          <a:bodyPr/>
          <a:lstStyle/>
          <a:p>
            <a:fld id="{39F1E85A-10EC-2D40-B464-FBECB394DC26}" type="slidenum">
              <a:rPr lang="en-US" smtClean="0"/>
              <a:t>‹#›</a:t>
            </a:fld>
            <a:endParaRPr lang="en-US"/>
          </a:p>
        </p:txBody>
      </p:sp>
    </p:spTree>
    <p:extLst>
      <p:ext uri="{BB962C8B-B14F-4D97-AF65-F5344CB8AC3E}">
        <p14:creationId xmlns:p14="http://schemas.microsoft.com/office/powerpoint/2010/main" val="268947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00EC4-6138-944C-B29E-B0FCD225B5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3D0E297-9A84-534C-9D88-363AF48D9826}"/>
              </a:ext>
            </a:extLst>
          </p:cNvPr>
          <p:cNvSpPr>
            <a:spLocks noGrp="1"/>
          </p:cNvSpPr>
          <p:nvPr>
            <p:ph type="dt" sz="half" idx="10"/>
          </p:nvPr>
        </p:nvSpPr>
        <p:spPr/>
        <p:txBody>
          <a:bodyPr/>
          <a:lstStyle/>
          <a:p>
            <a:fld id="{AA70466E-D38F-EA43-B568-FF5330869155}" type="datetimeFigureOut">
              <a:rPr lang="en-US" smtClean="0"/>
              <a:t>9/12/2024</a:t>
            </a:fld>
            <a:endParaRPr lang="en-US"/>
          </a:p>
        </p:txBody>
      </p:sp>
      <p:sp>
        <p:nvSpPr>
          <p:cNvPr id="4" name="Footer Placeholder 3">
            <a:extLst>
              <a:ext uri="{FF2B5EF4-FFF2-40B4-BE49-F238E27FC236}">
                <a16:creationId xmlns:a16="http://schemas.microsoft.com/office/drawing/2014/main" id="{41AB402D-61F4-E14F-A7A3-B62B2E3193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90DE01-1284-AF43-87F8-13CBAC846BE5}"/>
              </a:ext>
            </a:extLst>
          </p:cNvPr>
          <p:cNvSpPr>
            <a:spLocks noGrp="1"/>
          </p:cNvSpPr>
          <p:nvPr>
            <p:ph type="sldNum" sz="quarter" idx="12"/>
          </p:nvPr>
        </p:nvSpPr>
        <p:spPr/>
        <p:txBody>
          <a:bodyPr/>
          <a:lstStyle/>
          <a:p>
            <a:fld id="{39F1E85A-10EC-2D40-B464-FBECB394DC26}" type="slidenum">
              <a:rPr lang="en-US" smtClean="0"/>
              <a:t>‹#›</a:t>
            </a:fld>
            <a:endParaRPr lang="en-US"/>
          </a:p>
        </p:txBody>
      </p:sp>
    </p:spTree>
    <p:extLst>
      <p:ext uri="{BB962C8B-B14F-4D97-AF65-F5344CB8AC3E}">
        <p14:creationId xmlns:p14="http://schemas.microsoft.com/office/powerpoint/2010/main" val="3866188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16CCA0-8FF3-6E47-9D40-F95C0A4B6E5C}"/>
              </a:ext>
            </a:extLst>
          </p:cNvPr>
          <p:cNvSpPr>
            <a:spLocks noGrp="1"/>
          </p:cNvSpPr>
          <p:nvPr>
            <p:ph type="dt" sz="half" idx="10"/>
          </p:nvPr>
        </p:nvSpPr>
        <p:spPr/>
        <p:txBody>
          <a:bodyPr/>
          <a:lstStyle/>
          <a:p>
            <a:fld id="{AA70466E-D38F-EA43-B568-FF5330869155}" type="datetimeFigureOut">
              <a:rPr lang="en-US" smtClean="0"/>
              <a:t>9/12/2024</a:t>
            </a:fld>
            <a:endParaRPr lang="en-US"/>
          </a:p>
        </p:txBody>
      </p:sp>
      <p:sp>
        <p:nvSpPr>
          <p:cNvPr id="3" name="Footer Placeholder 2">
            <a:extLst>
              <a:ext uri="{FF2B5EF4-FFF2-40B4-BE49-F238E27FC236}">
                <a16:creationId xmlns:a16="http://schemas.microsoft.com/office/drawing/2014/main" id="{2F350CBE-18F0-6841-8FC6-0DBAC6A7B0C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07A10A6-7B80-244B-BEFA-C8C9131EBB33}"/>
              </a:ext>
            </a:extLst>
          </p:cNvPr>
          <p:cNvSpPr>
            <a:spLocks noGrp="1"/>
          </p:cNvSpPr>
          <p:nvPr>
            <p:ph type="sldNum" sz="quarter" idx="12"/>
          </p:nvPr>
        </p:nvSpPr>
        <p:spPr/>
        <p:txBody>
          <a:bodyPr/>
          <a:lstStyle/>
          <a:p>
            <a:fld id="{39F1E85A-10EC-2D40-B464-FBECB394DC26}" type="slidenum">
              <a:rPr lang="en-US" smtClean="0"/>
              <a:t>‹#›</a:t>
            </a:fld>
            <a:endParaRPr lang="en-US"/>
          </a:p>
        </p:txBody>
      </p:sp>
    </p:spTree>
    <p:extLst>
      <p:ext uri="{BB962C8B-B14F-4D97-AF65-F5344CB8AC3E}">
        <p14:creationId xmlns:p14="http://schemas.microsoft.com/office/powerpoint/2010/main" val="2775411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07295-4AD0-6841-B407-102C54779F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32B7423-4D10-AE45-9993-648326DA3B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227DF8-38D2-7C48-AFE7-3A63E08513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41CBCA-1A83-3A4B-B9B6-C9C227C63864}"/>
              </a:ext>
            </a:extLst>
          </p:cNvPr>
          <p:cNvSpPr>
            <a:spLocks noGrp="1"/>
          </p:cNvSpPr>
          <p:nvPr>
            <p:ph type="dt" sz="half" idx="10"/>
          </p:nvPr>
        </p:nvSpPr>
        <p:spPr/>
        <p:txBody>
          <a:bodyPr/>
          <a:lstStyle/>
          <a:p>
            <a:fld id="{AA70466E-D38F-EA43-B568-FF5330869155}" type="datetimeFigureOut">
              <a:rPr lang="en-US" smtClean="0"/>
              <a:t>9/12/2024</a:t>
            </a:fld>
            <a:endParaRPr lang="en-US"/>
          </a:p>
        </p:txBody>
      </p:sp>
      <p:sp>
        <p:nvSpPr>
          <p:cNvPr id="6" name="Footer Placeholder 5">
            <a:extLst>
              <a:ext uri="{FF2B5EF4-FFF2-40B4-BE49-F238E27FC236}">
                <a16:creationId xmlns:a16="http://schemas.microsoft.com/office/drawing/2014/main" id="{6A40ED26-FF07-C84A-B693-A14C5C0CFD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9B12B7-7731-1D4C-80E3-6F8B76C96B47}"/>
              </a:ext>
            </a:extLst>
          </p:cNvPr>
          <p:cNvSpPr>
            <a:spLocks noGrp="1"/>
          </p:cNvSpPr>
          <p:nvPr>
            <p:ph type="sldNum" sz="quarter" idx="12"/>
          </p:nvPr>
        </p:nvSpPr>
        <p:spPr/>
        <p:txBody>
          <a:bodyPr/>
          <a:lstStyle/>
          <a:p>
            <a:fld id="{39F1E85A-10EC-2D40-B464-FBECB394DC26}" type="slidenum">
              <a:rPr lang="en-US" smtClean="0"/>
              <a:t>‹#›</a:t>
            </a:fld>
            <a:endParaRPr lang="en-US"/>
          </a:p>
        </p:txBody>
      </p:sp>
    </p:spTree>
    <p:extLst>
      <p:ext uri="{BB962C8B-B14F-4D97-AF65-F5344CB8AC3E}">
        <p14:creationId xmlns:p14="http://schemas.microsoft.com/office/powerpoint/2010/main" val="1099660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92CC7-DE79-4844-9499-CB0A3ED79E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EDA0FBE-BDC3-294F-901B-F80991CE04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30EBC4-D285-4148-9CFD-3E9A9B3CDF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95E254-FBDA-C54C-BD18-CFEB31307207}"/>
              </a:ext>
            </a:extLst>
          </p:cNvPr>
          <p:cNvSpPr>
            <a:spLocks noGrp="1"/>
          </p:cNvSpPr>
          <p:nvPr>
            <p:ph type="dt" sz="half" idx="10"/>
          </p:nvPr>
        </p:nvSpPr>
        <p:spPr/>
        <p:txBody>
          <a:bodyPr/>
          <a:lstStyle/>
          <a:p>
            <a:fld id="{AA70466E-D38F-EA43-B568-FF5330869155}" type="datetimeFigureOut">
              <a:rPr lang="en-US" smtClean="0"/>
              <a:t>9/12/2024</a:t>
            </a:fld>
            <a:endParaRPr lang="en-US"/>
          </a:p>
        </p:txBody>
      </p:sp>
      <p:sp>
        <p:nvSpPr>
          <p:cNvPr id="6" name="Footer Placeholder 5">
            <a:extLst>
              <a:ext uri="{FF2B5EF4-FFF2-40B4-BE49-F238E27FC236}">
                <a16:creationId xmlns:a16="http://schemas.microsoft.com/office/drawing/2014/main" id="{0B7FDB99-B8A4-E84A-BC05-BEDDAAFDF8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1FC532-7F72-DC4D-B4BA-36127D73E05E}"/>
              </a:ext>
            </a:extLst>
          </p:cNvPr>
          <p:cNvSpPr>
            <a:spLocks noGrp="1"/>
          </p:cNvSpPr>
          <p:nvPr>
            <p:ph type="sldNum" sz="quarter" idx="12"/>
          </p:nvPr>
        </p:nvSpPr>
        <p:spPr/>
        <p:txBody>
          <a:bodyPr/>
          <a:lstStyle/>
          <a:p>
            <a:fld id="{39F1E85A-10EC-2D40-B464-FBECB394DC26}" type="slidenum">
              <a:rPr lang="en-US" smtClean="0"/>
              <a:t>‹#›</a:t>
            </a:fld>
            <a:endParaRPr lang="en-US"/>
          </a:p>
        </p:txBody>
      </p:sp>
    </p:spTree>
    <p:extLst>
      <p:ext uri="{BB962C8B-B14F-4D97-AF65-F5344CB8AC3E}">
        <p14:creationId xmlns:p14="http://schemas.microsoft.com/office/powerpoint/2010/main" val="3520108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BC9593-7C12-2942-B59F-695D13575F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498C91F-9A49-1946-8303-235C46FE07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57A0D3-2CE7-2649-81D9-F0F0DAFD5F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0466E-D38F-EA43-B568-FF5330869155}" type="datetimeFigureOut">
              <a:rPr lang="en-US" smtClean="0"/>
              <a:t>9/12/2024</a:t>
            </a:fld>
            <a:endParaRPr lang="en-US"/>
          </a:p>
        </p:txBody>
      </p:sp>
      <p:sp>
        <p:nvSpPr>
          <p:cNvPr id="5" name="Footer Placeholder 4">
            <a:extLst>
              <a:ext uri="{FF2B5EF4-FFF2-40B4-BE49-F238E27FC236}">
                <a16:creationId xmlns:a16="http://schemas.microsoft.com/office/drawing/2014/main" id="{0C968B75-F8EF-9341-AF9F-00F19FF5FE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1D9B951-1B97-F94E-9027-D4577FBCBD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F1E85A-10EC-2D40-B464-FBECB394DC26}" type="slidenum">
              <a:rPr lang="en-US" smtClean="0"/>
              <a:t>‹#›</a:t>
            </a:fld>
            <a:endParaRPr lang="en-US"/>
          </a:p>
        </p:txBody>
      </p:sp>
    </p:spTree>
    <p:extLst>
      <p:ext uri="{BB962C8B-B14F-4D97-AF65-F5344CB8AC3E}">
        <p14:creationId xmlns:p14="http://schemas.microsoft.com/office/powerpoint/2010/main" val="2794392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79456717-DDE8-C14F-ABA7-ACAE7A6FD363}"/>
              </a:ext>
            </a:extLst>
          </p:cNvPr>
          <p:cNvSpPr txBox="1"/>
          <p:nvPr/>
        </p:nvSpPr>
        <p:spPr>
          <a:xfrm>
            <a:off x="-1" y="-22302"/>
            <a:ext cx="12191999" cy="1261884"/>
          </a:xfrm>
          <a:prstGeom prst="rect">
            <a:avLst/>
          </a:prstGeom>
          <a:noFill/>
        </p:spPr>
        <p:txBody>
          <a:bodyPr wrap="square" rtlCol="0">
            <a:spAutoFit/>
          </a:bodyPr>
          <a:lstStyle/>
          <a:p>
            <a:pPr algn="ctr"/>
            <a:r>
              <a:rPr lang="en-US" sz="2400" dirty="0">
                <a:latin typeface="Arial" panose="020B0604020202020204" pitchFamily="34" charset="0"/>
                <a:cs typeface="Arial" panose="020B0604020202020204" pitchFamily="34" charset="0"/>
              </a:rPr>
              <a:t>A synthesized field survey database of vegetation and active layer </a:t>
            </a:r>
          </a:p>
          <a:p>
            <a:pPr algn="ctr"/>
            <a:r>
              <a:rPr lang="en-US" sz="2400" dirty="0">
                <a:latin typeface="Arial" panose="020B0604020202020204" pitchFamily="34" charset="0"/>
                <a:cs typeface="Arial" panose="020B0604020202020204" pitchFamily="34" charset="0"/>
              </a:rPr>
              <a:t>properties for the Alaskan tundra (1972-2020)</a:t>
            </a:r>
          </a:p>
          <a:p>
            <a:pPr algn="ctr"/>
            <a:r>
              <a:rPr lang="en-US" sz="1400" b="0" i="0" u="none" strike="noStrike" baseline="0" dirty="0">
                <a:latin typeface="ArialUnicodeMS"/>
              </a:rPr>
              <a:t>Zhu, Xiaoran, Chen, Dong, </a:t>
            </a:r>
            <a:r>
              <a:rPr lang="en-US" sz="1400" b="0" i="0" u="none" strike="noStrike" baseline="0" dirty="0" err="1">
                <a:latin typeface="ArialUnicodeMS"/>
              </a:rPr>
              <a:t>Kogure</a:t>
            </a:r>
            <a:r>
              <a:rPr lang="en-US" sz="1400" b="0" i="0" u="none" strike="noStrike" baseline="0">
                <a:latin typeface="ArialUnicodeMS"/>
              </a:rPr>
              <a:t>, </a:t>
            </a:r>
            <a:r>
              <a:rPr lang="en-US" sz="1400" b="0" i="0" u="none" strike="noStrike" baseline="0" dirty="0">
                <a:latin typeface="ArialUnicodeMS"/>
              </a:rPr>
              <a:t>Maruko, Hoy, Elizabeth, et al. 2024</a:t>
            </a:r>
            <a:br>
              <a:rPr lang="en-US" sz="1400" b="0" i="0" u="none" strike="noStrike" baseline="0" dirty="0">
                <a:latin typeface="ArialUnicodeMS"/>
              </a:rPr>
            </a:br>
            <a:r>
              <a:rPr lang="en-US" sz="1400" b="0" i="0" u="none" strike="noStrike" baseline="0" dirty="0">
                <a:latin typeface="ArialUnicodeMS"/>
              </a:rPr>
              <a:t> Earth Syst. Sci. Data, 16, 3687–3703, 2024; https://doi.org/10.5194/essd-16-3687-2024</a:t>
            </a:r>
            <a:endParaRPr lang="en-US" sz="300" dirty="0">
              <a:effectLst/>
            </a:endParaRPr>
          </a:p>
        </p:txBody>
      </p:sp>
      <p:sp>
        <p:nvSpPr>
          <p:cNvPr id="10" name="TextBox 9">
            <a:extLst>
              <a:ext uri="{FF2B5EF4-FFF2-40B4-BE49-F238E27FC236}">
                <a16:creationId xmlns:a16="http://schemas.microsoft.com/office/drawing/2014/main" id="{026E3CE2-0070-F145-85A1-7FED3FD5E053}"/>
              </a:ext>
            </a:extLst>
          </p:cNvPr>
          <p:cNvSpPr txBox="1"/>
          <p:nvPr/>
        </p:nvSpPr>
        <p:spPr>
          <a:xfrm>
            <a:off x="0" y="4551162"/>
            <a:ext cx="12192001" cy="2308324"/>
          </a:xfrm>
          <a:prstGeom prst="rect">
            <a:avLst/>
          </a:prstGeom>
          <a:noFill/>
        </p:spPr>
        <p:txBody>
          <a:bodyPr wrap="square" rtlCol="0">
            <a:spAutoFit/>
          </a:bodyPr>
          <a:lstStyle/>
          <a:p>
            <a:pPr algn="l"/>
            <a:r>
              <a:rPr lang="pt-BR" sz="1800" b="1" i="0" u="none" strike="noStrike" baseline="0" dirty="0">
                <a:latin typeface="MinionLT-Regular"/>
              </a:rPr>
              <a:t>Background: </a:t>
            </a:r>
            <a:r>
              <a:rPr lang="en-US" dirty="0">
                <a:latin typeface="NimbusRomNo9L-Regu"/>
              </a:rPr>
              <a:t>S</a:t>
            </a:r>
            <a:r>
              <a:rPr lang="en-US" sz="1800" b="0" i="0" u="none" strike="noStrike" baseline="0" dirty="0">
                <a:latin typeface="NimbusRomNo9L-Regu"/>
              </a:rPr>
              <a:t>cientific understanding of tundra ecology and change remains limited, largely due to the inaccessibility of</a:t>
            </a:r>
          </a:p>
          <a:p>
            <a:pPr algn="l"/>
            <a:r>
              <a:rPr lang="en-US" sz="1800" b="0" i="0" u="none" strike="noStrike" baseline="0" dirty="0">
                <a:latin typeface="NimbusRomNo9L-Regu"/>
              </a:rPr>
              <a:t>this region and less intensive studies compared to other terrestrial biomes</a:t>
            </a:r>
            <a:r>
              <a:rPr lang="en-US" sz="1800" b="0" i="0" u="none" strike="noStrike" baseline="0" dirty="0">
                <a:latin typeface="MinionLT-Regular"/>
              </a:rPr>
              <a:t>.</a:t>
            </a:r>
          </a:p>
          <a:p>
            <a:r>
              <a:rPr lang="en-US" sz="1800" b="1" i="0" u="none" strike="noStrike" baseline="0" dirty="0">
                <a:latin typeface="MinionLT-Regular"/>
              </a:rPr>
              <a:t>Methods: </a:t>
            </a:r>
            <a:r>
              <a:rPr lang="en-US" sz="1800" i="0" u="none" strike="noStrike" baseline="0" dirty="0">
                <a:latin typeface="NimbusRomNo9L-Regu"/>
              </a:rPr>
              <a:t>W</a:t>
            </a:r>
            <a:r>
              <a:rPr lang="en-US" dirty="0">
                <a:latin typeface="NimbusRomNo9L-Regu"/>
              </a:rPr>
              <a:t>e synthesized field datasets from 1972 to 2020 of vegetation and active-layer properties from the Alaskan tundra. </a:t>
            </a:r>
            <a:r>
              <a:rPr lang="en-US" sz="1800" b="0" i="0" u="none" strike="noStrike" baseline="0" dirty="0">
                <a:latin typeface="NimbusRomNo9L-Regu"/>
              </a:rPr>
              <a:t>Additionally, fire history and severity attributes have been added to data points where available (above right).</a:t>
            </a:r>
            <a:r>
              <a:rPr lang="en-US" dirty="0">
                <a:latin typeface="NimbusRomNo9L-Regu"/>
              </a:rPr>
              <a:t> </a:t>
            </a:r>
            <a:endParaRPr lang="en-US" sz="1800" dirty="0">
              <a:solidFill>
                <a:srgbClr val="0000FF"/>
              </a:solidFill>
              <a:latin typeface="Arial"/>
              <a:cs typeface="Arial"/>
            </a:endParaRPr>
          </a:p>
          <a:p>
            <a:pPr algn="l"/>
            <a:r>
              <a:rPr lang="en-US" sz="1800" b="1" i="0" u="none" strike="noStrike" baseline="0" dirty="0">
                <a:latin typeface="MinionLT-Regular"/>
              </a:rPr>
              <a:t>Results: </a:t>
            </a:r>
            <a:r>
              <a:rPr lang="en-US" sz="1800" i="0" u="none" strike="noStrike" baseline="0" dirty="0">
                <a:latin typeface="MinionLT-Regular"/>
              </a:rPr>
              <a:t>Data from 37 datasets and including nearly 200,000 individual data points (above left) were synthesized together into one database, the </a:t>
            </a:r>
            <a:r>
              <a:rPr lang="en-US" sz="1800" i="0" u="none" strike="noStrike" baseline="0" dirty="0">
                <a:latin typeface="NimbusRomNo9L-Regu"/>
              </a:rPr>
              <a:t>Synthesized </a:t>
            </a:r>
            <a:r>
              <a:rPr lang="en-US" sz="1800" b="0" i="0" u="none" strike="noStrike" baseline="0" dirty="0">
                <a:latin typeface="NimbusRomNo9L-Regu"/>
              </a:rPr>
              <a:t>Alaskan Tundra Field Database (</a:t>
            </a:r>
            <a:r>
              <a:rPr lang="en-US" sz="1800" b="0" i="0" u="none" strike="noStrike" baseline="0" dirty="0" err="1">
                <a:latin typeface="NimbusRomNo9L-Regu"/>
              </a:rPr>
              <a:t>SATFiD</a:t>
            </a:r>
            <a:r>
              <a:rPr lang="en-US" sz="1800" b="0" i="0" u="none" strike="noStrike" baseline="0" dirty="0">
                <a:latin typeface="NimbusRomNo9L-Regu"/>
              </a:rPr>
              <a:t>). </a:t>
            </a:r>
          </a:p>
          <a:p>
            <a:pPr algn="l"/>
            <a:r>
              <a:rPr lang="en-US" b="1" dirty="0">
                <a:latin typeface="MinionLT-Regular"/>
              </a:rPr>
              <a:t>Implication:</a:t>
            </a:r>
            <a:r>
              <a:rPr lang="en-US" dirty="0">
                <a:latin typeface="MinionLT-Regular"/>
              </a:rPr>
              <a:t> </a:t>
            </a:r>
            <a:r>
              <a:rPr lang="en-US" sz="1800" b="0" i="0" u="none" strike="noStrike" baseline="0" dirty="0">
                <a:latin typeface="NimbusRomNo9L-Regu"/>
              </a:rPr>
              <a:t>The resulting database is a resource that future investigators can employ to analyze spatial and temporal</a:t>
            </a:r>
          </a:p>
          <a:p>
            <a:pPr algn="l"/>
            <a:r>
              <a:rPr lang="en-US" sz="1800" b="0" i="0" u="none" strike="noStrike" baseline="0" dirty="0">
                <a:latin typeface="NimbusRomNo9L-Regu"/>
              </a:rPr>
              <a:t>patterns in soil, vegetation, and fire disturbance-related environmental variables across the Alaskan tundra.</a:t>
            </a:r>
            <a:endParaRPr lang="en-US" dirty="0"/>
          </a:p>
        </p:txBody>
      </p:sp>
      <p:pic>
        <p:nvPicPr>
          <p:cNvPr id="5" name="Picture 4">
            <a:extLst>
              <a:ext uri="{FF2B5EF4-FFF2-40B4-BE49-F238E27FC236}">
                <a16:creationId xmlns:a16="http://schemas.microsoft.com/office/drawing/2014/main" id="{7235CC28-518C-A61A-210B-BA61C6C0DE6A}"/>
              </a:ext>
            </a:extLst>
          </p:cNvPr>
          <p:cNvPicPr>
            <a:picLocks noChangeAspect="1"/>
          </p:cNvPicPr>
          <p:nvPr/>
        </p:nvPicPr>
        <p:blipFill>
          <a:blip r:embed="rId3"/>
          <a:stretch>
            <a:fillRect/>
          </a:stretch>
        </p:blipFill>
        <p:spPr>
          <a:xfrm>
            <a:off x="1042593" y="1239582"/>
            <a:ext cx="4398007" cy="3336786"/>
          </a:xfrm>
          <a:prstGeom prst="rect">
            <a:avLst/>
          </a:prstGeom>
        </p:spPr>
      </p:pic>
      <p:pic>
        <p:nvPicPr>
          <p:cNvPr id="7" name="Picture 6">
            <a:extLst>
              <a:ext uri="{FF2B5EF4-FFF2-40B4-BE49-F238E27FC236}">
                <a16:creationId xmlns:a16="http://schemas.microsoft.com/office/drawing/2014/main" id="{6D318DF5-AEDA-A80F-248D-8B3D05C47D7A}"/>
              </a:ext>
            </a:extLst>
          </p:cNvPr>
          <p:cNvPicPr>
            <a:picLocks noChangeAspect="1"/>
          </p:cNvPicPr>
          <p:nvPr/>
        </p:nvPicPr>
        <p:blipFill>
          <a:blip r:embed="rId4"/>
          <a:stretch>
            <a:fillRect/>
          </a:stretch>
        </p:blipFill>
        <p:spPr>
          <a:xfrm>
            <a:off x="5625750" y="1239582"/>
            <a:ext cx="5395210" cy="3336786"/>
          </a:xfrm>
          <a:prstGeom prst="rect">
            <a:avLst/>
          </a:prstGeom>
        </p:spPr>
      </p:pic>
    </p:spTree>
    <p:extLst>
      <p:ext uri="{BB962C8B-B14F-4D97-AF65-F5344CB8AC3E}">
        <p14:creationId xmlns:p14="http://schemas.microsoft.com/office/powerpoint/2010/main" val="25552667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7005d458-45be-48ae-8140-d43da96dd17b}" enabled="0" method="" siteId="{7005d458-45be-48ae-8140-d43da96dd17b}" removed="1"/>
</clbl:labelList>
</file>

<file path=docProps/app.xml><?xml version="1.0" encoding="utf-8"?>
<Properties xmlns="http://schemas.openxmlformats.org/officeDocument/2006/extended-properties" xmlns:vt="http://schemas.openxmlformats.org/officeDocument/2006/docPropsVTypes">
  <TotalTime>1949</TotalTime>
  <Words>530</Words>
  <Application>Microsoft Office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ArialUnicodeMS</vt:lpstr>
      <vt:lpstr>Calibri</vt:lpstr>
      <vt:lpstr>Calibri Light</vt:lpstr>
      <vt:lpstr>MinionLT-Regular</vt:lpstr>
      <vt:lpstr>NimbusRomNo9L-Regu</vt:lpstr>
      <vt:lpstr>Open Sans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Brendan Rogers</dc:creator>
  <cp:lastModifiedBy>Hoy, Elizabeth (GSFC-618.0)[GLOBAL SCIENCE &amp; TECHNOLOGY INC]</cp:lastModifiedBy>
  <cp:revision>14</cp:revision>
  <dcterms:created xsi:type="dcterms:W3CDTF">2022-01-25T19:49:05Z</dcterms:created>
  <dcterms:modified xsi:type="dcterms:W3CDTF">2024-09-12T15:39:49Z</dcterms:modified>
</cp:coreProperties>
</file>