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anie Engram" initials="ME" lastIdx="1" clrIdx="0">
    <p:extLst>
      <p:ext uri="{19B8F6BF-5375-455C-9EA6-DF929625EA0E}">
        <p15:presenceInfo xmlns:p15="http://schemas.microsoft.com/office/powerpoint/2012/main" userId="S-1-5-21-985031297-1542154364-2908406550-657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34"/>
    <p:restoredTop sz="86338"/>
  </p:normalViewPr>
  <p:slideViewPr>
    <p:cSldViewPr snapToGrid="0" snapToObjects="1">
      <p:cViewPr varScale="1">
        <p:scale>
          <a:sx n="77" d="100"/>
          <a:sy n="77" d="100"/>
        </p:scale>
        <p:origin x="1236" y="9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53FF4E-CAC6-A844-9A93-2670ED985A86}" type="datetimeFigureOut">
              <a:rPr lang="en-US" smtClean="0"/>
              <a:t>3/20/2024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22827A-E33B-264D-9063-1A1BCF0CAECA}" type="slidenum">
              <a:rPr lang="en-US" smtClean="0"/>
              <a:t>‹#›</a:t>
            </a:fld>
            <a:endParaRPr lang="en-US"/>
          </a:p>
        </p:txBody>
      </p:sp>
    </p:spTree>
    <p:extLst>
      <p:ext uri="{BB962C8B-B14F-4D97-AF65-F5344CB8AC3E}">
        <p14:creationId xmlns:p14="http://schemas.microsoft.com/office/powerpoint/2010/main" val="2259442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NOTES to help a person not involved with the research explain it to a lay audience: </a:t>
            </a:r>
          </a:p>
          <a:p>
            <a:r>
              <a:rPr lang="en-US" sz="1800" dirty="0"/>
              <a:t>Naturally occurring old, fossil methane is of two-fold interest: </a:t>
            </a:r>
            <a:r>
              <a:rPr lang="en-US" sz="1200" kern="1200" dirty="0">
                <a:solidFill>
                  <a:schemeClr val="tx1"/>
                </a:solidFill>
                <a:effectLst/>
                <a:latin typeface="+mn-lt"/>
                <a:ea typeface="+mn-ea"/>
                <a:cs typeface="+mn-cs"/>
              </a:rPr>
              <a:t> if methane previously impeded by permafrost can escape through newly formed conduits, greenhouse gas concentration in the atmosphere would increase in a way that is not currently accounted for in carbon budgets; additionally, a solid knowledge of natural </a:t>
            </a:r>
            <a:r>
              <a:rPr lang="en-US" sz="1200" kern="1200" baseline="30000" dirty="0">
                <a:solidFill>
                  <a:schemeClr val="tx1"/>
                </a:solidFill>
                <a:effectLst/>
                <a:latin typeface="+mn-lt"/>
                <a:ea typeface="+mn-ea"/>
                <a:cs typeface="+mn-cs"/>
              </a:rPr>
              <a:t>14</a:t>
            </a:r>
            <a:r>
              <a:rPr lang="en-US" sz="1200" kern="1200" dirty="0">
                <a:solidFill>
                  <a:schemeClr val="tx1"/>
                </a:solidFill>
                <a:effectLst/>
                <a:latin typeface="+mn-lt"/>
                <a:ea typeface="+mn-ea"/>
                <a:cs typeface="+mn-cs"/>
              </a:rPr>
              <a:t>C-depleted methane emissions is vital to an accurate estimate of anthropogenic methane emissions from petroleum industries  Hence there is a need for development of satellite remote-sensing methods coupled to ground-truth sampling that can accurately detect and quantify large methane seeps to establish a baseline for change detection in vast Arctic landscapes. </a:t>
            </a:r>
            <a:endParaRPr lang="en-US" sz="1800" dirty="0"/>
          </a:p>
          <a:p>
            <a:endParaRPr lang="en-US" sz="1800" dirty="0"/>
          </a:p>
          <a:p>
            <a:r>
              <a:rPr lang="en-US" sz="1800" dirty="0"/>
              <a:t>Full citation: Melanie Engram and Katey Walter Anthony,  </a:t>
            </a:r>
            <a:r>
              <a:rPr lang="en-US" sz="1800" i="1" dirty="0"/>
              <a:t>Environ. Res. Lett. </a:t>
            </a:r>
            <a:r>
              <a:rPr lang="en-US" sz="1800" b="1" dirty="0"/>
              <a:t>vol, issue</a:t>
            </a:r>
            <a:r>
              <a:rPr lang="en-US" sz="1800" dirty="0"/>
              <a:t> (2024). doi:10.1088/1748-9326/ad2b2a</a:t>
            </a:r>
            <a:endParaRPr lang="en-US" sz="400" dirty="0">
              <a:effectLst/>
            </a:endParaRPr>
          </a:p>
          <a:p>
            <a:endParaRPr lang="en-US" sz="1600" dirty="0"/>
          </a:p>
        </p:txBody>
      </p:sp>
      <p:sp>
        <p:nvSpPr>
          <p:cNvPr id="4" name="Slide Number Placeholder 3"/>
          <p:cNvSpPr>
            <a:spLocks noGrp="1"/>
          </p:cNvSpPr>
          <p:nvPr>
            <p:ph type="sldNum" sz="quarter" idx="5"/>
          </p:nvPr>
        </p:nvSpPr>
        <p:spPr/>
        <p:txBody>
          <a:bodyPr/>
          <a:lstStyle/>
          <a:p>
            <a:fld id="{7922827A-E33B-264D-9063-1A1BCF0CAECA}" type="slidenum">
              <a:rPr lang="en-US" smtClean="0"/>
              <a:t>1</a:t>
            </a:fld>
            <a:endParaRPr lang="en-US"/>
          </a:p>
        </p:txBody>
      </p:sp>
    </p:spTree>
    <p:extLst>
      <p:ext uri="{BB962C8B-B14F-4D97-AF65-F5344CB8AC3E}">
        <p14:creationId xmlns:p14="http://schemas.microsoft.com/office/powerpoint/2010/main" val="3011851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46A21-16E2-434A-A553-AC60433AA4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47F522-6CD5-364D-9A39-A65635EF6F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281714A-7711-B947-B710-8E9894FED6DE}"/>
              </a:ext>
            </a:extLst>
          </p:cNvPr>
          <p:cNvSpPr>
            <a:spLocks noGrp="1"/>
          </p:cNvSpPr>
          <p:nvPr>
            <p:ph type="dt" sz="half" idx="10"/>
          </p:nvPr>
        </p:nvSpPr>
        <p:spPr/>
        <p:txBody>
          <a:bodyPr/>
          <a:lstStyle/>
          <a:p>
            <a:fld id="{AA70466E-D38F-EA43-B568-FF5330869155}" type="datetimeFigureOut">
              <a:rPr lang="en-US" smtClean="0"/>
              <a:t>3/20/2024</a:t>
            </a:fld>
            <a:endParaRPr lang="en-US"/>
          </a:p>
        </p:txBody>
      </p:sp>
      <p:sp>
        <p:nvSpPr>
          <p:cNvPr id="5" name="Footer Placeholder 4">
            <a:extLst>
              <a:ext uri="{FF2B5EF4-FFF2-40B4-BE49-F238E27FC236}">
                <a16:creationId xmlns:a16="http://schemas.microsoft.com/office/drawing/2014/main" id="{A36EAA9D-E8E2-534A-A631-EF4CF80F7D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9A7A-0A7E-CA46-8D03-72247DE4EF10}"/>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227487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A7F10-5835-D942-8E85-D7DD570659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78A12CA-550E-BF40-9812-33C167F40C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4A1C37-7507-4A48-A3E3-F60667FAFF41}"/>
              </a:ext>
            </a:extLst>
          </p:cNvPr>
          <p:cNvSpPr>
            <a:spLocks noGrp="1"/>
          </p:cNvSpPr>
          <p:nvPr>
            <p:ph type="dt" sz="half" idx="10"/>
          </p:nvPr>
        </p:nvSpPr>
        <p:spPr/>
        <p:txBody>
          <a:bodyPr/>
          <a:lstStyle/>
          <a:p>
            <a:fld id="{AA70466E-D38F-EA43-B568-FF5330869155}" type="datetimeFigureOut">
              <a:rPr lang="en-US" smtClean="0"/>
              <a:t>3/20/2024</a:t>
            </a:fld>
            <a:endParaRPr lang="en-US"/>
          </a:p>
        </p:txBody>
      </p:sp>
      <p:sp>
        <p:nvSpPr>
          <p:cNvPr id="5" name="Footer Placeholder 4">
            <a:extLst>
              <a:ext uri="{FF2B5EF4-FFF2-40B4-BE49-F238E27FC236}">
                <a16:creationId xmlns:a16="http://schemas.microsoft.com/office/drawing/2014/main" id="{87BEE684-7002-1143-AE75-5818E0C2D0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406DF2-9CED-8141-8565-8E578B3FDF9B}"/>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1265046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A51930-7443-BD4C-98D6-90ED4D609B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4EB452-ECCD-1D4B-90CD-F7FE3EE4F4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52D2B9-C2B5-CB46-984D-E26B98961655}"/>
              </a:ext>
            </a:extLst>
          </p:cNvPr>
          <p:cNvSpPr>
            <a:spLocks noGrp="1"/>
          </p:cNvSpPr>
          <p:nvPr>
            <p:ph type="dt" sz="half" idx="10"/>
          </p:nvPr>
        </p:nvSpPr>
        <p:spPr/>
        <p:txBody>
          <a:bodyPr/>
          <a:lstStyle/>
          <a:p>
            <a:fld id="{AA70466E-D38F-EA43-B568-FF5330869155}" type="datetimeFigureOut">
              <a:rPr lang="en-US" smtClean="0"/>
              <a:t>3/20/2024</a:t>
            </a:fld>
            <a:endParaRPr lang="en-US"/>
          </a:p>
        </p:txBody>
      </p:sp>
      <p:sp>
        <p:nvSpPr>
          <p:cNvPr id="5" name="Footer Placeholder 4">
            <a:extLst>
              <a:ext uri="{FF2B5EF4-FFF2-40B4-BE49-F238E27FC236}">
                <a16:creationId xmlns:a16="http://schemas.microsoft.com/office/drawing/2014/main" id="{0AE61673-5A24-DD42-8C6E-72386A87EB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8A01E5-CF71-EE4F-B842-1771ECEA0A6A}"/>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4002566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C9EE7-209D-0143-9756-38E48DFEE7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E547D2-355A-3A41-8205-4672F28ECB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8AF23D-3967-934E-9DBB-D8DCF4CD9C72}"/>
              </a:ext>
            </a:extLst>
          </p:cNvPr>
          <p:cNvSpPr>
            <a:spLocks noGrp="1"/>
          </p:cNvSpPr>
          <p:nvPr>
            <p:ph type="dt" sz="half" idx="10"/>
          </p:nvPr>
        </p:nvSpPr>
        <p:spPr/>
        <p:txBody>
          <a:bodyPr/>
          <a:lstStyle/>
          <a:p>
            <a:fld id="{AA70466E-D38F-EA43-B568-FF5330869155}" type="datetimeFigureOut">
              <a:rPr lang="en-US" smtClean="0"/>
              <a:t>3/20/2024</a:t>
            </a:fld>
            <a:endParaRPr lang="en-US"/>
          </a:p>
        </p:txBody>
      </p:sp>
      <p:sp>
        <p:nvSpPr>
          <p:cNvPr id="5" name="Footer Placeholder 4">
            <a:extLst>
              <a:ext uri="{FF2B5EF4-FFF2-40B4-BE49-F238E27FC236}">
                <a16:creationId xmlns:a16="http://schemas.microsoft.com/office/drawing/2014/main" id="{06D6CD4C-CCE4-7A4B-A77D-4753407EA0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D54FDE-385F-C447-B41F-367E7B6141EF}"/>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325134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4D5AC-E763-0A43-B968-05357AA1E1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5A932F-36F4-A847-8D7E-91DCC31257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03B02D-89D6-4548-A9F6-E81522693038}"/>
              </a:ext>
            </a:extLst>
          </p:cNvPr>
          <p:cNvSpPr>
            <a:spLocks noGrp="1"/>
          </p:cNvSpPr>
          <p:nvPr>
            <p:ph type="dt" sz="half" idx="10"/>
          </p:nvPr>
        </p:nvSpPr>
        <p:spPr/>
        <p:txBody>
          <a:bodyPr/>
          <a:lstStyle/>
          <a:p>
            <a:fld id="{AA70466E-D38F-EA43-B568-FF5330869155}" type="datetimeFigureOut">
              <a:rPr lang="en-US" smtClean="0"/>
              <a:t>3/20/2024</a:t>
            </a:fld>
            <a:endParaRPr lang="en-US"/>
          </a:p>
        </p:txBody>
      </p:sp>
      <p:sp>
        <p:nvSpPr>
          <p:cNvPr id="5" name="Footer Placeholder 4">
            <a:extLst>
              <a:ext uri="{FF2B5EF4-FFF2-40B4-BE49-F238E27FC236}">
                <a16:creationId xmlns:a16="http://schemas.microsoft.com/office/drawing/2014/main" id="{5BA39ACE-BCF4-E742-BAB3-A20EEAEE5F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0EA4F9-1C8B-1C42-A697-F54838FEEFAC}"/>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44238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A713E-B34D-C045-A1D4-B6BCFD4A22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57E6F0-7BAC-1E4B-B260-9C97C77C2B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F27DA4-4EA9-BA40-8BE6-DFD853F0EF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E0B97A-61C6-5547-A488-B3E77A782628}"/>
              </a:ext>
            </a:extLst>
          </p:cNvPr>
          <p:cNvSpPr>
            <a:spLocks noGrp="1"/>
          </p:cNvSpPr>
          <p:nvPr>
            <p:ph type="dt" sz="half" idx="10"/>
          </p:nvPr>
        </p:nvSpPr>
        <p:spPr/>
        <p:txBody>
          <a:bodyPr/>
          <a:lstStyle/>
          <a:p>
            <a:fld id="{AA70466E-D38F-EA43-B568-FF5330869155}" type="datetimeFigureOut">
              <a:rPr lang="en-US" smtClean="0"/>
              <a:t>3/20/2024</a:t>
            </a:fld>
            <a:endParaRPr lang="en-US"/>
          </a:p>
        </p:txBody>
      </p:sp>
      <p:sp>
        <p:nvSpPr>
          <p:cNvPr id="6" name="Footer Placeholder 5">
            <a:extLst>
              <a:ext uri="{FF2B5EF4-FFF2-40B4-BE49-F238E27FC236}">
                <a16:creationId xmlns:a16="http://schemas.microsoft.com/office/drawing/2014/main" id="{8F112392-E816-BC4F-97C7-D458F69DB5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CFF7C0-8231-0E4D-8590-B4B1BF249964}"/>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1679086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5370C-F162-1A43-B71D-E039D8C976A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1DA2D01-2D1A-7D48-8070-70C481E406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BDBCCE-B5D9-964C-8100-141335238C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660C4D-4AEF-D445-B139-96C864E1B5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9E657D-9429-0542-B526-15883A185F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309760-6C12-254A-B989-DA69840EEC0D}"/>
              </a:ext>
            </a:extLst>
          </p:cNvPr>
          <p:cNvSpPr>
            <a:spLocks noGrp="1"/>
          </p:cNvSpPr>
          <p:nvPr>
            <p:ph type="dt" sz="half" idx="10"/>
          </p:nvPr>
        </p:nvSpPr>
        <p:spPr/>
        <p:txBody>
          <a:bodyPr/>
          <a:lstStyle/>
          <a:p>
            <a:fld id="{AA70466E-D38F-EA43-B568-FF5330869155}" type="datetimeFigureOut">
              <a:rPr lang="en-US" smtClean="0"/>
              <a:t>3/20/2024</a:t>
            </a:fld>
            <a:endParaRPr lang="en-US"/>
          </a:p>
        </p:txBody>
      </p:sp>
      <p:sp>
        <p:nvSpPr>
          <p:cNvPr id="8" name="Footer Placeholder 7">
            <a:extLst>
              <a:ext uri="{FF2B5EF4-FFF2-40B4-BE49-F238E27FC236}">
                <a16:creationId xmlns:a16="http://schemas.microsoft.com/office/drawing/2014/main" id="{E56BD29E-29B2-CF4A-8A38-98017D08F8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9795F8-0798-9A4B-B737-0E4AC915CAFF}"/>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268947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00EC4-6138-944C-B29E-B0FCD225B5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3D0E297-9A84-534C-9D88-363AF48D9826}"/>
              </a:ext>
            </a:extLst>
          </p:cNvPr>
          <p:cNvSpPr>
            <a:spLocks noGrp="1"/>
          </p:cNvSpPr>
          <p:nvPr>
            <p:ph type="dt" sz="half" idx="10"/>
          </p:nvPr>
        </p:nvSpPr>
        <p:spPr/>
        <p:txBody>
          <a:bodyPr/>
          <a:lstStyle/>
          <a:p>
            <a:fld id="{AA70466E-D38F-EA43-B568-FF5330869155}" type="datetimeFigureOut">
              <a:rPr lang="en-US" smtClean="0"/>
              <a:t>3/20/2024</a:t>
            </a:fld>
            <a:endParaRPr lang="en-US"/>
          </a:p>
        </p:txBody>
      </p:sp>
      <p:sp>
        <p:nvSpPr>
          <p:cNvPr id="4" name="Footer Placeholder 3">
            <a:extLst>
              <a:ext uri="{FF2B5EF4-FFF2-40B4-BE49-F238E27FC236}">
                <a16:creationId xmlns:a16="http://schemas.microsoft.com/office/drawing/2014/main" id="{41AB402D-61F4-E14F-A7A3-B62B2E3193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90DE01-1284-AF43-87F8-13CBAC846BE5}"/>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3866188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16CCA0-8FF3-6E47-9D40-F95C0A4B6E5C}"/>
              </a:ext>
            </a:extLst>
          </p:cNvPr>
          <p:cNvSpPr>
            <a:spLocks noGrp="1"/>
          </p:cNvSpPr>
          <p:nvPr>
            <p:ph type="dt" sz="half" idx="10"/>
          </p:nvPr>
        </p:nvSpPr>
        <p:spPr/>
        <p:txBody>
          <a:bodyPr/>
          <a:lstStyle/>
          <a:p>
            <a:fld id="{AA70466E-D38F-EA43-B568-FF5330869155}" type="datetimeFigureOut">
              <a:rPr lang="en-US" smtClean="0"/>
              <a:t>3/20/2024</a:t>
            </a:fld>
            <a:endParaRPr lang="en-US"/>
          </a:p>
        </p:txBody>
      </p:sp>
      <p:sp>
        <p:nvSpPr>
          <p:cNvPr id="3" name="Footer Placeholder 2">
            <a:extLst>
              <a:ext uri="{FF2B5EF4-FFF2-40B4-BE49-F238E27FC236}">
                <a16:creationId xmlns:a16="http://schemas.microsoft.com/office/drawing/2014/main" id="{2F350CBE-18F0-6841-8FC6-0DBAC6A7B0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7A10A6-7B80-244B-BEFA-C8C9131EBB33}"/>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2775411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07295-4AD0-6841-B407-102C54779F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32B7423-4D10-AE45-9993-648326DA3B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227DF8-38D2-7C48-AFE7-3A63E08513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41CBCA-1A83-3A4B-B9B6-C9C227C63864}"/>
              </a:ext>
            </a:extLst>
          </p:cNvPr>
          <p:cNvSpPr>
            <a:spLocks noGrp="1"/>
          </p:cNvSpPr>
          <p:nvPr>
            <p:ph type="dt" sz="half" idx="10"/>
          </p:nvPr>
        </p:nvSpPr>
        <p:spPr/>
        <p:txBody>
          <a:bodyPr/>
          <a:lstStyle/>
          <a:p>
            <a:fld id="{AA70466E-D38F-EA43-B568-FF5330869155}" type="datetimeFigureOut">
              <a:rPr lang="en-US" smtClean="0"/>
              <a:t>3/20/2024</a:t>
            </a:fld>
            <a:endParaRPr lang="en-US"/>
          </a:p>
        </p:txBody>
      </p:sp>
      <p:sp>
        <p:nvSpPr>
          <p:cNvPr id="6" name="Footer Placeholder 5">
            <a:extLst>
              <a:ext uri="{FF2B5EF4-FFF2-40B4-BE49-F238E27FC236}">
                <a16:creationId xmlns:a16="http://schemas.microsoft.com/office/drawing/2014/main" id="{6A40ED26-FF07-C84A-B693-A14C5C0CFD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9B12B7-7731-1D4C-80E3-6F8B76C96B47}"/>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1099660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92CC7-DE79-4844-9499-CB0A3ED79E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EDA0FBE-BDC3-294F-901B-F80991CE04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30EBC4-D285-4148-9CFD-3E9A9B3CDF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95E254-FBDA-C54C-BD18-CFEB31307207}"/>
              </a:ext>
            </a:extLst>
          </p:cNvPr>
          <p:cNvSpPr>
            <a:spLocks noGrp="1"/>
          </p:cNvSpPr>
          <p:nvPr>
            <p:ph type="dt" sz="half" idx="10"/>
          </p:nvPr>
        </p:nvSpPr>
        <p:spPr/>
        <p:txBody>
          <a:bodyPr/>
          <a:lstStyle/>
          <a:p>
            <a:fld id="{AA70466E-D38F-EA43-B568-FF5330869155}" type="datetimeFigureOut">
              <a:rPr lang="en-US" smtClean="0"/>
              <a:t>3/20/2024</a:t>
            </a:fld>
            <a:endParaRPr lang="en-US"/>
          </a:p>
        </p:txBody>
      </p:sp>
      <p:sp>
        <p:nvSpPr>
          <p:cNvPr id="6" name="Footer Placeholder 5">
            <a:extLst>
              <a:ext uri="{FF2B5EF4-FFF2-40B4-BE49-F238E27FC236}">
                <a16:creationId xmlns:a16="http://schemas.microsoft.com/office/drawing/2014/main" id="{0B7FDB99-B8A4-E84A-BC05-BEDDAAFDF8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1FC532-7F72-DC4D-B4BA-36127D73E05E}"/>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3520108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BC9593-7C12-2942-B59F-695D13575F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498C91F-9A49-1946-8303-235C46FE07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57A0D3-2CE7-2649-81D9-F0F0DAFD5F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0466E-D38F-EA43-B568-FF5330869155}" type="datetimeFigureOut">
              <a:rPr lang="en-US" smtClean="0"/>
              <a:t>3/20/2024</a:t>
            </a:fld>
            <a:endParaRPr lang="en-US"/>
          </a:p>
        </p:txBody>
      </p:sp>
      <p:sp>
        <p:nvSpPr>
          <p:cNvPr id="5" name="Footer Placeholder 4">
            <a:extLst>
              <a:ext uri="{FF2B5EF4-FFF2-40B4-BE49-F238E27FC236}">
                <a16:creationId xmlns:a16="http://schemas.microsoft.com/office/drawing/2014/main" id="{0C968B75-F8EF-9341-AF9F-00F19FF5FE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1D9B951-1B97-F94E-9027-D4577FBCBD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F1E85A-10EC-2D40-B464-FBECB394DC26}" type="slidenum">
              <a:rPr lang="en-US" smtClean="0"/>
              <a:t>‹#›</a:t>
            </a:fld>
            <a:endParaRPr lang="en-US"/>
          </a:p>
        </p:txBody>
      </p:sp>
    </p:spTree>
    <p:extLst>
      <p:ext uri="{BB962C8B-B14F-4D97-AF65-F5344CB8AC3E}">
        <p14:creationId xmlns:p14="http://schemas.microsoft.com/office/powerpoint/2010/main" val="2794392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9456717-DDE8-C14F-ABA7-ACAE7A6FD363}"/>
              </a:ext>
            </a:extLst>
          </p:cNvPr>
          <p:cNvSpPr txBox="1"/>
          <p:nvPr/>
        </p:nvSpPr>
        <p:spPr>
          <a:xfrm>
            <a:off x="-211873" y="-72542"/>
            <a:ext cx="12403872" cy="800219"/>
          </a:xfrm>
          <a:prstGeom prst="rect">
            <a:avLst/>
          </a:prstGeom>
          <a:noFill/>
        </p:spPr>
        <p:txBody>
          <a:bodyPr wrap="square" rtlCol="0">
            <a:spAutoFit/>
          </a:bodyPr>
          <a:lstStyle/>
          <a:p>
            <a:pPr algn="ctr"/>
            <a:r>
              <a:rPr lang="en-US" sz="3000" dirty="0"/>
              <a:t>Synthetic aperture radar (SAR) detects large gas seeps in Alaska lakes </a:t>
            </a:r>
          </a:p>
          <a:p>
            <a:pPr algn="ctr"/>
            <a:r>
              <a:rPr lang="en-US" sz="1600" dirty="0"/>
              <a:t>Melanie Engram and Katey Walter Anthony,  </a:t>
            </a:r>
            <a:r>
              <a:rPr lang="en-US" sz="1600" i="1" dirty="0"/>
              <a:t>Environ. Res. Lett. </a:t>
            </a:r>
            <a:r>
              <a:rPr lang="en-US" sz="1600" b="1" dirty="0"/>
              <a:t>19, 4 </a:t>
            </a:r>
            <a:r>
              <a:rPr lang="en-US" sz="1600" dirty="0"/>
              <a:t>(2024). doi:10.1088/1748-9326/ad2b2a</a:t>
            </a:r>
            <a:endParaRPr lang="en-US" sz="1600" dirty="0">
              <a:effectLst/>
            </a:endParaRPr>
          </a:p>
        </p:txBody>
      </p:sp>
      <p:sp>
        <p:nvSpPr>
          <p:cNvPr id="10" name="TextBox 9">
            <a:extLst>
              <a:ext uri="{FF2B5EF4-FFF2-40B4-BE49-F238E27FC236}">
                <a16:creationId xmlns:a16="http://schemas.microsoft.com/office/drawing/2014/main" id="{026E3CE2-0070-F145-85A1-7FED3FD5E053}"/>
              </a:ext>
            </a:extLst>
          </p:cNvPr>
          <p:cNvSpPr txBox="1"/>
          <p:nvPr/>
        </p:nvSpPr>
        <p:spPr>
          <a:xfrm>
            <a:off x="-100209" y="5405121"/>
            <a:ext cx="12255921" cy="1477328"/>
          </a:xfrm>
          <a:prstGeom prst="rect">
            <a:avLst/>
          </a:prstGeom>
          <a:noFill/>
        </p:spPr>
        <p:txBody>
          <a:bodyPr wrap="square" rtlCol="0">
            <a:spAutoFit/>
          </a:bodyPr>
          <a:lstStyle/>
          <a:p>
            <a:pPr marL="285750" indent="-182880">
              <a:buFont typeface="Arial" panose="020B0604020202020204" pitchFamily="34" charset="0"/>
              <a:buChar char="•"/>
            </a:pPr>
            <a:r>
              <a:rPr lang="en-US" dirty="0"/>
              <a:t>We used SAR and multispectral remote sensing coupled with fieldwork (gas samples for analysis) at sub-permafrost methane seeps presenting in three lakes in Alaska (interior Alaska, Brooks Range, and Alaska North Slope).</a:t>
            </a:r>
          </a:p>
          <a:p>
            <a:pPr marL="285750" indent="-182880">
              <a:buFont typeface="Arial" panose="020B0604020202020204" pitchFamily="34" charset="0"/>
              <a:buChar char="•"/>
            </a:pPr>
            <a:r>
              <a:rPr lang="en-US" dirty="0"/>
              <a:t>SAR backscatter from lake ice shows locations of sub-permafrost, </a:t>
            </a:r>
            <a:r>
              <a:rPr lang="en-US" baseline="30000" dirty="0"/>
              <a:t>14</a:t>
            </a:r>
            <a:r>
              <a:rPr lang="en-US" dirty="0"/>
              <a:t>C-depleted methane seeps occurring in lakes that freeze, avoiding challenges sometimes encountered in alternative optical and multispectral imagery detection of seeps. This work could be continued with data from the upcoming NISAR mission.</a:t>
            </a:r>
          </a:p>
        </p:txBody>
      </p:sp>
      <p:sp>
        <p:nvSpPr>
          <p:cNvPr id="8" name="TextBox 7">
            <a:extLst>
              <a:ext uri="{FF2B5EF4-FFF2-40B4-BE49-F238E27FC236}">
                <a16:creationId xmlns:a16="http://schemas.microsoft.com/office/drawing/2014/main" id="{C8BD0E16-3ED1-AD42-B03A-9D496EEA3254}"/>
              </a:ext>
            </a:extLst>
          </p:cNvPr>
          <p:cNvSpPr txBox="1"/>
          <p:nvPr/>
        </p:nvSpPr>
        <p:spPr>
          <a:xfrm>
            <a:off x="165991" y="3548399"/>
            <a:ext cx="5627077" cy="830997"/>
          </a:xfrm>
          <a:prstGeom prst="rect">
            <a:avLst/>
          </a:prstGeom>
          <a:noFill/>
        </p:spPr>
        <p:txBody>
          <a:bodyPr wrap="square" rtlCol="0">
            <a:spAutoFit/>
          </a:bodyPr>
          <a:lstStyle/>
          <a:p>
            <a:r>
              <a:rPr lang="en-US" sz="1600" dirty="0"/>
              <a:t>Perennial high backscatter from lake ice in L-band SAR image (a), shows the location of sub-permafrost methane seeps (b, c) in </a:t>
            </a:r>
            <a:r>
              <a:rPr lang="en-US" sz="1600" dirty="0" err="1"/>
              <a:t>Sithylementkat</a:t>
            </a:r>
            <a:r>
              <a:rPr lang="en-US" sz="1600" dirty="0"/>
              <a:t> Lake in Alaska.</a:t>
            </a:r>
          </a:p>
        </p:txBody>
      </p:sp>
      <p:pic>
        <p:nvPicPr>
          <p:cNvPr id="3" name="Picture 2">
            <a:extLst>
              <a:ext uri="{FF2B5EF4-FFF2-40B4-BE49-F238E27FC236}">
                <a16:creationId xmlns:a16="http://schemas.microsoft.com/office/drawing/2014/main" id="{B8D2D918-0D51-4AF3-BD4A-6EEEE127F86A}"/>
              </a:ext>
            </a:extLst>
          </p:cNvPr>
          <p:cNvPicPr>
            <a:picLocks noChangeAspect="1"/>
          </p:cNvPicPr>
          <p:nvPr/>
        </p:nvPicPr>
        <p:blipFill>
          <a:blip r:embed="rId3"/>
          <a:stretch>
            <a:fillRect/>
          </a:stretch>
        </p:blipFill>
        <p:spPr>
          <a:xfrm>
            <a:off x="5898382" y="656524"/>
            <a:ext cx="6254584" cy="3710346"/>
          </a:xfrm>
          <a:prstGeom prst="rect">
            <a:avLst/>
          </a:prstGeom>
        </p:spPr>
      </p:pic>
      <p:sp>
        <p:nvSpPr>
          <p:cNvPr id="11" name="TextBox 10">
            <a:extLst>
              <a:ext uri="{FF2B5EF4-FFF2-40B4-BE49-F238E27FC236}">
                <a16:creationId xmlns:a16="http://schemas.microsoft.com/office/drawing/2014/main" id="{8AFF38FC-9D41-42EF-AB99-41B2E7494B27}"/>
              </a:ext>
            </a:extLst>
          </p:cNvPr>
          <p:cNvSpPr txBox="1"/>
          <p:nvPr/>
        </p:nvSpPr>
        <p:spPr>
          <a:xfrm>
            <a:off x="6656989" y="4300479"/>
            <a:ext cx="5077582" cy="1077218"/>
          </a:xfrm>
          <a:prstGeom prst="rect">
            <a:avLst/>
          </a:prstGeom>
          <a:noFill/>
        </p:spPr>
        <p:txBody>
          <a:bodyPr wrap="square" rtlCol="0">
            <a:spAutoFit/>
          </a:bodyPr>
          <a:lstStyle/>
          <a:p>
            <a:r>
              <a:rPr lang="en-US" sz="1600" dirty="0"/>
              <a:t>High backscatter in L-band SAR image from lake ice appearing in same location in every scene guided researchers to discover a new sub-permafrost methane seep in North Blair Lake in interior Alaska.</a:t>
            </a:r>
          </a:p>
        </p:txBody>
      </p:sp>
      <p:pic>
        <p:nvPicPr>
          <p:cNvPr id="4" name="Picture 3">
            <a:extLst>
              <a:ext uri="{FF2B5EF4-FFF2-40B4-BE49-F238E27FC236}">
                <a16:creationId xmlns:a16="http://schemas.microsoft.com/office/drawing/2014/main" id="{8361DADE-995B-4164-B127-551C876A231F}"/>
              </a:ext>
            </a:extLst>
          </p:cNvPr>
          <p:cNvPicPr>
            <a:picLocks noChangeAspect="1"/>
          </p:cNvPicPr>
          <p:nvPr/>
        </p:nvPicPr>
        <p:blipFill rotWithShape="1">
          <a:blip r:embed="rId4"/>
          <a:srcRect r="2534"/>
          <a:stretch/>
        </p:blipFill>
        <p:spPr>
          <a:xfrm>
            <a:off x="249880" y="751654"/>
            <a:ext cx="5437875" cy="2836497"/>
          </a:xfrm>
          <a:prstGeom prst="rect">
            <a:avLst/>
          </a:prstGeom>
        </p:spPr>
      </p:pic>
      <p:sp>
        <p:nvSpPr>
          <p:cNvPr id="12" name="TextBox 11">
            <a:extLst>
              <a:ext uri="{FF2B5EF4-FFF2-40B4-BE49-F238E27FC236}">
                <a16:creationId xmlns:a16="http://schemas.microsoft.com/office/drawing/2014/main" id="{13E0E4EA-1D4F-4D91-A245-FE76ECF796C1}"/>
              </a:ext>
            </a:extLst>
          </p:cNvPr>
          <p:cNvSpPr txBox="1"/>
          <p:nvPr/>
        </p:nvSpPr>
        <p:spPr>
          <a:xfrm>
            <a:off x="-100208" y="4305193"/>
            <a:ext cx="6571622" cy="1200329"/>
          </a:xfrm>
          <a:prstGeom prst="rect">
            <a:avLst/>
          </a:prstGeom>
          <a:noFill/>
        </p:spPr>
        <p:txBody>
          <a:bodyPr wrap="square" rtlCol="0">
            <a:spAutoFit/>
          </a:bodyPr>
          <a:lstStyle/>
          <a:p>
            <a:pPr marL="285750" indent="-182880">
              <a:buFont typeface="Arial" panose="020B0604020202020204" pitchFamily="34" charset="0"/>
              <a:buChar char="•"/>
            </a:pPr>
            <a:r>
              <a:rPr lang="en-US" dirty="0"/>
              <a:t>Large reservoirs of fossil (</a:t>
            </a:r>
            <a:r>
              <a:rPr lang="en-US" baseline="30000" dirty="0"/>
              <a:t>14</a:t>
            </a:r>
            <a:r>
              <a:rPr lang="en-US" dirty="0"/>
              <a:t>C-depleted) methane exist below the permafrost, escaping where permafrost thaw creates open-</a:t>
            </a:r>
          </a:p>
          <a:p>
            <a:pPr marL="280988" lvl="1">
              <a:spcAft>
                <a:spcPts val="600"/>
              </a:spcAft>
            </a:pPr>
            <a:r>
              <a:rPr lang="en-US" dirty="0" err="1"/>
              <a:t>talik</a:t>
            </a:r>
            <a:r>
              <a:rPr lang="en-US" dirty="0"/>
              <a:t> conduits. Little is known about the magnitude and variability of this methane source or its response to climate change.</a:t>
            </a:r>
          </a:p>
        </p:txBody>
      </p:sp>
    </p:spTree>
    <p:extLst>
      <p:ext uri="{BB962C8B-B14F-4D97-AF65-F5344CB8AC3E}">
        <p14:creationId xmlns:p14="http://schemas.microsoft.com/office/powerpoint/2010/main" val="25552667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2153</TotalTime>
  <Words>375</Words>
  <Application>Microsoft Office PowerPoint</Application>
  <PresentationFormat>Widescreen</PresentationFormat>
  <Paragraphs>13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Rogers</dc:creator>
  <cp:lastModifiedBy>Melanie Engram</cp:lastModifiedBy>
  <cp:revision>30</cp:revision>
  <dcterms:created xsi:type="dcterms:W3CDTF">2022-01-25T19:49:05Z</dcterms:created>
  <dcterms:modified xsi:type="dcterms:W3CDTF">2024-03-21T03:44:55Z</dcterms:modified>
</cp:coreProperties>
</file>