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3"/>
    <p:restoredTop sz="88571" autoAdjust="0"/>
  </p:normalViewPr>
  <p:slideViewPr>
    <p:cSldViewPr snapToGrid="0" snapToObjects="1">
      <p:cViewPr varScale="1">
        <p:scale>
          <a:sx n="101" d="100"/>
          <a:sy n="101" d="100"/>
        </p:scale>
        <p:origin x="1158"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3FF4E-CAC6-A844-9A93-2670ED985A86}"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2827A-E33B-264D-9063-1A1BCF0CAECA}" type="slidenum">
              <a:rPr lang="en-US" smtClean="0"/>
              <a:t>‹#›</a:t>
            </a:fld>
            <a:endParaRPr lang="en-US"/>
          </a:p>
        </p:txBody>
      </p:sp>
    </p:spTree>
    <p:extLst>
      <p:ext uri="{BB962C8B-B14F-4D97-AF65-F5344CB8AC3E}">
        <p14:creationId xmlns:p14="http://schemas.microsoft.com/office/powerpoint/2010/main" val="225944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1088/1748-9326/acf50b"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figures show (at left) the study area with the AVIRIS-NG imagery and decadal fire scars overlaid. The yellow points are the methane hotspots, the orange and red areas are fire scars from different decades and purple areas are where fire and water areas intersect on the map. These purple areas had the highest amount of hotspots across almost all flightlines.</a:t>
            </a:r>
          </a:p>
          <a:p>
            <a:endParaRPr lang="en-US" sz="1800" dirty="0"/>
          </a:p>
          <a:p>
            <a:r>
              <a:rPr lang="en-US" sz="2800" b="0" i="0" u="none" strike="noStrike" baseline="0" dirty="0">
                <a:latin typeface="ArialUnicodeMS"/>
              </a:rPr>
              <a:t>Yoseph, E., Hoy, E., Elder, C., Ludwig, S., Thompson, D. and C. </a:t>
            </a:r>
            <a:r>
              <a:rPr lang="en-US" sz="2800" b="0" i="0" u="none" strike="noStrike" baseline="0">
                <a:latin typeface="ArialUnicodeMS"/>
              </a:rPr>
              <a:t>Miller. </a:t>
            </a:r>
            <a:r>
              <a:rPr lang="en-US" sz="2800" b="0" i="0">
                <a:solidFill>
                  <a:srgbClr val="000000"/>
                </a:solidFill>
                <a:effectLst/>
                <a:latin typeface="Arial" panose="020B0604020202020204" pitchFamily="34" charset="0"/>
              </a:rPr>
              <a:t> </a:t>
            </a:r>
            <a:r>
              <a:rPr lang="en-US" sz="2800" b="0" i="0" dirty="0">
                <a:solidFill>
                  <a:srgbClr val="000000"/>
                </a:solidFill>
                <a:effectLst/>
                <a:latin typeface="Arial" panose="020B0604020202020204" pitchFamily="34" charset="0"/>
              </a:rPr>
              <a:t>2023. "Tundra fire increases the likelihood of methane hotspot formation in the Yukon–Kuskokwim Delta, Alaska, USA." </a:t>
            </a:r>
            <a:r>
              <a:rPr lang="en-US" sz="2800" b="0" i="1" dirty="0">
                <a:solidFill>
                  <a:srgbClr val="000000"/>
                </a:solidFill>
                <a:effectLst/>
                <a:latin typeface="Arial" panose="020B0604020202020204" pitchFamily="34" charset="0"/>
              </a:rPr>
              <a:t>Environmental Research Letters</a:t>
            </a:r>
            <a:r>
              <a:rPr lang="en-US" sz="2800" b="0" i="0" dirty="0">
                <a:solidFill>
                  <a:srgbClr val="000000"/>
                </a:solidFill>
                <a:effectLst/>
                <a:latin typeface="Arial" panose="020B0604020202020204" pitchFamily="34" charset="0"/>
              </a:rPr>
              <a:t>, </a:t>
            </a:r>
            <a:r>
              <a:rPr lang="en-US" sz="2800" b="1" i="0" dirty="0">
                <a:solidFill>
                  <a:srgbClr val="000000"/>
                </a:solidFill>
                <a:effectLst/>
                <a:latin typeface="Arial" panose="020B0604020202020204" pitchFamily="34" charset="0"/>
              </a:rPr>
              <a:t>18 (10):</a:t>
            </a:r>
            <a:r>
              <a:rPr lang="en-US" sz="2800" b="0" i="0" dirty="0">
                <a:solidFill>
                  <a:srgbClr val="000000"/>
                </a:solidFill>
                <a:effectLst/>
                <a:latin typeface="Arial" panose="020B0604020202020204" pitchFamily="34" charset="0"/>
              </a:rPr>
              <a:t> 104042 [</a:t>
            </a:r>
            <a:r>
              <a:rPr lang="en-US" sz="2800" b="0" i="0" u="none" strike="noStrike" dirty="0">
                <a:solidFill>
                  <a:srgbClr val="336699"/>
                </a:solidFill>
                <a:effectLst/>
                <a:latin typeface="Arial" panose="020B0604020202020204" pitchFamily="34" charset="0"/>
                <a:hlinkClick r:id="rId3"/>
              </a:rPr>
              <a:t>10.1088/1748-9326/acf50b</a:t>
            </a:r>
            <a:r>
              <a:rPr lang="en-US" sz="2800" b="0" i="0" dirty="0">
                <a:solidFill>
                  <a:srgbClr val="000000"/>
                </a:solidFill>
                <a:effectLst/>
                <a:latin typeface="Arial" panose="020B0604020202020204" pitchFamily="34" charset="0"/>
              </a:rPr>
              <a:t>]</a:t>
            </a:r>
            <a:endParaRPr lang="en-US" sz="1600" dirty="0"/>
          </a:p>
        </p:txBody>
      </p:sp>
      <p:sp>
        <p:nvSpPr>
          <p:cNvPr id="4" name="Slide Number Placeholder 3"/>
          <p:cNvSpPr>
            <a:spLocks noGrp="1"/>
          </p:cNvSpPr>
          <p:nvPr>
            <p:ph type="sldNum" sz="quarter" idx="5"/>
          </p:nvPr>
        </p:nvSpPr>
        <p:spPr/>
        <p:txBody>
          <a:bodyPr/>
          <a:lstStyle/>
          <a:p>
            <a:fld id="{7922827A-E33B-264D-9063-1A1BCF0CAECA}" type="slidenum">
              <a:rPr lang="en-US" smtClean="0"/>
              <a:t>1</a:t>
            </a:fld>
            <a:endParaRPr lang="en-US"/>
          </a:p>
        </p:txBody>
      </p:sp>
    </p:spTree>
    <p:extLst>
      <p:ext uri="{BB962C8B-B14F-4D97-AF65-F5344CB8AC3E}">
        <p14:creationId xmlns:p14="http://schemas.microsoft.com/office/powerpoint/2010/main" val="301185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6A21-16E2-434A-A553-AC60433AA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7F522-6CD5-364D-9A39-A65635EF6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81714A-7711-B947-B710-8E9894FED6DE}"/>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5" name="Footer Placeholder 4">
            <a:extLst>
              <a:ext uri="{FF2B5EF4-FFF2-40B4-BE49-F238E27FC236}">
                <a16:creationId xmlns:a16="http://schemas.microsoft.com/office/drawing/2014/main" id="{A36EAA9D-E8E2-534A-A631-EF4CF80F7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49A7A-0A7E-CA46-8D03-72247DE4EF10}"/>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2748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7F10-5835-D942-8E85-D7DD570659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8A12CA-550E-BF40-9812-33C167F40C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A1C37-7507-4A48-A3E3-F60667FAFF41}"/>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5" name="Footer Placeholder 4">
            <a:extLst>
              <a:ext uri="{FF2B5EF4-FFF2-40B4-BE49-F238E27FC236}">
                <a16:creationId xmlns:a16="http://schemas.microsoft.com/office/drawing/2014/main" id="{87BEE684-7002-1143-AE75-5818E0C2D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06DF2-9CED-8141-8565-8E578B3FDF9B}"/>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26504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51930-7443-BD4C-98D6-90ED4D609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4EB452-ECCD-1D4B-90CD-F7FE3EE4F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2D2B9-C2B5-CB46-984D-E26B98961655}"/>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5" name="Footer Placeholder 4">
            <a:extLst>
              <a:ext uri="{FF2B5EF4-FFF2-40B4-BE49-F238E27FC236}">
                <a16:creationId xmlns:a16="http://schemas.microsoft.com/office/drawing/2014/main" id="{0AE61673-5A24-DD42-8C6E-72386A87E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01E5-CF71-EE4F-B842-1771ECEA0A6A}"/>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400256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9EE7-209D-0143-9756-38E48DFEE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547D2-355A-3A41-8205-4672F28EC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F23D-3967-934E-9DBB-D8DCF4CD9C72}"/>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5" name="Footer Placeholder 4">
            <a:extLst>
              <a:ext uri="{FF2B5EF4-FFF2-40B4-BE49-F238E27FC236}">
                <a16:creationId xmlns:a16="http://schemas.microsoft.com/office/drawing/2014/main" id="{06D6CD4C-CCE4-7A4B-A77D-4753407EA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54FDE-385F-C447-B41F-367E7B6141EF}"/>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2513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D5AC-E763-0A43-B968-05357AA1E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5A932F-36F4-A847-8D7E-91DCC3125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3B02D-89D6-4548-A9F6-E81522693038}"/>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5" name="Footer Placeholder 4">
            <a:extLst>
              <a:ext uri="{FF2B5EF4-FFF2-40B4-BE49-F238E27FC236}">
                <a16:creationId xmlns:a16="http://schemas.microsoft.com/office/drawing/2014/main" id="{5BA39ACE-BCF4-E742-BAB3-A20EEAEE5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EA4F9-1C8B-1C42-A697-F54838FEEFAC}"/>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4423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713E-B34D-C045-A1D4-B6BCFD4A2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7E6F0-7BAC-1E4B-B260-9C97C77C2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27DA4-4EA9-BA40-8BE6-DFD853F0E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E0B97A-61C6-5547-A488-B3E77A782628}"/>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6" name="Footer Placeholder 5">
            <a:extLst>
              <a:ext uri="{FF2B5EF4-FFF2-40B4-BE49-F238E27FC236}">
                <a16:creationId xmlns:a16="http://schemas.microsoft.com/office/drawing/2014/main" id="{8F112392-E816-BC4F-97C7-D458F69DB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FF7C0-8231-0E4D-8590-B4B1BF249964}"/>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67908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370C-F162-1A43-B71D-E039D8C97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A2D01-2D1A-7D48-8070-70C481E40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DBCCE-B5D9-964C-8100-141335238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660C4D-4AEF-D445-B139-96C864E1B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E657D-9429-0542-B526-15883A185F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09760-6C12-254A-B989-DA69840EEC0D}"/>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8" name="Footer Placeholder 7">
            <a:extLst>
              <a:ext uri="{FF2B5EF4-FFF2-40B4-BE49-F238E27FC236}">
                <a16:creationId xmlns:a16="http://schemas.microsoft.com/office/drawing/2014/main" id="{E56BD29E-29B2-CF4A-8A38-98017D08F8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795F8-0798-9A4B-B737-0E4AC915CAFF}"/>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6894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0EC4-6138-944C-B29E-B0FCD225B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D0E297-9A84-534C-9D88-363AF48D9826}"/>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4" name="Footer Placeholder 3">
            <a:extLst>
              <a:ext uri="{FF2B5EF4-FFF2-40B4-BE49-F238E27FC236}">
                <a16:creationId xmlns:a16="http://schemas.microsoft.com/office/drawing/2014/main" id="{41AB402D-61F4-E14F-A7A3-B62B2E319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0DE01-1284-AF43-87F8-13CBAC846BE5}"/>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86618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CCA0-8FF3-6E47-9D40-F95C0A4B6E5C}"/>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3" name="Footer Placeholder 2">
            <a:extLst>
              <a:ext uri="{FF2B5EF4-FFF2-40B4-BE49-F238E27FC236}">
                <a16:creationId xmlns:a16="http://schemas.microsoft.com/office/drawing/2014/main" id="{2F350CBE-18F0-6841-8FC6-0DBAC6A7B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7A10A6-7B80-244B-BEFA-C8C9131EBB33}"/>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277541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7295-4AD0-6841-B407-102C54779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B7423-4D10-AE45-9993-648326DA3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227DF8-38D2-7C48-AFE7-3A63E0851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1CBCA-1A83-3A4B-B9B6-C9C227C63864}"/>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6" name="Footer Placeholder 5">
            <a:extLst>
              <a:ext uri="{FF2B5EF4-FFF2-40B4-BE49-F238E27FC236}">
                <a16:creationId xmlns:a16="http://schemas.microsoft.com/office/drawing/2014/main" id="{6A40ED26-FF07-C84A-B693-A14C5C0CF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B12B7-7731-1D4C-80E3-6F8B76C96B47}"/>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109966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2CC7-DE79-4844-9499-CB0A3ED79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DA0FBE-BDC3-294F-901B-F80991CE0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30EBC4-D285-4148-9CFD-3E9A9B3CD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5E254-FBDA-C54C-BD18-CFEB31307207}"/>
              </a:ext>
            </a:extLst>
          </p:cNvPr>
          <p:cNvSpPr>
            <a:spLocks noGrp="1"/>
          </p:cNvSpPr>
          <p:nvPr>
            <p:ph type="dt" sz="half" idx="10"/>
          </p:nvPr>
        </p:nvSpPr>
        <p:spPr/>
        <p:txBody>
          <a:bodyPr/>
          <a:lstStyle/>
          <a:p>
            <a:fld id="{AA70466E-D38F-EA43-B568-FF5330869155}" type="datetimeFigureOut">
              <a:rPr lang="en-US" smtClean="0"/>
              <a:t>10/19/2023</a:t>
            </a:fld>
            <a:endParaRPr lang="en-US"/>
          </a:p>
        </p:txBody>
      </p:sp>
      <p:sp>
        <p:nvSpPr>
          <p:cNvPr id="6" name="Footer Placeholder 5">
            <a:extLst>
              <a:ext uri="{FF2B5EF4-FFF2-40B4-BE49-F238E27FC236}">
                <a16:creationId xmlns:a16="http://schemas.microsoft.com/office/drawing/2014/main" id="{0B7FDB99-B8A4-E84A-BC05-BEDDAAFDF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FC532-7F72-DC4D-B4BA-36127D73E05E}"/>
              </a:ext>
            </a:extLst>
          </p:cNvPr>
          <p:cNvSpPr>
            <a:spLocks noGrp="1"/>
          </p:cNvSpPr>
          <p:nvPr>
            <p:ph type="sldNum" sz="quarter" idx="12"/>
          </p:nvPr>
        </p:nvSpPr>
        <p:spPr/>
        <p:txBody>
          <a:bodyPr/>
          <a:lstStyle/>
          <a:p>
            <a:fld id="{39F1E85A-10EC-2D40-B464-FBECB394DC26}" type="slidenum">
              <a:rPr lang="en-US" smtClean="0"/>
              <a:t>‹#›</a:t>
            </a:fld>
            <a:endParaRPr lang="en-US"/>
          </a:p>
        </p:txBody>
      </p:sp>
    </p:spTree>
    <p:extLst>
      <p:ext uri="{BB962C8B-B14F-4D97-AF65-F5344CB8AC3E}">
        <p14:creationId xmlns:p14="http://schemas.microsoft.com/office/powerpoint/2010/main" val="352010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C9593-7C12-2942-B59F-695D13575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8C91F-9A49-1946-8303-235C46FE0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7A0D3-2CE7-2649-81D9-F0F0DAFD5F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466E-D38F-EA43-B568-FF5330869155}" type="datetimeFigureOut">
              <a:rPr lang="en-US" smtClean="0"/>
              <a:t>10/19/2023</a:t>
            </a:fld>
            <a:endParaRPr lang="en-US"/>
          </a:p>
        </p:txBody>
      </p:sp>
      <p:sp>
        <p:nvSpPr>
          <p:cNvPr id="5" name="Footer Placeholder 4">
            <a:extLst>
              <a:ext uri="{FF2B5EF4-FFF2-40B4-BE49-F238E27FC236}">
                <a16:creationId xmlns:a16="http://schemas.microsoft.com/office/drawing/2014/main" id="{0C968B75-F8EF-9341-AF9F-00F19FF5F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D9B951-1B97-F94E-9027-D4577FBCB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1E85A-10EC-2D40-B464-FBECB394DC26}" type="slidenum">
              <a:rPr lang="en-US" smtClean="0"/>
              <a:t>‹#›</a:t>
            </a:fld>
            <a:endParaRPr lang="en-US"/>
          </a:p>
        </p:txBody>
      </p:sp>
    </p:spTree>
    <p:extLst>
      <p:ext uri="{BB962C8B-B14F-4D97-AF65-F5344CB8AC3E}">
        <p14:creationId xmlns:p14="http://schemas.microsoft.com/office/powerpoint/2010/main" val="279439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456717-DDE8-C14F-ABA7-ACAE7A6FD363}"/>
              </a:ext>
            </a:extLst>
          </p:cNvPr>
          <p:cNvSpPr txBox="1"/>
          <p:nvPr/>
        </p:nvSpPr>
        <p:spPr>
          <a:xfrm>
            <a:off x="-1" y="-22302"/>
            <a:ext cx="12191999" cy="1261884"/>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Tundra fire increases the likelihood of methane hotspot formation in the Yukon–Kuskokwim (YK) Delta, Alaska, USA</a:t>
            </a:r>
            <a:br>
              <a:rPr lang="en-US" sz="2800" dirty="0">
                <a:latin typeface="Arial" panose="020B0604020202020204" pitchFamily="34" charset="0"/>
                <a:cs typeface="Arial" panose="020B0604020202020204" pitchFamily="34" charset="0"/>
              </a:rPr>
            </a:br>
            <a:r>
              <a:rPr lang="en-US" sz="1400" b="0" i="0" u="none" strike="noStrike" baseline="0" dirty="0">
                <a:latin typeface="ArialUnicodeMS"/>
              </a:rPr>
              <a:t>Yoseph, E., Hoy, E., Elder, C., Ludwig, S., Thompson, D. and C. Miller 2023</a:t>
            </a:r>
            <a:br>
              <a:rPr lang="en-US" sz="1400" b="0" i="0" u="none" strike="noStrike" baseline="0" dirty="0">
                <a:latin typeface="ArialUnicodeMS"/>
              </a:rPr>
            </a:br>
            <a:r>
              <a:rPr lang="en-US" sz="1400" b="0" i="0" u="none" strike="noStrike" baseline="0" dirty="0">
                <a:latin typeface="ArialUnicodeMS"/>
              </a:rPr>
              <a:t> Environ. Res. Lett. 18 104042 [10.1088/1748-9326/acf50b] </a:t>
            </a:r>
            <a:endParaRPr lang="en-US" sz="300" dirty="0">
              <a:effectLst/>
            </a:endParaRPr>
          </a:p>
        </p:txBody>
      </p:sp>
      <p:sp>
        <p:nvSpPr>
          <p:cNvPr id="10" name="TextBox 9">
            <a:extLst>
              <a:ext uri="{FF2B5EF4-FFF2-40B4-BE49-F238E27FC236}">
                <a16:creationId xmlns:a16="http://schemas.microsoft.com/office/drawing/2014/main" id="{026E3CE2-0070-F145-85A1-7FED3FD5E053}"/>
              </a:ext>
            </a:extLst>
          </p:cNvPr>
          <p:cNvSpPr txBox="1"/>
          <p:nvPr/>
        </p:nvSpPr>
        <p:spPr>
          <a:xfrm>
            <a:off x="0" y="4777981"/>
            <a:ext cx="12192001" cy="2585323"/>
          </a:xfrm>
          <a:prstGeom prst="rect">
            <a:avLst/>
          </a:prstGeom>
          <a:noFill/>
        </p:spPr>
        <p:txBody>
          <a:bodyPr wrap="square" rtlCol="0">
            <a:spAutoFit/>
          </a:bodyPr>
          <a:lstStyle/>
          <a:p>
            <a:pPr algn="l"/>
            <a:r>
              <a:rPr lang="pt-BR" sz="1800" b="1" i="0" u="none" strike="noStrike" baseline="0" dirty="0">
                <a:latin typeface="MinionLT-Regular"/>
              </a:rPr>
              <a:t>Background: </a:t>
            </a:r>
            <a:r>
              <a:rPr lang="pt-BR" sz="1800" b="0" i="0" u="none" strike="noStrike" baseline="0" dirty="0">
                <a:latin typeface="MinionLT-Regular"/>
              </a:rPr>
              <a:t>The YK Delta is a regional </a:t>
            </a:r>
            <a:r>
              <a:rPr lang="en-US" sz="1800" b="0" i="0" u="none" strike="noStrike" baseline="0" dirty="0">
                <a:latin typeface="MinionLT-Regular"/>
              </a:rPr>
              <a:t>hotspot for CH</a:t>
            </a:r>
            <a:r>
              <a:rPr lang="en-US" sz="1800" b="0" i="0" u="none" strike="noStrike" baseline="-25000" dirty="0">
                <a:latin typeface="MinionLT-Regular"/>
              </a:rPr>
              <a:t>4</a:t>
            </a:r>
            <a:r>
              <a:rPr lang="en-US" sz="1800" b="0" i="0" u="none" strike="noStrike" baseline="0" dirty="0">
                <a:latin typeface="MinionLT-Regular"/>
              </a:rPr>
              <a:t> emissions; however, few studies are at scales able to see the influence of fire on process-level carbon dynamics and gas emissions.</a:t>
            </a:r>
          </a:p>
          <a:p>
            <a:r>
              <a:rPr lang="en-US" sz="1800" b="1" i="0" u="none" strike="noStrike" baseline="0" dirty="0">
                <a:latin typeface="MinionLT-Regular"/>
              </a:rPr>
              <a:t>Methods: </a:t>
            </a:r>
            <a:r>
              <a:rPr lang="en-US" sz="1800" b="0" i="0" u="none" strike="noStrike" baseline="0" dirty="0">
                <a:latin typeface="MinionLT-Regular"/>
              </a:rPr>
              <a:t>We utilized high-resolution AVIRIS-NG airborne imaging spectroscopy (from JPL) to determine whether CH</a:t>
            </a:r>
            <a:r>
              <a:rPr lang="en-US" sz="1800" b="0" i="0" u="none" strike="noStrike" baseline="-25000" dirty="0">
                <a:latin typeface="MinionLT-Regular"/>
              </a:rPr>
              <a:t>4</a:t>
            </a:r>
            <a:r>
              <a:rPr lang="en-US" sz="1800" b="0" i="0" u="none" strike="noStrike" baseline="0" dirty="0">
                <a:latin typeface="MinionLT-Regular"/>
              </a:rPr>
              <a:t> hotspots were more likely in areas burned within the last 50 years.</a:t>
            </a:r>
            <a:endParaRPr lang="en-US" sz="1800" dirty="0">
              <a:solidFill>
                <a:srgbClr val="0000FF"/>
              </a:solidFill>
              <a:latin typeface="Arial"/>
              <a:cs typeface="Arial"/>
            </a:endParaRPr>
          </a:p>
          <a:p>
            <a:r>
              <a:rPr lang="en-US" sz="1800" b="1" i="0" u="none" strike="noStrike" baseline="0" dirty="0">
                <a:latin typeface="MinionLT-Regular"/>
              </a:rPr>
              <a:t>Results: </a:t>
            </a:r>
            <a:r>
              <a:rPr lang="en-US" sz="1800" b="0" i="0" u="none" strike="noStrike" baseline="0" dirty="0">
                <a:latin typeface="MinionLT-Regular"/>
              </a:rPr>
              <a:t>CH</a:t>
            </a:r>
            <a:r>
              <a:rPr lang="en-US" sz="1800" b="0" i="0" u="none" strike="noStrike" baseline="-25000" dirty="0">
                <a:latin typeface="MinionLT-Regular"/>
              </a:rPr>
              <a:t>4</a:t>
            </a:r>
            <a:r>
              <a:rPr lang="en-US" sz="1800" b="0" i="0" u="none" strike="noStrike" baseline="0" dirty="0">
                <a:latin typeface="MinionLT-Regular"/>
              </a:rPr>
              <a:t> hotspots are roughly 29% more likely in tundra that burned within the last 50 years compared to unburned areas and this nearly tripled along burn scar perimeters that are delineated by surface water features. </a:t>
            </a:r>
          </a:p>
          <a:p>
            <a:r>
              <a:rPr lang="en-US" b="1" dirty="0">
                <a:latin typeface="MinionLT-Regular"/>
              </a:rPr>
              <a:t>Implication:</a:t>
            </a:r>
            <a:r>
              <a:rPr lang="en-US" dirty="0">
                <a:latin typeface="MinionLT-Regular"/>
              </a:rPr>
              <a:t> Emissions following tundra fire act as a positive feedback for further warming for decades following fire. </a:t>
            </a:r>
            <a:endParaRPr lang="en-US" sz="1800" b="1" i="0" u="none" strike="noStrike" baseline="0" dirty="0">
              <a:latin typeface="MinionLT-Regular"/>
            </a:endParaRPr>
          </a:p>
          <a:p>
            <a:pPr algn="l"/>
            <a:endParaRPr lang="en-US" sz="1800" dirty="0">
              <a:solidFill>
                <a:srgbClr val="0000FF"/>
              </a:solidFill>
              <a:latin typeface="Arial"/>
              <a:cs typeface="Arial"/>
            </a:endParaRPr>
          </a:p>
          <a:p>
            <a:pPr>
              <a:spcAft>
                <a:spcPts val="1000"/>
              </a:spcAft>
            </a:pPr>
            <a:endParaRPr lang="en-US" dirty="0"/>
          </a:p>
        </p:txBody>
      </p:sp>
      <p:pic>
        <p:nvPicPr>
          <p:cNvPr id="2" name="Picture 1">
            <a:extLst>
              <a:ext uri="{FF2B5EF4-FFF2-40B4-BE49-F238E27FC236}">
                <a16:creationId xmlns:a16="http://schemas.microsoft.com/office/drawing/2014/main" id="{E8F635FF-9B79-52B5-B2C1-4A8B605A6C3A}"/>
              </a:ext>
            </a:extLst>
          </p:cNvPr>
          <p:cNvPicPr>
            <a:picLocks noChangeAspect="1"/>
          </p:cNvPicPr>
          <p:nvPr/>
        </p:nvPicPr>
        <p:blipFill>
          <a:blip r:embed="rId3"/>
          <a:stretch>
            <a:fillRect/>
          </a:stretch>
        </p:blipFill>
        <p:spPr>
          <a:xfrm>
            <a:off x="126381" y="1231266"/>
            <a:ext cx="4062161" cy="3308787"/>
          </a:xfrm>
          <a:prstGeom prst="rect">
            <a:avLst/>
          </a:prstGeom>
        </p:spPr>
      </p:pic>
      <p:pic>
        <p:nvPicPr>
          <p:cNvPr id="4" name="Picture 3">
            <a:extLst>
              <a:ext uri="{FF2B5EF4-FFF2-40B4-BE49-F238E27FC236}">
                <a16:creationId xmlns:a16="http://schemas.microsoft.com/office/drawing/2014/main" id="{6BFED8CF-D7AB-F3EC-0532-DF78FA437A84}"/>
              </a:ext>
            </a:extLst>
          </p:cNvPr>
          <p:cNvPicPr>
            <a:picLocks noChangeAspect="1"/>
          </p:cNvPicPr>
          <p:nvPr/>
        </p:nvPicPr>
        <p:blipFill>
          <a:blip r:embed="rId4"/>
          <a:stretch>
            <a:fillRect/>
          </a:stretch>
        </p:blipFill>
        <p:spPr>
          <a:xfrm>
            <a:off x="4422871" y="1232455"/>
            <a:ext cx="7769127" cy="3545526"/>
          </a:xfrm>
          <a:prstGeom prst="rect">
            <a:avLst/>
          </a:prstGeom>
        </p:spPr>
      </p:pic>
    </p:spTree>
    <p:extLst>
      <p:ext uri="{BB962C8B-B14F-4D97-AF65-F5344CB8AC3E}">
        <p14:creationId xmlns:p14="http://schemas.microsoft.com/office/powerpoint/2010/main" val="255526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316</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ArialUnicodeMS</vt:lpstr>
      <vt:lpstr>Calibri</vt:lpstr>
      <vt:lpstr>Calibri Light</vt:lpstr>
      <vt:lpstr>MinionLT-Regular</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Rogers</dc:creator>
  <cp:lastModifiedBy>Hoy, Elizabeth (GSFC-618.0)[GLOBAL SCIENCE &amp; TECHNOLOGY INC]</cp:lastModifiedBy>
  <cp:revision>14</cp:revision>
  <dcterms:created xsi:type="dcterms:W3CDTF">2022-01-25T19:49:05Z</dcterms:created>
  <dcterms:modified xsi:type="dcterms:W3CDTF">2023-10-19T14:02:45Z</dcterms:modified>
</cp:coreProperties>
</file>