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30"/>
    <p:restoredTop sz="86304"/>
  </p:normalViewPr>
  <p:slideViewPr>
    <p:cSldViewPr snapToGrid="0" snapToObjects="1">
      <p:cViewPr varScale="1">
        <p:scale>
          <a:sx n="137" d="100"/>
          <a:sy n="137" d="100"/>
        </p:scale>
        <p:origin x="888" y="200"/>
      </p:cViewPr>
      <p:guideLst/>
    </p:cSldViewPr>
  </p:slideViewPr>
  <p:outlineViewPr>
    <p:cViewPr>
      <p:scale>
        <a:sx n="33" d="100"/>
        <a:sy n="33" d="100"/>
      </p:scale>
      <p:origin x="0" y="0"/>
    </p:cViewPr>
  </p:outlineViewPr>
  <p:notesTextViewPr>
    <p:cViewPr>
      <p:scale>
        <a:sx n="1" d="1"/>
        <a:sy n="1" d="1"/>
      </p:scale>
      <p:origin x="0" y="-4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3FF4E-CAC6-A844-9A93-2670ED985A86}" type="datetimeFigureOut">
              <a:rPr lang="en-US" smtClean="0"/>
              <a:t>7/18/23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2827A-E33B-264D-9063-1A1BCF0CAECA}" type="slidenum">
              <a:rPr lang="en-US" smtClean="0"/>
              <a:t>‹#›</a:t>
            </a:fld>
            <a:endParaRPr lang="en-US"/>
          </a:p>
        </p:txBody>
      </p:sp>
    </p:spTree>
    <p:extLst>
      <p:ext uri="{BB962C8B-B14F-4D97-AF65-F5344CB8AC3E}">
        <p14:creationId xmlns:p14="http://schemas.microsoft.com/office/powerpoint/2010/main" val="225944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5194/bg-20-2785-202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Our burned area product differs from many other studies as we used 30 meter Landsat imagery to estimate the fraction of 500 meter MODIS pixels which burned.  When Landsat imagery was not available we used MODIS imagery to detect fires.  Our burned area mapping approach used a delta normalized burn ratio (</a:t>
            </a:r>
            <a:r>
              <a:rPr lang="en-US" sz="1800" dirty="0" err="1"/>
              <a:t>dNBR</a:t>
            </a:r>
            <a:r>
              <a:rPr lang="en-US" sz="1800" dirty="0"/>
              <a:t> ) thresholding approach aimed at minimizing both omission and commission errors.  Using this burned area product we were able to predict combustion at a per pixel level using a statistical model (a random forest model) which was constrained using field measurements of combustion across the domain.  By leveraging the new burned area product as well as the pixel level estimates of combustion from the random forest model we were able to explore both spatial and temporal variability in burned area and emissions, and our product generally estimates more burned area and emissions compared to previous studies. </a:t>
            </a:r>
          </a:p>
          <a:p>
            <a:endParaRPr lang="en-US" sz="1800" dirty="0"/>
          </a:p>
          <a:p>
            <a:r>
              <a:rPr lang="en-US" sz="1800" dirty="0">
                <a:effectLst/>
              </a:rPr>
              <a:t>Potter, S., </a:t>
            </a:r>
            <a:r>
              <a:rPr lang="en-US" sz="1800" dirty="0" err="1">
                <a:effectLst/>
              </a:rPr>
              <a:t>Cooperdock</a:t>
            </a:r>
            <a:r>
              <a:rPr lang="en-US" sz="1800" dirty="0">
                <a:effectLst/>
              </a:rPr>
              <a:t>, S., </a:t>
            </a:r>
            <a:r>
              <a:rPr lang="en-US" sz="1800" dirty="0" err="1">
                <a:effectLst/>
              </a:rPr>
              <a:t>Veraverbeke</a:t>
            </a:r>
            <a:r>
              <a:rPr lang="en-US" sz="1800" dirty="0">
                <a:effectLst/>
              </a:rPr>
              <a:t>, S., Walker, X., Mack, M. C., Goetz, S. J., </a:t>
            </a:r>
            <a:r>
              <a:rPr lang="en-US" sz="1800" dirty="0" err="1">
                <a:effectLst/>
              </a:rPr>
              <a:t>Baltzer</a:t>
            </a:r>
            <a:r>
              <a:rPr lang="en-US" sz="1800" dirty="0">
                <a:effectLst/>
              </a:rPr>
              <a:t>, J., </a:t>
            </a:r>
            <a:r>
              <a:rPr lang="en-US" sz="1800" dirty="0" err="1">
                <a:effectLst/>
              </a:rPr>
              <a:t>Bourgeau</a:t>
            </a:r>
            <a:r>
              <a:rPr lang="en-US" sz="1800" dirty="0">
                <a:effectLst/>
              </a:rPr>
              <a:t>-Chavez, L., Burrell, A., Dieleman, C., French, N., Hoy, E. E., Jenkins, L., Johnstone, J. F., Kane, E. S., Natali, S. M., Randerson, J. T., Turetsky, M. R., … Rogers, B. M. (2023). Burned area and carbon emissions across northwestern boreal North America from 2001–2019. </a:t>
            </a:r>
            <a:r>
              <a:rPr lang="en-US" sz="1800" i="1" dirty="0" err="1">
                <a:effectLst/>
              </a:rPr>
              <a:t>Biogeosciences</a:t>
            </a:r>
            <a:r>
              <a:rPr lang="en-US" sz="1800" dirty="0">
                <a:effectLst/>
              </a:rPr>
              <a:t>, </a:t>
            </a:r>
            <a:r>
              <a:rPr lang="en-US" sz="1800" i="1" dirty="0">
                <a:effectLst/>
              </a:rPr>
              <a:t>20</a:t>
            </a:r>
            <a:r>
              <a:rPr lang="en-US" sz="1800" dirty="0">
                <a:effectLst/>
              </a:rPr>
              <a:t>(13), 2785–2804. </a:t>
            </a:r>
            <a:r>
              <a:rPr lang="en-US" sz="1800" dirty="0">
                <a:effectLst/>
                <a:hlinkClick r:id="rId3"/>
              </a:rPr>
              <a:t>https://doi.org/10.5194/bg-20-2785-2023</a:t>
            </a:r>
            <a:endParaRPr lang="en-US" sz="1800" dirty="0">
              <a:effectLst/>
            </a:endParaRPr>
          </a:p>
          <a:p>
            <a:endParaRPr lang="en-US" sz="1600" dirty="0"/>
          </a:p>
        </p:txBody>
      </p:sp>
      <p:sp>
        <p:nvSpPr>
          <p:cNvPr id="4" name="Slide Number Placeholder 3"/>
          <p:cNvSpPr>
            <a:spLocks noGrp="1"/>
          </p:cNvSpPr>
          <p:nvPr>
            <p:ph type="sldNum" sz="quarter" idx="5"/>
          </p:nvPr>
        </p:nvSpPr>
        <p:spPr/>
        <p:txBody>
          <a:bodyPr/>
          <a:lstStyle/>
          <a:p>
            <a:fld id="{7922827A-E33B-264D-9063-1A1BCF0CAECA}" type="slidenum">
              <a:rPr lang="en-US" smtClean="0"/>
              <a:t>1</a:t>
            </a:fld>
            <a:endParaRPr lang="en-US"/>
          </a:p>
        </p:txBody>
      </p:sp>
    </p:spTree>
    <p:extLst>
      <p:ext uri="{BB962C8B-B14F-4D97-AF65-F5344CB8AC3E}">
        <p14:creationId xmlns:p14="http://schemas.microsoft.com/office/powerpoint/2010/main" val="3011851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46A21-16E2-434A-A553-AC60433AA4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47F522-6CD5-364D-9A39-A65635EF6F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81714A-7711-B947-B710-8E9894FED6DE}"/>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5" name="Footer Placeholder 4">
            <a:extLst>
              <a:ext uri="{FF2B5EF4-FFF2-40B4-BE49-F238E27FC236}">
                <a16:creationId xmlns:a16="http://schemas.microsoft.com/office/drawing/2014/main" id="{A36EAA9D-E8E2-534A-A631-EF4CF80F7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9A7A-0A7E-CA46-8D03-72247DE4EF10}"/>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2748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7F10-5835-D942-8E85-D7DD57065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8A12CA-550E-BF40-9812-33C167F40C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A1C37-7507-4A48-A3E3-F60667FAFF41}"/>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5" name="Footer Placeholder 4">
            <a:extLst>
              <a:ext uri="{FF2B5EF4-FFF2-40B4-BE49-F238E27FC236}">
                <a16:creationId xmlns:a16="http://schemas.microsoft.com/office/drawing/2014/main" id="{87BEE684-7002-1143-AE75-5818E0C2D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06DF2-9CED-8141-8565-8E578B3FDF9B}"/>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26504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A51930-7443-BD4C-98D6-90ED4D609B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4EB452-ECCD-1D4B-90CD-F7FE3EE4F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2D2B9-C2B5-CB46-984D-E26B98961655}"/>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5" name="Footer Placeholder 4">
            <a:extLst>
              <a:ext uri="{FF2B5EF4-FFF2-40B4-BE49-F238E27FC236}">
                <a16:creationId xmlns:a16="http://schemas.microsoft.com/office/drawing/2014/main" id="{0AE61673-5A24-DD42-8C6E-72386A87E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01E5-CF71-EE4F-B842-1771ECEA0A6A}"/>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400256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9EE7-209D-0143-9756-38E48DFEE7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547D2-355A-3A41-8205-4672F28ECB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AF23D-3967-934E-9DBB-D8DCF4CD9C72}"/>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5" name="Footer Placeholder 4">
            <a:extLst>
              <a:ext uri="{FF2B5EF4-FFF2-40B4-BE49-F238E27FC236}">
                <a16:creationId xmlns:a16="http://schemas.microsoft.com/office/drawing/2014/main" id="{06D6CD4C-CCE4-7A4B-A77D-4753407EA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54FDE-385F-C447-B41F-367E7B6141EF}"/>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2513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D5AC-E763-0A43-B968-05357AA1E1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5A932F-36F4-A847-8D7E-91DCC3125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03B02D-89D6-4548-A9F6-E81522693038}"/>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5" name="Footer Placeholder 4">
            <a:extLst>
              <a:ext uri="{FF2B5EF4-FFF2-40B4-BE49-F238E27FC236}">
                <a16:creationId xmlns:a16="http://schemas.microsoft.com/office/drawing/2014/main" id="{5BA39ACE-BCF4-E742-BAB3-A20EEAEE5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EA4F9-1C8B-1C42-A697-F54838FEEFAC}"/>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4423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713E-B34D-C045-A1D4-B6BCFD4A22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7E6F0-7BAC-1E4B-B260-9C97C77C2B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F27DA4-4EA9-BA40-8BE6-DFD853F0E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0B97A-61C6-5547-A488-B3E77A782628}"/>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6" name="Footer Placeholder 5">
            <a:extLst>
              <a:ext uri="{FF2B5EF4-FFF2-40B4-BE49-F238E27FC236}">
                <a16:creationId xmlns:a16="http://schemas.microsoft.com/office/drawing/2014/main" id="{8F112392-E816-BC4F-97C7-D458F69DB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FF7C0-8231-0E4D-8590-B4B1BF249964}"/>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67908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370C-F162-1A43-B71D-E039D8C976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DA2D01-2D1A-7D48-8070-70C481E406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BDBCCE-B5D9-964C-8100-141335238C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660C4D-4AEF-D445-B139-96C864E1B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9E657D-9429-0542-B526-15883A185F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309760-6C12-254A-B989-DA69840EEC0D}"/>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8" name="Footer Placeholder 7">
            <a:extLst>
              <a:ext uri="{FF2B5EF4-FFF2-40B4-BE49-F238E27FC236}">
                <a16:creationId xmlns:a16="http://schemas.microsoft.com/office/drawing/2014/main" id="{E56BD29E-29B2-CF4A-8A38-98017D08F8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9795F8-0798-9A4B-B737-0E4AC915CAFF}"/>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6894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00EC4-6138-944C-B29E-B0FCD225B5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D0E297-9A84-534C-9D88-363AF48D9826}"/>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4" name="Footer Placeholder 3">
            <a:extLst>
              <a:ext uri="{FF2B5EF4-FFF2-40B4-BE49-F238E27FC236}">
                <a16:creationId xmlns:a16="http://schemas.microsoft.com/office/drawing/2014/main" id="{41AB402D-61F4-E14F-A7A3-B62B2E3193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90DE01-1284-AF43-87F8-13CBAC846BE5}"/>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86618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16CCA0-8FF3-6E47-9D40-F95C0A4B6E5C}"/>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3" name="Footer Placeholder 2">
            <a:extLst>
              <a:ext uri="{FF2B5EF4-FFF2-40B4-BE49-F238E27FC236}">
                <a16:creationId xmlns:a16="http://schemas.microsoft.com/office/drawing/2014/main" id="{2F350CBE-18F0-6841-8FC6-0DBAC6A7B0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7A10A6-7B80-244B-BEFA-C8C9131EBB33}"/>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77541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7295-4AD0-6841-B407-102C54779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2B7423-4D10-AE45-9993-648326DA3B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27DF8-38D2-7C48-AFE7-3A63E0851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41CBCA-1A83-3A4B-B9B6-C9C227C63864}"/>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6" name="Footer Placeholder 5">
            <a:extLst>
              <a:ext uri="{FF2B5EF4-FFF2-40B4-BE49-F238E27FC236}">
                <a16:creationId xmlns:a16="http://schemas.microsoft.com/office/drawing/2014/main" id="{6A40ED26-FF07-C84A-B693-A14C5C0CF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B12B7-7731-1D4C-80E3-6F8B76C96B47}"/>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09966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2CC7-DE79-4844-9499-CB0A3ED79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DA0FBE-BDC3-294F-901B-F80991CE0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30EBC4-D285-4148-9CFD-3E9A9B3CD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5E254-FBDA-C54C-BD18-CFEB31307207}"/>
              </a:ext>
            </a:extLst>
          </p:cNvPr>
          <p:cNvSpPr>
            <a:spLocks noGrp="1"/>
          </p:cNvSpPr>
          <p:nvPr>
            <p:ph type="dt" sz="half" idx="10"/>
          </p:nvPr>
        </p:nvSpPr>
        <p:spPr/>
        <p:txBody>
          <a:bodyPr/>
          <a:lstStyle/>
          <a:p>
            <a:fld id="{AA70466E-D38F-EA43-B568-FF5330869155}" type="datetimeFigureOut">
              <a:rPr lang="en-US" smtClean="0"/>
              <a:t>7/18/23</a:t>
            </a:fld>
            <a:endParaRPr lang="en-US"/>
          </a:p>
        </p:txBody>
      </p:sp>
      <p:sp>
        <p:nvSpPr>
          <p:cNvPr id="6" name="Footer Placeholder 5">
            <a:extLst>
              <a:ext uri="{FF2B5EF4-FFF2-40B4-BE49-F238E27FC236}">
                <a16:creationId xmlns:a16="http://schemas.microsoft.com/office/drawing/2014/main" id="{0B7FDB99-B8A4-E84A-BC05-BEDDAAFDF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1FC532-7F72-DC4D-B4BA-36127D73E05E}"/>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52010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BC9593-7C12-2942-B59F-695D13575F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98C91F-9A49-1946-8303-235C46FE07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7A0D3-2CE7-2649-81D9-F0F0DAFD5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0466E-D38F-EA43-B568-FF5330869155}" type="datetimeFigureOut">
              <a:rPr lang="en-US" smtClean="0"/>
              <a:t>7/18/23</a:t>
            </a:fld>
            <a:endParaRPr lang="en-US"/>
          </a:p>
        </p:txBody>
      </p:sp>
      <p:sp>
        <p:nvSpPr>
          <p:cNvPr id="5" name="Footer Placeholder 4">
            <a:extLst>
              <a:ext uri="{FF2B5EF4-FFF2-40B4-BE49-F238E27FC236}">
                <a16:creationId xmlns:a16="http://schemas.microsoft.com/office/drawing/2014/main" id="{0C968B75-F8EF-9341-AF9F-00F19FF5FE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D9B951-1B97-F94E-9027-D4577FBCB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1E85A-10EC-2D40-B464-FBECB394DC26}" type="slidenum">
              <a:rPr lang="en-US" smtClean="0"/>
              <a:t>‹#›</a:t>
            </a:fld>
            <a:endParaRPr lang="en-US"/>
          </a:p>
        </p:txBody>
      </p:sp>
    </p:spTree>
    <p:extLst>
      <p:ext uri="{BB962C8B-B14F-4D97-AF65-F5344CB8AC3E}">
        <p14:creationId xmlns:p14="http://schemas.microsoft.com/office/powerpoint/2010/main" val="279439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5194/bg-20-2785-202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456717-DDE8-C14F-ABA7-ACAE7A6FD363}"/>
              </a:ext>
            </a:extLst>
          </p:cNvPr>
          <p:cNvSpPr txBox="1"/>
          <p:nvPr/>
        </p:nvSpPr>
        <p:spPr>
          <a:xfrm>
            <a:off x="-211873" y="-22302"/>
            <a:ext cx="12403872" cy="1077218"/>
          </a:xfrm>
          <a:prstGeom prst="rect">
            <a:avLst/>
          </a:prstGeom>
          <a:noFill/>
        </p:spPr>
        <p:txBody>
          <a:bodyPr wrap="square" rtlCol="0">
            <a:spAutoFit/>
          </a:bodyPr>
          <a:lstStyle/>
          <a:p>
            <a:pPr algn="ctr"/>
            <a:r>
              <a:rPr lang="en-US" sz="2800" dirty="0"/>
              <a:t>Burned Area and Carbon Emissions Across Boreal North America 2001-2019</a:t>
            </a:r>
          </a:p>
          <a:p>
            <a:pPr algn="ctr"/>
            <a:r>
              <a:rPr lang="en-US" dirty="0">
                <a:effectLst/>
              </a:rPr>
              <a:t>Potter, S., </a:t>
            </a:r>
            <a:r>
              <a:rPr lang="en-US" dirty="0" err="1">
                <a:effectLst/>
              </a:rPr>
              <a:t>Cooperdock</a:t>
            </a:r>
            <a:r>
              <a:rPr lang="en-US" dirty="0">
                <a:effectLst/>
              </a:rPr>
              <a:t>, S., </a:t>
            </a:r>
            <a:r>
              <a:rPr lang="en-US" dirty="0" err="1">
                <a:effectLst/>
              </a:rPr>
              <a:t>Veraverbeke</a:t>
            </a:r>
            <a:r>
              <a:rPr lang="en-US" dirty="0"/>
              <a:t> et al.</a:t>
            </a:r>
            <a:r>
              <a:rPr lang="en-US" dirty="0">
                <a:effectLst/>
              </a:rPr>
              <a:t> Burned area and carbon emissions across northwestern boreal North America from 2001–2019. </a:t>
            </a:r>
            <a:r>
              <a:rPr lang="en-US" i="1" dirty="0" err="1">
                <a:effectLst/>
              </a:rPr>
              <a:t>Biogeosciences</a:t>
            </a:r>
            <a:r>
              <a:rPr lang="en-US" dirty="0">
                <a:effectLst/>
              </a:rPr>
              <a:t>, </a:t>
            </a:r>
            <a:r>
              <a:rPr lang="en-US" i="1" dirty="0">
                <a:effectLst/>
              </a:rPr>
              <a:t>20</a:t>
            </a:r>
            <a:r>
              <a:rPr lang="en-US" dirty="0">
                <a:effectLst/>
              </a:rPr>
              <a:t>(13), 2023. </a:t>
            </a:r>
            <a:r>
              <a:rPr lang="en-US" dirty="0">
                <a:effectLst/>
                <a:hlinkClick r:id="rId3"/>
              </a:rPr>
              <a:t>https://doi.org/10.5194/bg-20-2785-2023</a:t>
            </a:r>
            <a:endParaRPr lang="en-US" dirty="0"/>
          </a:p>
        </p:txBody>
      </p:sp>
      <p:sp>
        <p:nvSpPr>
          <p:cNvPr id="10" name="TextBox 9">
            <a:extLst>
              <a:ext uri="{FF2B5EF4-FFF2-40B4-BE49-F238E27FC236}">
                <a16:creationId xmlns:a16="http://schemas.microsoft.com/office/drawing/2014/main" id="{026E3CE2-0070-F145-85A1-7FED3FD5E053}"/>
              </a:ext>
            </a:extLst>
          </p:cNvPr>
          <p:cNvSpPr txBox="1"/>
          <p:nvPr/>
        </p:nvSpPr>
        <p:spPr>
          <a:xfrm>
            <a:off x="33453" y="4685877"/>
            <a:ext cx="12032166" cy="2164695"/>
          </a:xfrm>
          <a:prstGeom prst="rect">
            <a:avLst/>
          </a:prstGeom>
          <a:noFill/>
        </p:spPr>
        <p:txBody>
          <a:bodyPr wrap="square" rtlCol="0">
            <a:spAutoFit/>
          </a:bodyPr>
          <a:lstStyle/>
          <a:p>
            <a:pPr>
              <a:spcAft>
                <a:spcPts val="1600"/>
              </a:spcAft>
            </a:pPr>
            <a:r>
              <a:rPr lang="en-US" dirty="0"/>
              <a:t>In this work we developed a new burned area product for boreal North America which was used to estimate associated carbon combustion and emissions for each year 2001-2019</a:t>
            </a:r>
          </a:p>
          <a:p>
            <a:pPr>
              <a:spcAft>
                <a:spcPts val="1600"/>
              </a:spcAft>
            </a:pPr>
            <a:r>
              <a:rPr lang="en-US" dirty="0"/>
              <a:t>The burned area product was developed using 30 m Landsat satellite imagery and 500 m MODIS imagery. Statistical models of combustion were developed which were constrained by using field measurements of combustion (n = 769) across the domain.</a:t>
            </a:r>
          </a:p>
          <a:p>
            <a:pPr>
              <a:spcAft>
                <a:spcPts val="1000"/>
              </a:spcAft>
            </a:pPr>
            <a:r>
              <a:rPr lang="en-US" sz="1800" dirty="0">
                <a:effectLst/>
                <a:ea typeface="Times New Roman" panose="02020603050405020304" pitchFamily="18" charset="0"/>
                <a:cs typeface="Arial" panose="020B0604020202020204" pitchFamily="34" charset="0"/>
              </a:rPr>
              <a:t>We found burned area and total emissions are highly variable by year, averaging 2.37 </a:t>
            </a:r>
            <a:r>
              <a:rPr lang="en-US" sz="1800" dirty="0" err="1">
                <a:effectLst/>
                <a:ea typeface="Times New Roman" panose="02020603050405020304" pitchFamily="18" charset="0"/>
                <a:cs typeface="Arial" panose="020B0604020202020204" pitchFamily="34" charset="0"/>
              </a:rPr>
              <a:t>Mha</a:t>
            </a:r>
            <a:r>
              <a:rPr lang="en-US" sz="1800" dirty="0">
                <a:effectLst/>
                <a:ea typeface="Times New Roman" panose="02020603050405020304" pitchFamily="18" charset="0"/>
                <a:cs typeface="Arial" panose="020B0604020202020204" pitchFamily="34" charset="0"/>
              </a:rPr>
              <a:t> of burned area and 79.26 </a:t>
            </a:r>
            <a:r>
              <a:rPr lang="en-US" sz="1800" dirty="0" err="1">
                <a:effectLst/>
                <a:ea typeface="Times New Roman" panose="02020603050405020304" pitchFamily="18" charset="0"/>
                <a:cs typeface="Arial" panose="020B0604020202020204" pitchFamily="34" charset="0"/>
              </a:rPr>
              <a:t>Tg</a:t>
            </a:r>
            <a:r>
              <a:rPr lang="en-US" sz="1800" dirty="0">
                <a:effectLst/>
                <a:ea typeface="Times New Roman" panose="02020603050405020304" pitchFamily="18" charset="0"/>
                <a:cs typeface="Arial" panose="020B0604020202020204" pitchFamily="34" charset="0"/>
              </a:rPr>
              <a:t> emitted per year, which indicates previous studies have generally underestimated both burned area and emissions.</a:t>
            </a:r>
            <a:endParaRPr lang="en-US" dirty="0"/>
          </a:p>
        </p:txBody>
      </p:sp>
      <p:pic>
        <p:nvPicPr>
          <p:cNvPr id="2" name="Picture 1">
            <a:extLst>
              <a:ext uri="{FF2B5EF4-FFF2-40B4-BE49-F238E27FC236}">
                <a16:creationId xmlns:a16="http://schemas.microsoft.com/office/drawing/2014/main" id="{4A672A0F-47F3-A858-981E-946C3DACF23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42797" y="1179558"/>
            <a:ext cx="7871630" cy="3019220"/>
          </a:xfrm>
          <a:prstGeom prst="rect">
            <a:avLst/>
          </a:prstGeom>
        </p:spPr>
      </p:pic>
      <p:sp>
        <p:nvSpPr>
          <p:cNvPr id="4" name="TextBox 3">
            <a:extLst>
              <a:ext uri="{FF2B5EF4-FFF2-40B4-BE49-F238E27FC236}">
                <a16:creationId xmlns:a16="http://schemas.microsoft.com/office/drawing/2014/main" id="{A56660AB-0A39-5023-3118-137822ED2BDE}"/>
              </a:ext>
            </a:extLst>
          </p:cNvPr>
          <p:cNvSpPr txBox="1"/>
          <p:nvPr/>
        </p:nvSpPr>
        <p:spPr>
          <a:xfrm>
            <a:off x="1842797" y="4183702"/>
            <a:ext cx="8168950" cy="369332"/>
          </a:xfrm>
          <a:prstGeom prst="rect">
            <a:avLst/>
          </a:prstGeom>
          <a:noFill/>
        </p:spPr>
        <p:txBody>
          <a:bodyPr wrap="square">
            <a:spAutoFit/>
          </a:bodyPr>
          <a:lstStyle/>
          <a:p>
            <a:r>
              <a:rPr lang="en-US" sz="1800" dirty="0">
                <a:solidFill>
                  <a:schemeClr val="accent5"/>
                </a:solidFill>
                <a:effectLst/>
                <a:latin typeface="Calibri" panose="020F0502020204030204" pitchFamily="34" charset="0"/>
                <a:ea typeface="Times New Roman" panose="02020603050405020304" pitchFamily="18" charset="0"/>
                <a:cs typeface="Calibri" panose="020F0502020204030204" pitchFamily="34" charset="0"/>
              </a:rPr>
              <a:t>Temporal variability in </a:t>
            </a:r>
            <a:r>
              <a:rPr lang="en-US" sz="1800" dirty="0" err="1">
                <a:solidFill>
                  <a:schemeClr val="accent5"/>
                </a:solidFill>
                <a:effectLst/>
                <a:latin typeface="Calibri" panose="020F0502020204030204" pitchFamily="34" charset="0"/>
                <a:ea typeface="Times New Roman" panose="02020603050405020304" pitchFamily="18" charset="0"/>
                <a:cs typeface="Calibri" panose="020F0502020204030204" pitchFamily="34" charset="0"/>
              </a:rPr>
              <a:t>ABoVE</a:t>
            </a:r>
            <a:r>
              <a:rPr lang="en-US" sz="1800" dirty="0">
                <a:solidFill>
                  <a:schemeClr val="accent5"/>
                </a:solidFill>
                <a:effectLst/>
                <a:latin typeface="Calibri" panose="020F0502020204030204" pitchFamily="34" charset="0"/>
                <a:ea typeface="Times New Roman" panose="02020603050405020304" pitchFamily="18" charset="0"/>
                <a:cs typeface="Calibri" panose="020F0502020204030204" pitchFamily="34" charset="0"/>
              </a:rPr>
              <a:t>-FED burned area (a), and emissions (b) from 2001-2019</a:t>
            </a:r>
            <a:r>
              <a:rPr lang="en-US" sz="1800" dirty="0">
                <a:solidFill>
                  <a:schemeClr val="accent5"/>
                </a:solidFill>
                <a:effectLst/>
                <a:latin typeface="Calibri" panose="020F0502020204030204" pitchFamily="34" charset="0"/>
                <a:cs typeface="Calibri" panose="020F0502020204030204" pitchFamily="34" charset="0"/>
              </a:rPr>
              <a:t> </a:t>
            </a:r>
            <a:endParaRPr lang="en-US" dirty="0">
              <a:solidFill>
                <a:schemeClr val="accent5"/>
              </a:solidFill>
            </a:endParaRPr>
          </a:p>
        </p:txBody>
      </p:sp>
    </p:spTree>
    <p:extLst>
      <p:ext uri="{BB962C8B-B14F-4D97-AF65-F5344CB8AC3E}">
        <p14:creationId xmlns:p14="http://schemas.microsoft.com/office/powerpoint/2010/main" val="2555266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1918</TotalTime>
  <Words>459</Words>
  <Application>Microsoft Macintosh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Rogers</dc:creator>
  <cp:lastModifiedBy>Stefano Potter</cp:lastModifiedBy>
  <cp:revision>21</cp:revision>
  <dcterms:created xsi:type="dcterms:W3CDTF">2022-01-25T19:49:05Z</dcterms:created>
  <dcterms:modified xsi:type="dcterms:W3CDTF">2023-07-18T16:51:23Z</dcterms:modified>
</cp:coreProperties>
</file>