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34"/>
    <p:restoredTop sz="86338"/>
  </p:normalViewPr>
  <p:slideViewPr>
    <p:cSldViewPr snapToGrid="0" snapToObjects="1">
      <p:cViewPr varScale="1">
        <p:scale>
          <a:sx n="95" d="100"/>
          <a:sy n="95" d="100"/>
        </p:scale>
        <p:origin x="810" y="13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53FF4E-CAC6-A844-9A93-2670ED985A86}" type="datetimeFigureOut">
              <a:rPr lang="en-US" smtClean="0"/>
              <a:t>4/25/2023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22827A-E33B-264D-9063-1A1BCF0CAECA}" type="slidenum">
              <a:rPr lang="en-US" smtClean="0"/>
              <a:t>‹#›</a:t>
            </a:fld>
            <a:endParaRPr lang="en-US"/>
          </a:p>
        </p:txBody>
      </p:sp>
    </p:spTree>
    <p:extLst>
      <p:ext uri="{BB962C8B-B14F-4D97-AF65-F5344CB8AC3E}">
        <p14:creationId xmlns:p14="http://schemas.microsoft.com/office/powerpoint/2010/main" val="2259442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SAR: Synthetic Aperture Radar</a:t>
            </a:r>
          </a:p>
          <a:p>
            <a:r>
              <a:rPr lang="en-US" sz="1800" dirty="0"/>
              <a:t>ALOS-2 is a Japanese L-band satellite, but data is not yet freely available. There needs to be a research agreement or purchase. But swath/tiles are larger than UAVSAR, and hence used for mapping.</a:t>
            </a:r>
          </a:p>
          <a:p>
            <a:r>
              <a:rPr lang="en-US" sz="1800" dirty="0"/>
              <a:t>UAVSAR is a NASA Airborne L-band instrument, with data being freely available. UAVSAR data made time series denser, helping to make a more robust model calibration to be applied to ALOS-2 data for mapping.</a:t>
            </a:r>
          </a:p>
          <a:p>
            <a:r>
              <a:rPr lang="en-US" sz="1800" dirty="0"/>
              <a:t>The two instruments have very different characteristics (orbit, viewing geometry), so processing data in an interoperable way is highly valuable. It is called radiometric calibration and terrain correction projected to gamma naught plane.</a:t>
            </a:r>
          </a:p>
          <a:p>
            <a:r>
              <a:rPr lang="en-US" sz="1800" dirty="0"/>
              <a:t>There remain many questions on optimal scaling of AGB data, i.e., should they be calculated/posted on 100 m x 100 m grids, 200 m x 200 m grids … . This may be regionally dependent. It is important to examine how results change compared to in situ, based on different gridding. Key challenge is that in situ data are often quite small, perhaps only two 10 m x 10 m plots. And hydrology/terrain (imperfect correction) operate yet on other scales, causing mismatch between data and processes that impact SAR</a:t>
            </a:r>
          </a:p>
          <a:p>
            <a:endParaRPr lang="en-US" sz="1800" dirty="0"/>
          </a:p>
          <a:p>
            <a:r>
              <a:rPr lang="en-US" sz="1800" dirty="0"/>
              <a:t>Full citation: </a:t>
            </a:r>
            <a:r>
              <a:rPr lang="en-US" sz="2800" b="0" i="0" dirty="0">
                <a:solidFill>
                  <a:srgbClr val="222222"/>
                </a:solidFill>
                <a:effectLst/>
                <a:latin typeface="Arial" panose="020B0604020202020204" pitchFamily="34" charset="0"/>
              </a:rPr>
              <a:t>Kraatz, S., Bourgeau‐Chavez, L., Battaglia, M., Poley, A., &amp; Siqueira, P. (2022). Mapping and scaling of in situ Above Ground Biomass to regional extent with SAR in the Great Slave Region. </a:t>
            </a:r>
            <a:r>
              <a:rPr lang="en-US" sz="2800" b="0" i="1" dirty="0">
                <a:solidFill>
                  <a:srgbClr val="222222"/>
                </a:solidFill>
                <a:effectLst/>
                <a:latin typeface="Arial" panose="020B0604020202020204" pitchFamily="34" charset="0"/>
              </a:rPr>
              <a:t>Earth and Space Science</a:t>
            </a:r>
            <a:r>
              <a:rPr lang="en-US" sz="2800" b="0" i="0" dirty="0">
                <a:solidFill>
                  <a:srgbClr val="222222"/>
                </a:solidFill>
                <a:effectLst/>
                <a:latin typeface="Arial" panose="020B0604020202020204" pitchFamily="34" charset="0"/>
              </a:rPr>
              <a:t>, e2022EA002431.</a:t>
            </a:r>
            <a:endParaRPr lang="en-US" sz="1800" dirty="0"/>
          </a:p>
          <a:p>
            <a:endParaRPr lang="en-US" sz="1600" dirty="0"/>
          </a:p>
        </p:txBody>
      </p:sp>
      <p:sp>
        <p:nvSpPr>
          <p:cNvPr id="4" name="Slide Number Placeholder 3"/>
          <p:cNvSpPr>
            <a:spLocks noGrp="1"/>
          </p:cNvSpPr>
          <p:nvPr>
            <p:ph type="sldNum" sz="quarter" idx="5"/>
          </p:nvPr>
        </p:nvSpPr>
        <p:spPr/>
        <p:txBody>
          <a:bodyPr/>
          <a:lstStyle/>
          <a:p>
            <a:fld id="{7922827A-E33B-264D-9063-1A1BCF0CAECA}" type="slidenum">
              <a:rPr lang="en-US" smtClean="0"/>
              <a:t>1</a:t>
            </a:fld>
            <a:endParaRPr lang="en-US"/>
          </a:p>
        </p:txBody>
      </p:sp>
    </p:spTree>
    <p:extLst>
      <p:ext uri="{BB962C8B-B14F-4D97-AF65-F5344CB8AC3E}">
        <p14:creationId xmlns:p14="http://schemas.microsoft.com/office/powerpoint/2010/main" val="3011851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46A21-16E2-434A-A553-AC60433AA4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47F522-6CD5-364D-9A39-A65635EF6F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81714A-7711-B947-B710-8E9894FED6DE}"/>
              </a:ext>
            </a:extLst>
          </p:cNvPr>
          <p:cNvSpPr>
            <a:spLocks noGrp="1"/>
          </p:cNvSpPr>
          <p:nvPr>
            <p:ph type="dt" sz="half" idx="10"/>
          </p:nvPr>
        </p:nvSpPr>
        <p:spPr/>
        <p:txBody>
          <a:bodyPr/>
          <a:lstStyle/>
          <a:p>
            <a:fld id="{AA70466E-D38F-EA43-B568-FF5330869155}" type="datetimeFigureOut">
              <a:rPr lang="en-US" smtClean="0"/>
              <a:t>4/25/2023</a:t>
            </a:fld>
            <a:endParaRPr lang="en-US"/>
          </a:p>
        </p:txBody>
      </p:sp>
      <p:sp>
        <p:nvSpPr>
          <p:cNvPr id="5" name="Footer Placeholder 4">
            <a:extLst>
              <a:ext uri="{FF2B5EF4-FFF2-40B4-BE49-F238E27FC236}">
                <a16:creationId xmlns:a16="http://schemas.microsoft.com/office/drawing/2014/main" id="{A36EAA9D-E8E2-534A-A631-EF4CF80F7D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749A7A-0A7E-CA46-8D03-72247DE4EF10}"/>
              </a:ext>
            </a:extLst>
          </p:cNvPr>
          <p:cNvSpPr>
            <a:spLocks noGrp="1"/>
          </p:cNvSpPr>
          <p:nvPr>
            <p:ph type="sldNum" sz="quarter" idx="12"/>
          </p:nvPr>
        </p:nvSpPr>
        <p:spPr/>
        <p:txBody>
          <a:bodyPr/>
          <a:lstStyle/>
          <a:p>
            <a:fld id="{39F1E85A-10EC-2D40-B464-FBECB394DC26}" type="slidenum">
              <a:rPr lang="en-US" smtClean="0"/>
              <a:t>‹#›</a:t>
            </a:fld>
            <a:endParaRPr lang="en-US"/>
          </a:p>
        </p:txBody>
      </p:sp>
    </p:spTree>
    <p:extLst>
      <p:ext uri="{BB962C8B-B14F-4D97-AF65-F5344CB8AC3E}">
        <p14:creationId xmlns:p14="http://schemas.microsoft.com/office/powerpoint/2010/main" val="227487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A7F10-5835-D942-8E85-D7DD570659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78A12CA-550E-BF40-9812-33C167F40C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4A1C37-7507-4A48-A3E3-F60667FAFF41}"/>
              </a:ext>
            </a:extLst>
          </p:cNvPr>
          <p:cNvSpPr>
            <a:spLocks noGrp="1"/>
          </p:cNvSpPr>
          <p:nvPr>
            <p:ph type="dt" sz="half" idx="10"/>
          </p:nvPr>
        </p:nvSpPr>
        <p:spPr/>
        <p:txBody>
          <a:bodyPr/>
          <a:lstStyle/>
          <a:p>
            <a:fld id="{AA70466E-D38F-EA43-B568-FF5330869155}" type="datetimeFigureOut">
              <a:rPr lang="en-US" smtClean="0"/>
              <a:t>4/25/2023</a:t>
            </a:fld>
            <a:endParaRPr lang="en-US"/>
          </a:p>
        </p:txBody>
      </p:sp>
      <p:sp>
        <p:nvSpPr>
          <p:cNvPr id="5" name="Footer Placeholder 4">
            <a:extLst>
              <a:ext uri="{FF2B5EF4-FFF2-40B4-BE49-F238E27FC236}">
                <a16:creationId xmlns:a16="http://schemas.microsoft.com/office/drawing/2014/main" id="{87BEE684-7002-1143-AE75-5818E0C2D0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406DF2-9CED-8141-8565-8E578B3FDF9B}"/>
              </a:ext>
            </a:extLst>
          </p:cNvPr>
          <p:cNvSpPr>
            <a:spLocks noGrp="1"/>
          </p:cNvSpPr>
          <p:nvPr>
            <p:ph type="sldNum" sz="quarter" idx="12"/>
          </p:nvPr>
        </p:nvSpPr>
        <p:spPr/>
        <p:txBody>
          <a:bodyPr/>
          <a:lstStyle/>
          <a:p>
            <a:fld id="{39F1E85A-10EC-2D40-B464-FBECB394DC26}" type="slidenum">
              <a:rPr lang="en-US" smtClean="0"/>
              <a:t>‹#›</a:t>
            </a:fld>
            <a:endParaRPr lang="en-US"/>
          </a:p>
        </p:txBody>
      </p:sp>
    </p:spTree>
    <p:extLst>
      <p:ext uri="{BB962C8B-B14F-4D97-AF65-F5344CB8AC3E}">
        <p14:creationId xmlns:p14="http://schemas.microsoft.com/office/powerpoint/2010/main" val="1265046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A51930-7443-BD4C-98D6-90ED4D609B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4EB452-ECCD-1D4B-90CD-F7FE3EE4F4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52D2B9-C2B5-CB46-984D-E26B98961655}"/>
              </a:ext>
            </a:extLst>
          </p:cNvPr>
          <p:cNvSpPr>
            <a:spLocks noGrp="1"/>
          </p:cNvSpPr>
          <p:nvPr>
            <p:ph type="dt" sz="half" idx="10"/>
          </p:nvPr>
        </p:nvSpPr>
        <p:spPr/>
        <p:txBody>
          <a:bodyPr/>
          <a:lstStyle/>
          <a:p>
            <a:fld id="{AA70466E-D38F-EA43-B568-FF5330869155}" type="datetimeFigureOut">
              <a:rPr lang="en-US" smtClean="0"/>
              <a:t>4/25/2023</a:t>
            </a:fld>
            <a:endParaRPr lang="en-US"/>
          </a:p>
        </p:txBody>
      </p:sp>
      <p:sp>
        <p:nvSpPr>
          <p:cNvPr id="5" name="Footer Placeholder 4">
            <a:extLst>
              <a:ext uri="{FF2B5EF4-FFF2-40B4-BE49-F238E27FC236}">
                <a16:creationId xmlns:a16="http://schemas.microsoft.com/office/drawing/2014/main" id="{0AE61673-5A24-DD42-8C6E-72386A87EB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8A01E5-CF71-EE4F-B842-1771ECEA0A6A}"/>
              </a:ext>
            </a:extLst>
          </p:cNvPr>
          <p:cNvSpPr>
            <a:spLocks noGrp="1"/>
          </p:cNvSpPr>
          <p:nvPr>
            <p:ph type="sldNum" sz="quarter" idx="12"/>
          </p:nvPr>
        </p:nvSpPr>
        <p:spPr/>
        <p:txBody>
          <a:bodyPr/>
          <a:lstStyle/>
          <a:p>
            <a:fld id="{39F1E85A-10EC-2D40-B464-FBECB394DC26}" type="slidenum">
              <a:rPr lang="en-US" smtClean="0"/>
              <a:t>‹#›</a:t>
            </a:fld>
            <a:endParaRPr lang="en-US"/>
          </a:p>
        </p:txBody>
      </p:sp>
    </p:spTree>
    <p:extLst>
      <p:ext uri="{BB962C8B-B14F-4D97-AF65-F5344CB8AC3E}">
        <p14:creationId xmlns:p14="http://schemas.microsoft.com/office/powerpoint/2010/main" val="4002566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C9EE7-209D-0143-9756-38E48DFEE7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E547D2-355A-3A41-8205-4672F28ECB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8AF23D-3967-934E-9DBB-D8DCF4CD9C72}"/>
              </a:ext>
            </a:extLst>
          </p:cNvPr>
          <p:cNvSpPr>
            <a:spLocks noGrp="1"/>
          </p:cNvSpPr>
          <p:nvPr>
            <p:ph type="dt" sz="half" idx="10"/>
          </p:nvPr>
        </p:nvSpPr>
        <p:spPr/>
        <p:txBody>
          <a:bodyPr/>
          <a:lstStyle/>
          <a:p>
            <a:fld id="{AA70466E-D38F-EA43-B568-FF5330869155}" type="datetimeFigureOut">
              <a:rPr lang="en-US" smtClean="0"/>
              <a:t>4/25/2023</a:t>
            </a:fld>
            <a:endParaRPr lang="en-US"/>
          </a:p>
        </p:txBody>
      </p:sp>
      <p:sp>
        <p:nvSpPr>
          <p:cNvPr id="5" name="Footer Placeholder 4">
            <a:extLst>
              <a:ext uri="{FF2B5EF4-FFF2-40B4-BE49-F238E27FC236}">
                <a16:creationId xmlns:a16="http://schemas.microsoft.com/office/drawing/2014/main" id="{06D6CD4C-CCE4-7A4B-A77D-4753407EA0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D54FDE-385F-C447-B41F-367E7B6141EF}"/>
              </a:ext>
            </a:extLst>
          </p:cNvPr>
          <p:cNvSpPr>
            <a:spLocks noGrp="1"/>
          </p:cNvSpPr>
          <p:nvPr>
            <p:ph type="sldNum" sz="quarter" idx="12"/>
          </p:nvPr>
        </p:nvSpPr>
        <p:spPr/>
        <p:txBody>
          <a:bodyPr/>
          <a:lstStyle/>
          <a:p>
            <a:fld id="{39F1E85A-10EC-2D40-B464-FBECB394DC26}" type="slidenum">
              <a:rPr lang="en-US" smtClean="0"/>
              <a:t>‹#›</a:t>
            </a:fld>
            <a:endParaRPr lang="en-US"/>
          </a:p>
        </p:txBody>
      </p:sp>
    </p:spTree>
    <p:extLst>
      <p:ext uri="{BB962C8B-B14F-4D97-AF65-F5344CB8AC3E}">
        <p14:creationId xmlns:p14="http://schemas.microsoft.com/office/powerpoint/2010/main" val="325134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4D5AC-E763-0A43-B968-05357AA1E1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5A932F-36F4-A847-8D7E-91DCC31257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03B02D-89D6-4548-A9F6-E81522693038}"/>
              </a:ext>
            </a:extLst>
          </p:cNvPr>
          <p:cNvSpPr>
            <a:spLocks noGrp="1"/>
          </p:cNvSpPr>
          <p:nvPr>
            <p:ph type="dt" sz="half" idx="10"/>
          </p:nvPr>
        </p:nvSpPr>
        <p:spPr/>
        <p:txBody>
          <a:bodyPr/>
          <a:lstStyle/>
          <a:p>
            <a:fld id="{AA70466E-D38F-EA43-B568-FF5330869155}" type="datetimeFigureOut">
              <a:rPr lang="en-US" smtClean="0"/>
              <a:t>4/25/2023</a:t>
            </a:fld>
            <a:endParaRPr lang="en-US"/>
          </a:p>
        </p:txBody>
      </p:sp>
      <p:sp>
        <p:nvSpPr>
          <p:cNvPr id="5" name="Footer Placeholder 4">
            <a:extLst>
              <a:ext uri="{FF2B5EF4-FFF2-40B4-BE49-F238E27FC236}">
                <a16:creationId xmlns:a16="http://schemas.microsoft.com/office/drawing/2014/main" id="{5BA39ACE-BCF4-E742-BAB3-A20EEAEE5F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0EA4F9-1C8B-1C42-A697-F54838FEEFAC}"/>
              </a:ext>
            </a:extLst>
          </p:cNvPr>
          <p:cNvSpPr>
            <a:spLocks noGrp="1"/>
          </p:cNvSpPr>
          <p:nvPr>
            <p:ph type="sldNum" sz="quarter" idx="12"/>
          </p:nvPr>
        </p:nvSpPr>
        <p:spPr/>
        <p:txBody>
          <a:bodyPr/>
          <a:lstStyle/>
          <a:p>
            <a:fld id="{39F1E85A-10EC-2D40-B464-FBECB394DC26}" type="slidenum">
              <a:rPr lang="en-US" smtClean="0"/>
              <a:t>‹#›</a:t>
            </a:fld>
            <a:endParaRPr lang="en-US"/>
          </a:p>
        </p:txBody>
      </p:sp>
    </p:spTree>
    <p:extLst>
      <p:ext uri="{BB962C8B-B14F-4D97-AF65-F5344CB8AC3E}">
        <p14:creationId xmlns:p14="http://schemas.microsoft.com/office/powerpoint/2010/main" val="4423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A713E-B34D-C045-A1D4-B6BCFD4A22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57E6F0-7BAC-1E4B-B260-9C97C77C2B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F27DA4-4EA9-BA40-8BE6-DFD853F0EF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E0B97A-61C6-5547-A488-B3E77A782628}"/>
              </a:ext>
            </a:extLst>
          </p:cNvPr>
          <p:cNvSpPr>
            <a:spLocks noGrp="1"/>
          </p:cNvSpPr>
          <p:nvPr>
            <p:ph type="dt" sz="half" idx="10"/>
          </p:nvPr>
        </p:nvSpPr>
        <p:spPr/>
        <p:txBody>
          <a:bodyPr/>
          <a:lstStyle/>
          <a:p>
            <a:fld id="{AA70466E-D38F-EA43-B568-FF5330869155}" type="datetimeFigureOut">
              <a:rPr lang="en-US" smtClean="0"/>
              <a:t>4/25/2023</a:t>
            </a:fld>
            <a:endParaRPr lang="en-US"/>
          </a:p>
        </p:txBody>
      </p:sp>
      <p:sp>
        <p:nvSpPr>
          <p:cNvPr id="6" name="Footer Placeholder 5">
            <a:extLst>
              <a:ext uri="{FF2B5EF4-FFF2-40B4-BE49-F238E27FC236}">
                <a16:creationId xmlns:a16="http://schemas.microsoft.com/office/drawing/2014/main" id="{8F112392-E816-BC4F-97C7-D458F69DB5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CFF7C0-8231-0E4D-8590-B4B1BF249964}"/>
              </a:ext>
            </a:extLst>
          </p:cNvPr>
          <p:cNvSpPr>
            <a:spLocks noGrp="1"/>
          </p:cNvSpPr>
          <p:nvPr>
            <p:ph type="sldNum" sz="quarter" idx="12"/>
          </p:nvPr>
        </p:nvSpPr>
        <p:spPr/>
        <p:txBody>
          <a:bodyPr/>
          <a:lstStyle/>
          <a:p>
            <a:fld id="{39F1E85A-10EC-2D40-B464-FBECB394DC26}" type="slidenum">
              <a:rPr lang="en-US" smtClean="0"/>
              <a:t>‹#›</a:t>
            </a:fld>
            <a:endParaRPr lang="en-US"/>
          </a:p>
        </p:txBody>
      </p:sp>
    </p:spTree>
    <p:extLst>
      <p:ext uri="{BB962C8B-B14F-4D97-AF65-F5344CB8AC3E}">
        <p14:creationId xmlns:p14="http://schemas.microsoft.com/office/powerpoint/2010/main" val="1679086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5370C-F162-1A43-B71D-E039D8C976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DA2D01-2D1A-7D48-8070-70C481E406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BDBCCE-B5D9-964C-8100-141335238C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660C4D-4AEF-D445-B139-96C864E1B5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9E657D-9429-0542-B526-15883A185F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309760-6C12-254A-B989-DA69840EEC0D}"/>
              </a:ext>
            </a:extLst>
          </p:cNvPr>
          <p:cNvSpPr>
            <a:spLocks noGrp="1"/>
          </p:cNvSpPr>
          <p:nvPr>
            <p:ph type="dt" sz="half" idx="10"/>
          </p:nvPr>
        </p:nvSpPr>
        <p:spPr/>
        <p:txBody>
          <a:bodyPr/>
          <a:lstStyle/>
          <a:p>
            <a:fld id="{AA70466E-D38F-EA43-B568-FF5330869155}" type="datetimeFigureOut">
              <a:rPr lang="en-US" smtClean="0"/>
              <a:t>4/25/2023</a:t>
            </a:fld>
            <a:endParaRPr lang="en-US"/>
          </a:p>
        </p:txBody>
      </p:sp>
      <p:sp>
        <p:nvSpPr>
          <p:cNvPr id="8" name="Footer Placeholder 7">
            <a:extLst>
              <a:ext uri="{FF2B5EF4-FFF2-40B4-BE49-F238E27FC236}">
                <a16:creationId xmlns:a16="http://schemas.microsoft.com/office/drawing/2014/main" id="{E56BD29E-29B2-CF4A-8A38-98017D08F8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9795F8-0798-9A4B-B737-0E4AC915CAFF}"/>
              </a:ext>
            </a:extLst>
          </p:cNvPr>
          <p:cNvSpPr>
            <a:spLocks noGrp="1"/>
          </p:cNvSpPr>
          <p:nvPr>
            <p:ph type="sldNum" sz="quarter" idx="12"/>
          </p:nvPr>
        </p:nvSpPr>
        <p:spPr/>
        <p:txBody>
          <a:bodyPr/>
          <a:lstStyle/>
          <a:p>
            <a:fld id="{39F1E85A-10EC-2D40-B464-FBECB394DC26}" type="slidenum">
              <a:rPr lang="en-US" smtClean="0"/>
              <a:t>‹#›</a:t>
            </a:fld>
            <a:endParaRPr lang="en-US"/>
          </a:p>
        </p:txBody>
      </p:sp>
    </p:spTree>
    <p:extLst>
      <p:ext uri="{BB962C8B-B14F-4D97-AF65-F5344CB8AC3E}">
        <p14:creationId xmlns:p14="http://schemas.microsoft.com/office/powerpoint/2010/main" val="268947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00EC4-6138-944C-B29E-B0FCD225B5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D0E297-9A84-534C-9D88-363AF48D9826}"/>
              </a:ext>
            </a:extLst>
          </p:cNvPr>
          <p:cNvSpPr>
            <a:spLocks noGrp="1"/>
          </p:cNvSpPr>
          <p:nvPr>
            <p:ph type="dt" sz="half" idx="10"/>
          </p:nvPr>
        </p:nvSpPr>
        <p:spPr/>
        <p:txBody>
          <a:bodyPr/>
          <a:lstStyle/>
          <a:p>
            <a:fld id="{AA70466E-D38F-EA43-B568-FF5330869155}" type="datetimeFigureOut">
              <a:rPr lang="en-US" smtClean="0"/>
              <a:t>4/25/2023</a:t>
            </a:fld>
            <a:endParaRPr lang="en-US"/>
          </a:p>
        </p:txBody>
      </p:sp>
      <p:sp>
        <p:nvSpPr>
          <p:cNvPr id="4" name="Footer Placeholder 3">
            <a:extLst>
              <a:ext uri="{FF2B5EF4-FFF2-40B4-BE49-F238E27FC236}">
                <a16:creationId xmlns:a16="http://schemas.microsoft.com/office/drawing/2014/main" id="{41AB402D-61F4-E14F-A7A3-B62B2E3193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90DE01-1284-AF43-87F8-13CBAC846BE5}"/>
              </a:ext>
            </a:extLst>
          </p:cNvPr>
          <p:cNvSpPr>
            <a:spLocks noGrp="1"/>
          </p:cNvSpPr>
          <p:nvPr>
            <p:ph type="sldNum" sz="quarter" idx="12"/>
          </p:nvPr>
        </p:nvSpPr>
        <p:spPr/>
        <p:txBody>
          <a:bodyPr/>
          <a:lstStyle/>
          <a:p>
            <a:fld id="{39F1E85A-10EC-2D40-B464-FBECB394DC26}" type="slidenum">
              <a:rPr lang="en-US" smtClean="0"/>
              <a:t>‹#›</a:t>
            </a:fld>
            <a:endParaRPr lang="en-US"/>
          </a:p>
        </p:txBody>
      </p:sp>
    </p:spTree>
    <p:extLst>
      <p:ext uri="{BB962C8B-B14F-4D97-AF65-F5344CB8AC3E}">
        <p14:creationId xmlns:p14="http://schemas.microsoft.com/office/powerpoint/2010/main" val="3866188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16CCA0-8FF3-6E47-9D40-F95C0A4B6E5C}"/>
              </a:ext>
            </a:extLst>
          </p:cNvPr>
          <p:cNvSpPr>
            <a:spLocks noGrp="1"/>
          </p:cNvSpPr>
          <p:nvPr>
            <p:ph type="dt" sz="half" idx="10"/>
          </p:nvPr>
        </p:nvSpPr>
        <p:spPr/>
        <p:txBody>
          <a:bodyPr/>
          <a:lstStyle/>
          <a:p>
            <a:fld id="{AA70466E-D38F-EA43-B568-FF5330869155}" type="datetimeFigureOut">
              <a:rPr lang="en-US" smtClean="0"/>
              <a:t>4/25/2023</a:t>
            </a:fld>
            <a:endParaRPr lang="en-US"/>
          </a:p>
        </p:txBody>
      </p:sp>
      <p:sp>
        <p:nvSpPr>
          <p:cNvPr id="3" name="Footer Placeholder 2">
            <a:extLst>
              <a:ext uri="{FF2B5EF4-FFF2-40B4-BE49-F238E27FC236}">
                <a16:creationId xmlns:a16="http://schemas.microsoft.com/office/drawing/2014/main" id="{2F350CBE-18F0-6841-8FC6-0DBAC6A7B0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7A10A6-7B80-244B-BEFA-C8C9131EBB33}"/>
              </a:ext>
            </a:extLst>
          </p:cNvPr>
          <p:cNvSpPr>
            <a:spLocks noGrp="1"/>
          </p:cNvSpPr>
          <p:nvPr>
            <p:ph type="sldNum" sz="quarter" idx="12"/>
          </p:nvPr>
        </p:nvSpPr>
        <p:spPr/>
        <p:txBody>
          <a:bodyPr/>
          <a:lstStyle/>
          <a:p>
            <a:fld id="{39F1E85A-10EC-2D40-B464-FBECB394DC26}" type="slidenum">
              <a:rPr lang="en-US" smtClean="0"/>
              <a:t>‹#›</a:t>
            </a:fld>
            <a:endParaRPr lang="en-US"/>
          </a:p>
        </p:txBody>
      </p:sp>
    </p:spTree>
    <p:extLst>
      <p:ext uri="{BB962C8B-B14F-4D97-AF65-F5344CB8AC3E}">
        <p14:creationId xmlns:p14="http://schemas.microsoft.com/office/powerpoint/2010/main" val="2775411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07295-4AD0-6841-B407-102C54779F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2B7423-4D10-AE45-9993-648326DA3B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227DF8-38D2-7C48-AFE7-3A63E08513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41CBCA-1A83-3A4B-B9B6-C9C227C63864}"/>
              </a:ext>
            </a:extLst>
          </p:cNvPr>
          <p:cNvSpPr>
            <a:spLocks noGrp="1"/>
          </p:cNvSpPr>
          <p:nvPr>
            <p:ph type="dt" sz="half" idx="10"/>
          </p:nvPr>
        </p:nvSpPr>
        <p:spPr/>
        <p:txBody>
          <a:bodyPr/>
          <a:lstStyle/>
          <a:p>
            <a:fld id="{AA70466E-D38F-EA43-B568-FF5330869155}" type="datetimeFigureOut">
              <a:rPr lang="en-US" smtClean="0"/>
              <a:t>4/25/2023</a:t>
            </a:fld>
            <a:endParaRPr lang="en-US"/>
          </a:p>
        </p:txBody>
      </p:sp>
      <p:sp>
        <p:nvSpPr>
          <p:cNvPr id="6" name="Footer Placeholder 5">
            <a:extLst>
              <a:ext uri="{FF2B5EF4-FFF2-40B4-BE49-F238E27FC236}">
                <a16:creationId xmlns:a16="http://schemas.microsoft.com/office/drawing/2014/main" id="{6A40ED26-FF07-C84A-B693-A14C5C0CFD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9B12B7-7731-1D4C-80E3-6F8B76C96B47}"/>
              </a:ext>
            </a:extLst>
          </p:cNvPr>
          <p:cNvSpPr>
            <a:spLocks noGrp="1"/>
          </p:cNvSpPr>
          <p:nvPr>
            <p:ph type="sldNum" sz="quarter" idx="12"/>
          </p:nvPr>
        </p:nvSpPr>
        <p:spPr/>
        <p:txBody>
          <a:bodyPr/>
          <a:lstStyle/>
          <a:p>
            <a:fld id="{39F1E85A-10EC-2D40-B464-FBECB394DC26}" type="slidenum">
              <a:rPr lang="en-US" smtClean="0"/>
              <a:t>‹#›</a:t>
            </a:fld>
            <a:endParaRPr lang="en-US"/>
          </a:p>
        </p:txBody>
      </p:sp>
    </p:spTree>
    <p:extLst>
      <p:ext uri="{BB962C8B-B14F-4D97-AF65-F5344CB8AC3E}">
        <p14:creationId xmlns:p14="http://schemas.microsoft.com/office/powerpoint/2010/main" val="1099660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92CC7-DE79-4844-9499-CB0A3ED79E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DA0FBE-BDC3-294F-901B-F80991CE04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30EBC4-D285-4148-9CFD-3E9A9B3CDF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95E254-FBDA-C54C-BD18-CFEB31307207}"/>
              </a:ext>
            </a:extLst>
          </p:cNvPr>
          <p:cNvSpPr>
            <a:spLocks noGrp="1"/>
          </p:cNvSpPr>
          <p:nvPr>
            <p:ph type="dt" sz="half" idx="10"/>
          </p:nvPr>
        </p:nvSpPr>
        <p:spPr/>
        <p:txBody>
          <a:bodyPr/>
          <a:lstStyle/>
          <a:p>
            <a:fld id="{AA70466E-D38F-EA43-B568-FF5330869155}" type="datetimeFigureOut">
              <a:rPr lang="en-US" smtClean="0"/>
              <a:t>4/25/2023</a:t>
            </a:fld>
            <a:endParaRPr lang="en-US"/>
          </a:p>
        </p:txBody>
      </p:sp>
      <p:sp>
        <p:nvSpPr>
          <p:cNvPr id="6" name="Footer Placeholder 5">
            <a:extLst>
              <a:ext uri="{FF2B5EF4-FFF2-40B4-BE49-F238E27FC236}">
                <a16:creationId xmlns:a16="http://schemas.microsoft.com/office/drawing/2014/main" id="{0B7FDB99-B8A4-E84A-BC05-BEDDAAFDF8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1FC532-7F72-DC4D-B4BA-36127D73E05E}"/>
              </a:ext>
            </a:extLst>
          </p:cNvPr>
          <p:cNvSpPr>
            <a:spLocks noGrp="1"/>
          </p:cNvSpPr>
          <p:nvPr>
            <p:ph type="sldNum" sz="quarter" idx="12"/>
          </p:nvPr>
        </p:nvSpPr>
        <p:spPr/>
        <p:txBody>
          <a:bodyPr/>
          <a:lstStyle/>
          <a:p>
            <a:fld id="{39F1E85A-10EC-2D40-B464-FBECB394DC26}" type="slidenum">
              <a:rPr lang="en-US" smtClean="0"/>
              <a:t>‹#›</a:t>
            </a:fld>
            <a:endParaRPr lang="en-US"/>
          </a:p>
        </p:txBody>
      </p:sp>
    </p:spTree>
    <p:extLst>
      <p:ext uri="{BB962C8B-B14F-4D97-AF65-F5344CB8AC3E}">
        <p14:creationId xmlns:p14="http://schemas.microsoft.com/office/powerpoint/2010/main" val="3520108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BC9593-7C12-2942-B59F-695D13575F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8C91F-9A49-1946-8303-235C46FE07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57A0D3-2CE7-2649-81D9-F0F0DAFD5F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70466E-D38F-EA43-B568-FF5330869155}" type="datetimeFigureOut">
              <a:rPr lang="en-US" smtClean="0"/>
              <a:t>4/25/2023</a:t>
            </a:fld>
            <a:endParaRPr lang="en-US"/>
          </a:p>
        </p:txBody>
      </p:sp>
      <p:sp>
        <p:nvSpPr>
          <p:cNvPr id="5" name="Footer Placeholder 4">
            <a:extLst>
              <a:ext uri="{FF2B5EF4-FFF2-40B4-BE49-F238E27FC236}">
                <a16:creationId xmlns:a16="http://schemas.microsoft.com/office/drawing/2014/main" id="{0C968B75-F8EF-9341-AF9F-00F19FF5FE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1D9B951-1B97-F94E-9027-D4577FBCBD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F1E85A-10EC-2D40-B464-FBECB394DC26}" type="slidenum">
              <a:rPr lang="en-US" smtClean="0"/>
              <a:t>‹#›</a:t>
            </a:fld>
            <a:endParaRPr lang="en-US"/>
          </a:p>
        </p:txBody>
      </p:sp>
    </p:spTree>
    <p:extLst>
      <p:ext uri="{BB962C8B-B14F-4D97-AF65-F5344CB8AC3E}">
        <p14:creationId xmlns:p14="http://schemas.microsoft.com/office/powerpoint/2010/main" val="27943922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doi.org/10.1029/2022EA002431"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9456717-DDE8-C14F-ABA7-ACAE7A6FD363}"/>
              </a:ext>
            </a:extLst>
          </p:cNvPr>
          <p:cNvSpPr txBox="1"/>
          <p:nvPr/>
        </p:nvSpPr>
        <p:spPr>
          <a:xfrm>
            <a:off x="59207" y="-22302"/>
            <a:ext cx="12055851" cy="1354217"/>
          </a:xfrm>
          <a:prstGeom prst="rect">
            <a:avLst/>
          </a:prstGeom>
          <a:noFill/>
        </p:spPr>
        <p:txBody>
          <a:bodyPr wrap="square" rtlCol="0">
            <a:spAutoFit/>
          </a:bodyPr>
          <a:lstStyle/>
          <a:p>
            <a:pPr algn="ctr"/>
            <a:r>
              <a:rPr lang="en-US" sz="3200" dirty="0"/>
              <a:t>Mapping and Scaling of In Situ Above Ground Biomass to Regional </a:t>
            </a:r>
            <a:br>
              <a:rPr lang="en-US" sz="3200" dirty="0"/>
            </a:br>
            <a:r>
              <a:rPr lang="en-US" sz="3200" dirty="0"/>
              <a:t>Extent with SAR in the Great Slave Region</a:t>
            </a:r>
          </a:p>
          <a:p>
            <a:pPr algn="ctr"/>
            <a:r>
              <a:rPr lang="en-US" dirty="0"/>
              <a:t>S. Kraatz, L. Bourgeau-Chavez, et al. (2022), </a:t>
            </a:r>
            <a:r>
              <a:rPr lang="en-US" i="1" dirty="0"/>
              <a:t>Earth and Space Science, </a:t>
            </a:r>
            <a:r>
              <a:rPr lang="en-US" b="1" dirty="0"/>
              <a:t>9, </a:t>
            </a:r>
            <a:r>
              <a:rPr lang="en-US" sz="1800" b="0" i="0" u="none" strike="noStrike" baseline="0" dirty="0">
                <a:solidFill>
                  <a:srgbClr val="0000FF"/>
                </a:solidFill>
                <a:latin typeface="STIX-Regular"/>
                <a:hlinkClick r:id="rId3"/>
              </a:rPr>
              <a:t>https://doi.org/10.1029/2022EA002431</a:t>
            </a:r>
            <a:endParaRPr lang="en-US" sz="400" dirty="0">
              <a:effectLst/>
            </a:endParaRPr>
          </a:p>
        </p:txBody>
      </p:sp>
      <p:sp>
        <p:nvSpPr>
          <p:cNvPr id="8" name="TextBox 7">
            <a:extLst>
              <a:ext uri="{FF2B5EF4-FFF2-40B4-BE49-F238E27FC236}">
                <a16:creationId xmlns:a16="http://schemas.microsoft.com/office/drawing/2014/main" id="{C8BD0E16-3ED1-AD42-B03A-9D496EEA3254}"/>
              </a:ext>
            </a:extLst>
          </p:cNvPr>
          <p:cNvSpPr txBox="1"/>
          <p:nvPr/>
        </p:nvSpPr>
        <p:spPr>
          <a:xfrm>
            <a:off x="76942" y="1331915"/>
            <a:ext cx="3698005" cy="3416320"/>
          </a:xfrm>
          <a:prstGeom prst="rect">
            <a:avLst/>
          </a:prstGeom>
          <a:solidFill>
            <a:schemeClr val="bg2"/>
          </a:solidFill>
        </p:spPr>
        <p:txBody>
          <a:bodyPr wrap="square" rtlCol="0">
            <a:spAutoFit/>
          </a:bodyPr>
          <a:lstStyle/>
          <a:p>
            <a:pPr algn="ctr"/>
            <a:r>
              <a:rPr lang="en-US" b="1" dirty="0"/>
              <a:t>What we did</a:t>
            </a:r>
          </a:p>
          <a:p>
            <a:r>
              <a:rPr lang="en-US" dirty="0"/>
              <a:t>We produced an Above Ground Biomass (AGB) map for Great Slave Lake (GSL) study area</a:t>
            </a:r>
          </a:p>
          <a:p>
            <a:pPr marL="285750" indent="-285750">
              <a:buFont typeface="Arial" panose="020B0604020202020204" pitchFamily="34" charset="0"/>
              <a:buChar char="•"/>
            </a:pPr>
            <a:r>
              <a:rPr lang="en-US" dirty="0"/>
              <a:t>UAVSAR and ALOS-2 data processed to be  interoperable</a:t>
            </a:r>
          </a:p>
          <a:p>
            <a:pPr marL="285750" indent="-285750">
              <a:buFont typeface="Arial" panose="020B0604020202020204" pitchFamily="34" charset="0"/>
              <a:buChar char="•"/>
            </a:pPr>
            <a:r>
              <a:rPr lang="en-US" dirty="0"/>
              <a:t>We calibrated SAR data to in situ AGB (14 sites)</a:t>
            </a:r>
          </a:p>
          <a:p>
            <a:pPr marL="285750" indent="-285750">
              <a:buFont typeface="Arial" panose="020B0604020202020204" pitchFamily="34" charset="0"/>
              <a:buChar char="•"/>
            </a:pPr>
            <a:r>
              <a:rPr lang="en-US" dirty="0"/>
              <a:t>We investigated inherent scaling mismatch of data</a:t>
            </a:r>
          </a:p>
          <a:p>
            <a:pPr marL="285750" indent="-285750">
              <a:buFont typeface="Arial" panose="020B0604020202020204" pitchFamily="34" charset="0"/>
              <a:buChar char="•"/>
            </a:pPr>
            <a:r>
              <a:rPr lang="en-US" dirty="0"/>
              <a:t>We assessed whether NISAR’s science requirement could be met</a:t>
            </a:r>
          </a:p>
        </p:txBody>
      </p:sp>
      <p:sp>
        <p:nvSpPr>
          <p:cNvPr id="11" name="TextBox 10">
            <a:extLst>
              <a:ext uri="{FF2B5EF4-FFF2-40B4-BE49-F238E27FC236}">
                <a16:creationId xmlns:a16="http://schemas.microsoft.com/office/drawing/2014/main" id="{5A961441-FC1F-334B-A1C4-6D4A4B90FC4D}"/>
              </a:ext>
            </a:extLst>
          </p:cNvPr>
          <p:cNvSpPr txBox="1"/>
          <p:nvPr/>
        </p:nvSpPr>
        <p:spPr>
          <a:xfrm>
            <a:off x="9096615" y="1331915"/>
            <a:ext cx="3018443" cy="3693319"/>
          </a:xfrm>
          <a:prstGeom prst="rect">
            <a:avLst/>
          </a:prstGeom>
          <a:solidFill>
            <a:schemeClr val="accent1">
              <a:lumMod val="40000"/>
              <a:lumOff val="60000"/>
            </a:schemeClr>
          </a:solidFill>
        </p:spPr>
        <p:txBody>
          <a:bodyPr wrap="square" rtlCol="0">
            <a:spAutoFit/>
          </a:bodyPr>
          <a:lstStyle/>
          <a:p>
            <a:pPr algn="ctr"/>
            <a:r>
              <a:rPr lang="en-US" b="1" dirty="0"/>
              <a:t>Why it matters</a:t>
            </a:r>
          </a:p>
          <a:p>
            <a:pPr marL="285750" indent="-285750">
              <a:buFont typeface="Arial" panose="020B0604020202020204" pitchFamily="34" charset="0"/>
              <a:buChar char="•"/>
            </a:pPr>
            <a:r>
              <a:rPr lang="en-US" dirty="0"/>
              <a:t>Interoperability allows for same-band SAR data to be combined at lower cost</a:t>
            </a:r>
          </a:p>
          <a:p>
            <a:pPr marL="742950" lvl="1" indent="-285750">
              <a:buFont typeface="Arial" panose="020B0604020202020204" pitchFamily="34" charset="0"/>
              <a:buChar char="•"/>
            </a:pPr>
            <a:r>
              <a:rPr lang="en-US" dirty="0"/>
              <a:t>Denser time series</a:t>
            </a:r>
          </a:p>
          <a:p>
            <a:pPr marL="285750" indent="-285750">
              <a:buFont typeface="Arial" panose="020B0604020202020204" pitchFamily="34" charset="0"/>
              <a:buChar char="•"/>
            </a:pPr>
            <a:r>
              <a:rPr lang="en-US" dirty="0"/>
              <a:t>Scaling mismatch reduces AGB mapping accuracy</a:t>
            </a:r>
          </a:p>
          <a:p>
            <a:pPr marL="285750" indent="-285750">
              <a:buFont typeface="Arial" panose="020B0604020202020204" pitchFamily="34" charset="0"/>
              <a:buChar char="•"/>
            </a:pPr>
            <a:r>
              <a:rPr lang="en-US" dirty="0"/>
              <a:t>Region is a great testbed for NISAR</a:t>
            </a:r>
          </a:p>
          <a:p>
            <a:pPr marL="742950" lvl="1" indent="-285750">
              <a:buFont typeface="Arial" panose="020B0604020202020204" pitchFamily="34" charset="0"/>
              <a:buChar char="•"/>
            </a:pPr>
            <a:r>
              <a:rPr lang="en-US" dirty="0"/>
              <a:t>matches AGB range  (&lt; 100 Mg/ha)</a:t>
            </a:r>
          </a:p>
          <a:p>
            <a:pPr marL="742950" lvl="1" indent="-285750">
              <a:buFont typeface="Arial" panose="020B0604020202020204" pitchFamily="34" charset="0"/>
              <a:buChar char="•"/>
            </a:pPr>
            <a:r>
              <a:rPr lang="en-US" dirty="0"/>
              <a:t>Low biomass sites are challenging for SAR</a:t>
            </a:r>
          </a:p>
        </p:txBody>
      </p:sp>
      <p:pic>
        <p:nvPicPr>
          <p:cNvPr id="4" name="图片 66">
            <a:extLst>
              <a:ext uri="{FF2B5EF4-FFF2-40B4-BE49-F238E27FC236}">
                <a16:creationId xmlns:a16="http://schemas.microsoft.com/office/drawing/2014/main" id="{8E9FC7E9-B46F-BFC5-1AA3-A42C5FD0613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77634" y="1409721"/>
            <a:ext cx="1620495" cy="599643"/>
          </a:xfrm>
          <a:prstGeom prst="rect">
            <a:avLst/>
          </a:prstGeom>
        </p:spPr>
      </p:pic>
      <p:pic>
        <p:nvPicPr>
          <p:cNvPr id="5" name="Picture 4" descr="Logo, icon&#10;&#10;Description automatically generated">
            <a:extLst>
              <a:ext uri="{FF2B5EF4-FFF2-40B4-BE49-F238E27FC236}">
                <a16:creationId xmlns:a16="http://schemas.microsoft.com/office/drawing/2014/main" id="{7314B84C-FE5B-5457-E31A-E6CD0C13A95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15044" y="1432323"/>
            <a:ext cx="694069" cy="577041"/>
          </a:xfrm>
          <a:prstGeom prst="rect">
            <a:avLst/>
          </a:prstGeom>
        </p:spPr>
      </p:pic>
      <p:pic>
        <p:nvPicPr>
          <p:cNvPr id="14" name="Picture 13" descr="Text&#10;&#10;Description automatically generated with low confidence">
            <a:extLst>
              <a:ext uri="{FF2B5EF4-FFF2-40B4-BE49-F238E27FC236}">
                <a16:creationId xmlns:a16="http://schemas.microsoft.com/office/drawing/2014/main" id="{899FE326-F761-5339-0B40-1D1E9A642B33}"/>
              </a:ext>
            </a:extLst>
          </p:cNvPr>
          <p:cNvPicPr>
            <a:picLocks noChangeAspect="1"/>
          </p:cNvPicPr>
          <p:nvPr/>
        </p:nvPicPr>
        <p:blipFill>
          <a:blip r:embed="rId6"/>
          <a:stretch>
            <a:fillRect/>
          </a:stretch>
        </p:blipFill>
        <p:spPr>
          <a:xfrm>
            <a:off x="6509113" y="1387375"/>
            <a:ext cx="1028873" cy="621989"/>
          </a:xfrm>
          <a:prstGeom prst="rect">
            <a:avLst/>
          </a:prstGeom>
        </p:spPr>
      </p:pic>
      <p:pic>
        <p:nvPicPr>
          <p:cNvPr id="16" name="Picture 15" descr="Logo&#10;&#10;Description automatically generated">
            <a:extLst>
              <a:ext uri="{FF2B5EF4-FFF2-40B4-BE49-F238E27FC236}">
                <a16:creationId xmlns:a16="http://schemas.microsoft.com/office/drawing/2014/main" id="{D4B61445-F04A-ED08-4564-5550992032F5}"/>
              </a:ext>
            </a:extLst>
          </p:cNvPr>
          <p:cNvPicPr>
            <a:picLocks noChangeAspect="1"/>
          </p:cNvPicPr>
          <p:nvPr/>
        </p:nvPicPr>
        <p:blipFill>
          <a:blip r:embed="rId7"/>
          <a:stretch>
            <a:fillRect/>
          </a:stretch>
        </p:blipFill>
        <p:spPr>
          <a:xfrm>
            <a:off x="7631753" y="1277757"/>
            <a:ext cx="738494" cy="732977"/>
          </a:xfrm>
          <a:prstGeom prst="rect">
            <a:avLst/>
          </a:prstGeom>
        </p:spPr>
      </p:pic>
      <p:sp>
        <p:nvSpPr>
          <p:cNvPr id="17" name="TextBox 16">
            <a:extLst>
              <a:ext uri="{FF2B5EF4-FFF2-40B4-BE49-F238E27FC236}">
                <a16:creationId xmlns:a16="http://schemas.microsoft.com/office/drawing/2014/main" id="{315CD2D4-C4B3-81D8-79C1-DE273FC01255}"/>
              </a:ext>
            </a:extLst>
          </p:cNvPr>
          <p:cNvSpPr txBox="1"/>
          <p:nvPr/>
        </p:nvSpPr>
        <p:spPr>
          <a:xfrm>
            <a:off x="59207" y="4791928"/>
            <a:ext cx="3698005" cy="2031325"/>
          </a:xfrm>
          <a:prstGeom prst="rect">
            <a:avLst/>
          </a:prstGeom>
          <a:solidFill>
            <a:schemeClr val="accent6">
              <a:lumMod val="40000"/>
              <a:lumOff val="60000"/>
            </a:schemeClr>
          </a:solidFill>
        </p:spPr>
        <p:txBody>
          <a:bodyPr wrap="square" rtlCol="0">
            <a:spAutoFit/>
          </a:bodyPr>
          <a:lstStyle/>
          <a:p>
            <a:pPr algn="ctr"/>
            <a:r>
              <a:rPr lang="en-US" b="1" dirty="0"/>
              <a:t>What we learned</a:t>
            </a:r>
          </a:p>
          <a:p>
            <a:r>
              <a:rPr lang="en-US" dirty="0"/>
              <a:t>NISAR’s science requirement could be met, but scaling was necessary</a:t>
            </a:r>
          </a:p>
          <a:p>
            <a:endParaRPr lang="en-US" dirty="0"/>
          </a:p>
          <a:p>
            <a:r>
              <a:rPr lang="en-US" dirty="0"/>
              <a:t>Important to not solely use 1 ha grids</a:t>
            </a:r>
          </a:p>
          <a:p>
            <a:r>
              <a:rPr lang="en-US" dirty="0"/>
              <a:t>(NISAR AGB map will be 1 ha only)</a:t>
            </a:r>
          </a:p>
          <a:p>
            <a:pPr marL="285750" indent="-285750">
              <a:buFont typeface="Arial" panose="020B0604020202020204" pitchFamily="34" charset="0"/>
              <a:buChar char="•"/>
            </a:pPr>
            <a:endParaRPr lang="en-US" dirty="0"/>
          </a:p>
        </p:txBody>
      </p:sp>
      <p:grpSp>
        <p:nvGrpSpPr>
          <p:cNvPr id="30" name="Group 29">
            <a:extLst>
              <a:ext uri="{FF2B5EF4-FFF2-40B4-BE49-F238E27FC236}">
                <a16:creationId xmlns:a16="http://schemas.microsoft.com/office/drawing/2014/main" id="{2D2F0B4E-1595-0FC5-94E0-E107CE8F2352}"/>
              </a:ext>
            </a:extLst>
          </p:cNvPr>
          <p:cNvGrpSpPr/>
          <p:nvPr/>
        </p:nvGrpSpPr>
        <p:grpSpPr>
          <a:xfrm>
            <a:off x="9239093" y="5074659"/>
            <a:ext cx="2837495" cy="1919851"/>
            <a:chOff x="975922" y="5084133"/>
            <a:chExt cx="2837495" cy="1919851"/>
          </a:xfrm>
        </p:grpSpPr>
        <p:pic>
          <p:nvPicPr>
            <p:cNvPr id="21" name="Picture 20" descr="A picture containing table&#10;&#10;Description automatically generated">
              <a:extLst>
                <a:ext uri="{FF2B5EF4-FFF2-40B4-BE49-F238E27FC236}">
                  <a16:creationId xmlns:a16="http://schemas.microsoft.com/office/drawing/2014/main" id="{B9FD7FC5-0C0F-948B-A09D-4344F46B8A01}"/>
                </a:ext>
              </a:extLst>
            </p:cNvPr>
            <p:cNvPicPr>
              <a:picLocks noChangeAspect="1"/>
            </p:cNvPicPr>
            <p:nvPr/>
          </p:nvPicPr>
          <p:blipFill rotWithShape="1">
            <a:blip r:embed="rId8"/>
            <a:srcRect l="-115123" t="100000" r="115123" b="-100000"/>
            <a:stretch/>
          </p:blipFill>
          <p:spPr>
            <a:xfrm>
              <a:off x="1174666" y="5130819"/>
              <a:ext cx="2600281" cy="1873165"/>
            </a:xfrm>
            <a:prstGeom prst="rect">
              <a:avLst/>
            </a:prstGeom>
          </p:spPr>
        </p:pic>
        <p:pic>
          <p:nvPicPr>
            <p:cNvPr id="23" name="Picture 22" descr="A picture containing table&#10;&#10;Description automatically generated">
              <a:extLst>
                <a:ext uri="{FF2B5EF4-FFF2-40B4-BE49-F238E27FC236}">
                  <a16:creationId xmlns:a16="http://schemas.microsoft.com/office/drawing/2014/main" id="{77148BAB-0359-2CD5-9943-8A03F15A14CE}"/>
                </a:ext>
              </a:extLst>
            </p:cNvPr>
            <p:cNvPicPr>
              <a:picLocks noChangeAspect="1"/>
            </p:cNvPicPr>
            <p:nvPr/>
          </p:nvPicPr>
          <p:blipFill rotWithShape="1">
            <a:blip r:embed="rId8"/>
            <a:srcRect t="6079" b="12871"/>
            <a:stretch/>
          </p:blipFill>
          <p:spPr>
            <a:xfrm>
              <a:off x="975922" y="5084133"/>
              <a:ext cx="2837495" cy="1656720"/>
            </a:xfrm>
            <a:prstGeom prst="rect">
              <a:avLst/>
            </a:prstGeom>
          </p:spPr>
        </p:pic>
        <p:sp>
          <p:nvSpPr>
            <p:cNvPr id="25" name="Oval 24">
              <a:extLst>
                <a:ext uri="{FF2B5EF4-FFF2-40B4-BE49-F238E27FC236}">
                  <a16:creationId xmlns:a16="http://schemas.microsoft.com/office/drawing/2014/main" id="{32C8BBD5-BB55-D159-2399-288C44DE5D89}"/>
                </a:ext>
              </a:extLst>
            </p:cNvPr>
            <p:cNvSpPr/>
            <p:nvPr/>
          </p:nvSpPr>
          <p:spPr>
            <a:xfrm>
              <a:off x="2540572" y="5319854"/>
              <a:ext cx="309308" cy="228600"/>
            </a:xfrm>
            <a:prstGeom prst="ellipse">
              <a:avLst/>
            </a:prstGeom>
            <a:noFill/>
            <a:ln w="28575">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17887A81-66E5-1549-5955-8E52219884D8}"/>
                </a:ext>
              </a:extLst>
            </p:cNvPr>
            <p:cNvSpPr txBox="1"/>
            <p:nvPr/>
          </p:nvSpPr>
          <p:spPr>
            <a:xfrm>
              <a:off x="2389493" y="5893702"/>
              <a:ext cx="948001" cy="600164"/>
            </a:xfrm>
            <a:prstGeom prst="rect">
              <a:avLst/>
            </a:prstGeom>
            <a:noFill/>
          </p:spPr>
          <p:txBody>
            <a:bodyPr wrap="square" rtlCol="0">
              <a:spAutoFit/>
            </a:bodyPr>
            <a:lstStyle/>
            <a:p>
              <a:r>
                <a:rPr lang="en-US" sz="1100" dirty="0"/>
                <a:t>NISAR criteria (AGB &lt;100 Mg/ha)</a:t>
              </a:r>
              <a:endParaRPr lang="en-US" dirty="0"/>
            </a:p>
          </p:txBody>
        </p:sp>
        <p:cxnSp>
          <p:nvCxnSpPr>
            <p:cNvPr id="28" name="Straight Arrow Connector 27">
              <a:extLst>
                <a:ext uri="{FF2B5EF4-FFF2-40B4-BE49-F238E27FC236}">
                  <a16:creationId xmlns:a16="http://schemas.microsoft.com/office/drawing/2014/main" id="{6D410805-2880-57F4-0E55-0665E01E26EF}"/>
                </a:ext>
              </a:extLst>
            </p:cNvPr>
            <p:cNvCxnSpPr>
              <a:cxnSpLocks/>
            </p:cNvCxnSpPr>
            <p:nvPr/>
          </p:nvCxnSpPr>
          <p:spPr>
            <a:xfrm flipV="1">
              <a:off x="2664184" y="5715825"/>
              <a:ext cx="0" cy="1914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pic>
        <p:nvPicPr>
          <p:cNvPr id="32" name="Picture 31" descr="A picture containing text, tree, sign&#10;&#10;Description automatically generated">
            <a:extLst>
              <a:ext uri="{FF2B5EF4-FFF2-40B4-BE49-F238E27FC236}">
                <a16:creationId xmlns:a16="http://schemas.microsoft.com/office/drawing/2014/main" id="{D96B6210-BC19-D602-065F-C8FD96AAD71D}"/>
              </a:ext>
            </a:extLst>
          </p:cNvPr>
          <p:cNvPicPr>
            <a:picLocks noChangeAspect="1"/>
          </p:cNvPicPr>
          <p:nvPr/>
        </p:nvPicPr>
        <p:blipFill>
          <a:blip r:embed="rId9"/>
          <a:stretch>
            <a:fillRect/>
          </a:stretch>
        </p:blipFill>
        <p:spPr>
          <a:xfrm>
            <a:off x="3847687" y="2109772"/>
            <a:ext cx="5248927" cy="3708992"/>
          </a:xfrm>
          <a:prstGeom prst="rect">
            <a:avLst/>
          </a:prstGeom>
        </p:spPr>
      </p:pic>
      <p:sp>
        <p:nvSpPr>
          <p:cNvPr id="33" name="TextBox 32">
            <a:extLst>
              <a:ext uri="{FF2B5EF4-FFF2-40B4-BE49-F238E27FC236}">
                <a16:creationId xmlns:a16="http://schemas.microsoft.com/office/drawing/2014/main" id="{E14406E5-4497-C52B-FB92-B67576DE70D8}"/>
              </a:ext>
            </a:extLst>
          </p:cNvPr>
          <p:cNvSpPr txBox="1"/>
          <p:nvPr/>
        </p:nvSpPr>
        <p:spPr>
          <a:xfrm>
            <a:off x="3789131" y="5884228"/>
            <a:ext cx="5439964" cy="877163"/>
          </a:xfrm>
          <a:prstGeom prst="rect">
            <a:avLst/>
          </a:prstGeom>
          <a:noFill/>
        </p:spPr>
        <p:txBody>
          <a:bodyPr wrap="square" rtlCol="0">
            <a:spAutoFit/>
          </a:bodyPr>
          <a:lstStyle/>
          <a:p>
            <a:r>
              <a:rPr lang="en-US" sz="1700" b="1" dirty="0"/>
              <a:t>Above:</a:t>
            </a:r>
            <a:r>
              <a:rPr lang="en-US" sz="1700" dirty="0"/>
              <a:t> Biomass map of northwestern portion of GSL study domain. Red diamonds are </a:t>
            </a:r>
            <a:r>
              <a:rPr lang="en-US" sz="1700" i="1" dirty="0"/>
              <a:t>in situ </a:t>
            </a:r>
            <a:r>
              <a:rPr lang="en-US" sz="1700" dirty="0"/>
              <a:t>sites. Black text shows site ID and AGB value. Red numbers identify ALOS-2 tiles.</a:t>
            </a:r>
          </a:p>
        </p:txBody>
      </p:sp>
      <p:sp>
        <p:nvSpPr>
          <p:cNvPr id="18" name="TextBox 17">
            <a:extLst>
              <a:ext uri="{FF2B5EF4-FFF2-40B4-BE49-F238E27FC236}">
                <a16:creationId xmlns:a16="http://schemas.microsoft.com/office/drawing/2014/main" id="{D424BDD7-4839-41B2-A8C8-86C2FEE89464}"/>
              </a:ext>
            </a:extLst>
          </p:cNvPr>
          <p:cNvSpPr txBox="1"/>
          <p:nvPr/>
        </p:nvSpPr>
        <p:spPr>
          <a:xfrm>
            <a:off x="11361186" y="5453724"/>
            <a:ext cx="753872" cy="769441"/>
          </a:xfrm>
          <a:prstGeom prst="rect">
            <a:avLst/>
          </a:prstGeom>
          <a:noFill/>
        </p:spPr>
        <p:txBody>
          <a:bodyPr wrap="square" rtlCol="0">
            <a:spAutoFit/>
          </a:bodyPr>
          <a:lstStyle/>
          <a:p>
            <a:r>
              <a:rPr lang="en-US" sz="1100" dirty="0" err="1"/>
              <a:t>xV</a:t>
            </a:r>
            <a:r>
              <a:rPr lang="en-US" sz="1100" dirty="0"/>
              <a:t> – leave one out cross validation</a:t>
            </a:r>
            <a:endParaRPr lang="en-US" dirty="0"/>
          </a:p>
        </p:txBody>
      </p:sp>
      <p:sp>
        <p:nvSpPr>
          <p:cNvPr id="19" name="TextBox 18">
            <a:extLst>
              <a:ext uri="{FF2B5EF4-FFF2-40B4-BE49-F238E27FC236}">
                <a16:creationId xmlns:a16="http://schemas.microsoft.com/office/drawing/2014/main" id="{E7DCEA0C-0157-4005-9491-0E451A221AEA}"/>
              </a:ext>
            </a:extLst>
          </p:cNvPr>
          <p:cNvSpPr txBox="1"/>
          <p:nvPr/>
        </p:nvSpPr>
        <p:spPr>
          <a:xfrm>
            <a:off x="10074111" y="5671096"/>
            <a:ext cx="753872" cy="600164"/>
          </a:xfrm>
          <a:prstGeom prst="rect">
            <a:avLst/>
          </a:prstGeom>
          <a:noFill/>
        </p:spPr>
        <p:txBody>
          <a:bodyPr wrap="square" rtlCol="0">
            <a:spAutoFit/>
          </a:bodyPr>
          <a:lstStyle/>
          <a:p>
            <a:pPr algn="ctr"/>
            <a:r>
              <a:rPr lang="en-US" sz="1100" dirty="0"/>
              <a:t> All data </a:t>
            </a:r>
            <a:r>
              <a:rPr lang="en-US" sz="1100" dirty="0" err="1"/>
              <a:t>vali</a:t>
            </a:r>
            <a:r>
              <a:rPr lang="en-US" sz="1100" dirty="0"/>
              <a:t>-dation</a:t>
            </a:r>
            <a:endParaRPr lang="en-US" dirty="0"/>
          </a:p>
        </p:txBody>
      </p:sp>
    </p:spTree>
    <p:extLst>
      <p:ext uri="{BB962C8B-B14F-4D97-AF65-F5344CB8AC3E}">
        <p14:creationId xmlns:p14="http://schemas.microsoft.com/office/powerpoint/2010/main" val="25552667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1983</TotalTime>
  <Words>526</Words>
  <Application>Microsoft Office PowerPoint</Application>
  <PresentationFormat>Widescreen</PresentationFormat>
  <Paragraphs>32</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STIX-Regular</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Brendan Rogers</dc:creator>
  <cp:lastModifiedBy>Laura Chavez</cp:lastModifiedBy>
  <cp:revision>15</cp:revision>
  <dcterms:created xsi:type="dcterms:W3CDTF">2022-01-25T19:49:05Z</dcterms:created>
  <dcterms:modified xsi:type="dcterms:W3CDTF">2023-04-25T18:14:09Z</dcterms:modified>
</cp:coreProperties>
</file>