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83"/>
    <p:restoredTop sz="86338"/>
  </p:normalViewPr>
  <p:slideViewPr>
    <p:cSldViewPr snapToGrid="0" snapToObjects="1">
      <p:cViewPr varScale="1">
        <p:scale>
          <a:sx n="106" d="100"/>
          <a:sy n="106" d="100"/>
        </p:scale>
        <p:origin x="960" y="16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3FF4E-CAC6-A844-9A93-2670ED985A86}"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2827A-E33B-264D-9063-1A1BCF0CAECA}" type="slidenum">
              <a:rPr lang="en-US" smtClean="0"/>
              <a:t>‹#›</a:t>
            </a:fld>
            <a:endParaRPr lang="en-US"/>
          </a:p>
        </p:txBody>
      </p:sp>
    </p:spTree>
    <p:extLst>
      <p:ext uri="{BB962C8B-B14F-4D97-AF65-F5344CB8AC3E}">
        <p14:creationId xmlns:p14="http://schemas.microsoft.com/office/powerpoint/2010/main" val="225944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Disturbances are a dominant driver of ecosystem dynamics in the ABoVE region, impacting vegetation structure and composition, belowground conditions, and biogeochemical cycling. Most of these disturbances are predicted to intensify with climate change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While many of the disturbances within this region are well studied, like fire, there are many that are less well studied such as those related to permafrost or those related to anthropogenic activities. We synthesized the major disturbances, both natural and anthropogenic, within the North American arctic and boreal regions. For each disturbance, we surveyed the literature, focusing on temporal dynamics of vegetation loss and recovery.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also included case studies of each disturbance, where we investigated Landsat-based trends of vegetation loss and recovery.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also looked at spatiotemporal characteristics of each disturbance, including spatial grain, return interval, occurrence timeline, and recovery timeline. Notably, the disturbances we covered varied considerably across these characteristics.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Finally, we discussed interactions between disturbances. Many of the disturbances interact now; for example wildfire can have an enhancing effect on cryogenic landslides whereby rapid thaw following a fire can lead to the formation of an active layer detachment. As these disturbances increase in frequency and extent, the capacity of them to interact will likewise increase.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r>
              <a:rPr lang="en-US" sz="1800" dirty="0">
                <a:solidFill>
                  <a:srgbClr val="0000FF"/>
                </a:solidFill>
                <a:effectLst/>
              </a:rPr>
              <a:t>Foster A C, Wang J A, Frost G V, Davidson S J, Hoy E, Turner K W, </a:t>
            </a:r>
            <a:r>
              <a:rPr lang="en-US" sz="1800" dirty="0" err="1">
                <a:solidFill>
                  <a:srgbClr val="0000FF"/>
                </a:solidFill>
                <a:effectLst/>
              </a:rPr>
              <a:t>Sonnentag</a:t>
            </a:r>
            <a:r>
              <a:rPr lang="en-US" sz="1800" dirty="0">
                <a:solidFill>
                  <a:srgbClr val="0000FF"/>
                </a:solidFill>
                <a:effectLst/>
              </a:rPr>
              <a:t> O, Epstein H, Berner L T, Armstrong A H, Kang M, Rogers B M, Campbell E, Miner K R, </a:t>
            </a:r>
            <a:r>
              <a:rPr lang="en-US" sz="1800" dirty="0" err="1">
                <a:solidFill>
                  <a:srgbClr val="0000FF"/>
                </a:solidFill>
                <a:effectLst/>
              </a:rPr>
              <a:t>Orndahl</a:t>
            </a:r>
            <a:r>
              <a:rPr lang="en-US" sz="1800" dirty="0">
                <a:solidFill>
                  <a:srgbClr val="0000FF"/>
                </a:solidFill>
                <a:effectLst/>
              </a:rPr>
              <a:t> K M, </a:t>
            </a:r>
            <a:r>
              <a:rPr lang="en-US" sz="1800" dirty="0" err="1">
                <a:solidFill>
                  <a:srgbClr val="0000FF"/>
                </a:solidFill>
                <a:effectLst/>
              </a:rPr>
              <a:t>Bourgeau</a:t>
            </a:r>
            <a:r>
              <a:rPr lang="en-US" sz="1800" dirty="0">
                <a:solidFill>
                  <a:srgbClr val="0000FF"/>
                </a:solidFill>
                <a:effectLst/>
              </a:rPr>
              <a:t>-Chavez L L, Lutz D A, French N, Chen D, Du J, </a:t>
            </a:r>
            <a:r>
              <a:rPr lang="en-US" sz="1800" dirty="0" err="1">
                <a:solidFill>
                  <a:srgbClr val="0000FF"/>
                </a:solidFill>
                <a:effectLst/>
              </a:rPr>
              <a:t>Shestakova</a:t>
            </a:r>
            <a:r>
              <a:rPr lang="en-US" sz="1800" dirty="0">
                <a:solidFill>
                  <a:srgbClr val="0000FF"/>
                </a:solidFill>
                <a:effectLst/>
              </a:rPr>
              <a:t> T A, Shuman J K, Tape K, </a:t>
            </a:r>
            <a:r>
              <a:rPr lang="en-US" sz="1800" dirty="0" err="1">
                <a:solidFill>
                  <a:srgbClr val="0000FF"/>
                </a:solidFill>
                <a:effectLst/>
              </a:rPr>
              <a:t>Virkkala</a:t>
            </a:r>
            <a:r>
              <a:rPr lang="en-US" sz="1800" dirty="0">
                <a:solidFill>
                  <a:srgbClr val="0000FF"/>
                </a:solidFill>
                <a:effectLst/>
              </a:rPr>
              <a:t> A-M, Potter C and Goetz S 2022 Disturbances in North American boreal forest and Arctic tundra: impacts, interactions, and responses </a:t>
            </a:r>
            <a:r>
              <a:rPr lang="en-US" sz="1800" i="1" dirty="0">
                <a:solidFill>
                  <a:srgbClr val="0000FF"/>
                </a:solidFill>
                <a:effectLst/>
              </a:rPr>
              <a:t>Environmental Research Letters</a:t>
            </a:r>
            <a:r>
              <a:rPr lang="en-US" sz="1800" dirty="0">
                <a:solidFill>
                  <a:srgbClr val="0000FF"/>
                </a:solidFill>
                <a:effectLst/>
              </a:rPr>
              <a:t> </a:t>
            </a:r>
            <a:r>
              <a:rPr lang="en-US" sz="1800" b="1" dirty="0">
                <a:solidFill>
                  <a:srgbClr val="0000FF"/>
                </a:solidFill>
                <a:effectLst/>
              </a:rPr>
              <a:t>17</a:t>
            </a:r>
            <a:r>
              <a:rPr lang="en-US" sz="1800" dirty="0">
                <a:solidFill>
                  <a:srgbClr val="0000FF"/>
                </a:solidFill>
                <a:effectLst/>
              </a:rPr>
              <a:t> 113001 https://</a:t>
            </a:r>
            <a:r>
              <a:rPr lang="en-US" sz="1800" dirty="0" err="1">
                <a:solidFill>
                  <a:srgbClr val="0000FF"/>
                </a:solidFill>
                <a:effectLst/>
              </a:rPr>
              <a:t>doi.org</a:t>
            </a:r>
            <a:r>
              <a:rPr lang="en-US" sz="1800" dirty="0">
                <a:solidFill>
                  <a:srgbClr val="0000FF"/>
                </a:solidFill>
                <a:effectLst/>
              </a:rPr>
              <a:t>/10.1088/1748-9326/ac98d7.</a:t>
            </a:r>
          </a:p>
          <a:p>
            <a:endParaRPr lang="en-US" sz="1600" dirty="0"/>
          </a:p>
        </p:txBody>
      </p:sp>
      <p:sp>
        <p:nvSpPr>
          <p:cNvPr id="4" name="Slide Number Placeholder 3"/>
          <p:cNvSpPr>
            <a:spLocks noGrp="1"/>
          </p:cNvSpPr>
          <p:nvPr>
            <p:ph type="sldNum" sz="quarter" idx="5"/>
          </p:nvPr>
        </p:nvSpPr>
        <p:spPr/>
        <p:txBody>
          <a:bodyPr/>
          <a:lstStyle/>
          <a:p>
            <a:fld id="{7922827A-E33B-264D-9063-1A1BCF0CAECA}" type="slidenum">
              <a:rPr lang="en-US" smtClean="0"/>
              <a:t>1</a:t>
            </a:fld>
            <a:endParaRPr lang="en-US"/>
          </a:p>
        </p:txBody>
      </p:sp>
    </p:spTree>
    <p:extLst>
      <p:ext uri="{BB962C8B-B14F-4D97-AF65-F5344CB8AC3E}">
        <p14:creationId xmlns:p14="http://schemas.microsoft.com/office/powerpoint/2010/main" val="301185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46A21-16E2-434A-A553-AC60433AA4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47F522-6CD5-364D-9A39-A65635EF6F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81714A-7711-B947-B710-8E9894FED6DE}"/>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5" name="Footer Placeholder 4">
            <a:extLst>
              <a:ext uri="{FF2B5EF4-FFF2-40B4-BE49-F238E27FC236}">
                <a16:creationId xmlns:a16="http://schemas.microsoft.com/office/drawing/2014/main" id="{A36EAA9D-E8E2-534A-A631-EF4CF80F7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9A7A-0A7E-CA46-8D03-72247DE4EF10}"/>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2748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7F10-5835-D942-8E85-D7DD57065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8A12CA-550E-BF40-9812-33C167F40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A1C37-7507-4A48-A3E3-F60667FAFF41}"/>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5" name="Footer Placeholder 4">
            <a:extLst>
              <a:ext uri="{FF2B5EF4-FFF2-40B4-BE49-F238E27FC236}">
                <a16:creationId xmlns:a16="http://schemas.microsoft.com/office/drawing/2014/main" id="{87BEE684-7002-1143-AE75-5818E0C2D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06DF2-9CED-8141-8565-8E578B3FDF9B}"/>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26504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51930-7443-BD4C-98D6-90ED4D609B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4EB452-ECCD-1D4B-90CD-F7FE3EE4F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2D2B9-C2B5-CB46-984D-E26B98961655}"/>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5" name="Footer Placeholder 4">
            <a:extLst>
              <a:ext uri="{FF2B5EF4-FFF2-40B4-BE49-F238E27FC236}">
                <a16:creationId xmlns:a16="http://schemas.microsoft.com/office/drawing/2014/main" id="{0AE61673-5A24-DD42-8C6E-72386A87E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01E5-CF71-EE4F-B842-1771ECEA0A6A}"/>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00256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9EE7-209D-0143-9756-38E48DFEE7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547D2-355A-3A41-8205-4672F28ECB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AF23D-3967-934E-9DBB-D8DCF4CD9C72}"/>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5" name="Footer Placeholder 4">
            <a:extLst>
              <a:ext uri="{FF2B5EF4-FFF2-40B4-BE49-F238E27FC236}">
                <a16:creationId xmlns:a16="http://schemas.microsoft.com/office/drawing/2014/main" id="{06D6CD4C-CCE4-7A4B-A77D-4753407EA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54FDE-385F-C447-B41F-367E7B6141E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2513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D5AC-E763-0A43-B968-05357AA1E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5A932F-36F4-A847-8D7E-91DCC3125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03B02D-89D6-4548-A9F6-E81522693038}"/>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5" name="Footer Placeholder 4">
            <a:extLst>
              <a:ext uri="{FF2B5EF4-FFF2-40B4-BE49-F238E27FC236}">
                <a16:creationId xmlns:a16="http://schemas.microsoft.com/office/drawing/2014/main" id="{5BA39ACE-BCF4-E742-BAB3-A20EEAEE5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EA4F9-1C8B-1C42-A697-F54838FEEFAC}"/>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423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713E-B34D-C045-A1D4-B6BCFD4A22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7E6F0-7BAC-1E4B-B260-9C97C77C2B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F27DA4-4EA9-BA40-8BE6-DFD853F0E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0B97A-61C6-5547-A488-B3E77A782628}"/>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6" name="Footer Placeholder 5">
            <a:extLst>
              <a:ext uri="{FF2B5EF4-FFF2-40B4-BE49-F238E27FC236}">
                <a16:creationId xmlns:a16="http://schemas.microsoft.com/office/drawing/2014/main" id="{8F112392-E816-BC4F-97C7-D458F69DB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FF7C0-8231-0E4D-8590-B4B1BF249964}"/>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67908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370C-F162-1A43-B71D-E039D8C976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DA2D01-2D1A-7D48-8070-70C481E406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BDBCCE-B5D9-964C-8100-141335238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660C4D-4AEF-D445-B139-96C864E1B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9E657D-9429-0542-B526-15883A185F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309760-6C12-254A-B989-DA69840EEC0D}"/>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8" name="Footer Placeholder 7">
            <a:extLst>
              <a:ext uri="{FF2B5EF4-FFF2-40B4-BE49-F238E27FC236}">
                <a16:creationId xmlns:a16="http://schemas.microsoft.com/office/drawing/2014/main" id="{E56BD29E-29B2-CF4A-8A38-98017D08F8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9795F8-0798-9A4B-B737-0E4AC915CAF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6894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0EC4-6138-944C-B29E-B0FCD225B5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D0E297-9A84-534C-9D88-363AF48D9826}"/>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4" name="Footer Placeholder 3">
            <a:extLst>
              <a:ext uri="{FF2B5EF4-FFF2-40B4-BE49-F238E27FC236}">
                <a16:creationId xmlns:a16="http://schemas.microsoft.com/office/drawing/2014/main" id="{41AB402D-61F4-E14F-A7A3-B62B2E3193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90DE01-1284-AF43-87F8-13CBAC846BE5}"/>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86618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16CCA0-8FF3-6E47-9D40-F95C0A4B6E5C}"/>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3" name="Footer Placeholder 2">
            <a:extLst>
              <a:ext uri="{FF2B5EF4-FFF2-40B4-BE49-F238E27FC236}">
                <a16:creationId xmlns:a16="http://schemas.microsoft.com/office/drawing/2014/main" id="{2F350CBE-18F0-6841-8FC6-0DBAC6A7B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7A10A6-7B80-244B-BEFA-C8C9131EBB33}"/>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77541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7295-4AD0-6841-B407-102C54779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2B7423-4D10-AE45-9993-648326DA3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27DF8-38D2-7C48-AFE7-3A63E0851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1CBCA-1A83-3A4B-B9B6-C9C227C63864}"/>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6" name="Footer Placeholder 5">
            <a:extLst>
              <a:ext uri="{FF2B5EF4-FFF2-40B4-BE49-F238E27FC236}">
                <a16:creationId xmlns:a16="http://schemas.microsoft.com/office/drawing/2014/main" id="{6A40ED26-FF07-C84A-B693-A14C5C0CF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B12B7-7731-1D4C-80E3-6F8B76C96B47}"/>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09966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2CC7-DE79-4844-9499-CB0A3ED79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DA0FBE-BDC3-294F-901B-F80991CE0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30EBC4-D285-4148-9CFD-3E9A9B3CD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5E254-FBDA-C54C-BD18-CFEB31307207}"/>
              </a:ext>
            </a:extLst>
          </p:cNvPr>
          <p:cNvSpPr>
            <a:spLocks noGrp="1"/>
          </p:cNvSpPr>
          <p:nvPr>
            <p:ph type="dt" sz="half" idx="10"/>
          </p:nvPr>
        </p:nvSpPr>
        <p:spPr/>
        <p:txBody>
          <a:bodyPr/>
          <a:lstStyle/>
          <a:p>
            <a:fld id="{AA70466E-D38F-EA43-B568-FF5330869155}" type="datetimeFigureOut">
              <a:rPr lang="en-US" smtClean="0"/>
              <a:t>11/3/22</a:t>
            </a:fld>
            <a:endParaRPr lang="en-US"/>
          </a:p>
        </p:txBody>
      </p:sp>
      <p:sp>
        <p:nvSpPr>
          <p:cNvPr id="6" name="Footer Placeholder 5">
            <a:extLst>
              <a:ext uri="{FF2B5EF4-FFF2-40B4-BE49-F238E27FC236}">
                <a16:creationId xmlns:a16="http://schemas.microsoft.com/office/drawing/2014/main" id="{0B7FDB99-B8A4-E84A-BC05-BEDDAAFDF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FC532-7F72-DC4D-B4BA-36127D73E05E}"/>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52010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BC9593-7C12-2942-B59F-695D13575F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98C91F-9A49-1946-8303-235C46FE07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7A0D3-2CE7-2649-81D9-F0F0DAFD5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0466E-D38F-EA43-B568-FF5330869155}" type="datetimeFigureOut">
              <a:rPr lang="en-US" smtClean="0"/>
              <a:t>11/3/22</a:t>
            </a:fld>
            <a:endParaRPr lang="en-US"/>
          </a:p>
        </p:txBody>
      </p:sp>
      <p:sp>
        <p:nvSpPr>
          <p:cNvPr id="5" name="Footer Placeholder 4">
            <a:extLst>
              <a:ext uri="{FF2B5EF4-FFF2-40B4-BE49-F238E27FC236}">
                <a16:creationId xmlns:a16="http://schemas.microsoft.com/office/drawing/2014/main" id="{0C968B75-F8EF-9341-AF9F-00F19FF5FE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D9B951-1B97-F94E-9027-D4577FBCB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1E85A-10EC-2D40-B464-FBECB394DC26}" type="slidenum">
              <a:rPr lang="en-US" smtClean="0"/>
              <a:t>‹#›</a:t>
            </a:fld>
            <a:endParaRPr lang="en-US"/>
          </a:p>
        </p:txBody>
      </p:sp>
    </p:spTree>
    <p:extLst>
      <p:ext uri="{BB962C8B-B14F-4D97-AF65-F5344CB8AC3E}">
        <p14:creationId xmlns:p14="http://schemas.microsoft.com/office/powerpoint/2010/main" val="279439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456717-DDE8-C14F-ABA7-ACAE7A6FD363}"/>
              </a:ext>
            </a:extLst>
          </p:cNvPr>
          <p:cNvSpPr txBox="1"/>
          <p:nvPr/>
        </p:nvSpPr>
        <p:spPr>
          <a:xfrm>
            <a:off x="-211872" y="69058"/>
            <a:ext cx="12403872" cy="1354217"/>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Disturbances in North American boreal forest and tundra: </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Synthesis of impacts, interactions and responses </a:t>
            </a:r>
          </a:p>
          <a:p>
            <a:pPr algn="ctr"/>
            <a:r>
              <a:rPr lang="en-US" dirty="0"/>
              <a:t>Foster, A.C., Wang, J.A., Frost, G.V., </a:t>
            </a:r>
            <a:r>
              <a:rPr lang="en-US" i="1" dirty="0"/>
              <a:t>et al.</a:t>
            </a:r>
            <a:r>
              <a:rPr lang="en-US" dirty="0"/>
              <a:t> </a:t>
            </a:r>
            <a:r>
              <a:rPr lang="en-US" i="1" dirty="0"/>
              <a:t>Environmental Research Letters </a:t>
            </a:r>
            <a:r>
              <a:rPr lang="en-US" b="1" dirty="0"/>
              <a:t>17, 113001</a:t>
            </a:r>
            <a:r>
              <a:rPr lang="en-US" dirty="0"/>
              <a:t> (2022). </a:t>
            </a:r>
            <a:r>
              <a:rPr lang="en-US" sz="1800" dirty="0">
                <a:solidFill>
                  <a:srgbClr val="0000FF"/>
                </a:solidFill>
                <a:effectLst/>
              </a:rPr>
              <a:t>10.1088/1748-9326/ac98d7</a:t>
            </a:r>
            <a:endParaRPr lang="en-US" sz="400" dirty="0">
              <a:effectLst/>
            </a:endParaRPr>
          </a:p>
        </p:txBody>
      </p:sp>
      <p:sp>
        <p:nvSpPr>
          <p:cNvPr id="10" name="TextBox 9">
            <a:extLst>
              <a:ext uri="{FF2B5EF4-FFF2-40B4-BE49-F238E27FC236}">
                <a16:creationId xmlns:a16="http://schemas.microsoft.com/office/drawing/2014/main" id="{026E3CE2-0070-F145-85A1-7FED3FD5E053}"/>
              </a:ext>
            </a:extLst>
          </p:cNvPr>
          <p:cNvSpPr txBox="1"/>
          <p:nvPr/>
        </p:nvSpPr>
        <p:spPr>
          <a:xfrm>
            <a:off x="65609" y="4971851"/>
            <a:ext cx="12032166" cy="1887696"/>
          </a:xfrm>
          <a:prstGeom prst="rect">
            <a:avLst/>
          </a:prstGeom>
          <a:noFill/>
        </p:spPr>
        <p:txBody>
          <a:bodyPr wrap="square" rtlCol="0">
            <a:spAutoFit/>
          </a:bodyPr>
          <a:lstStyle/>
          <a:p>
            <a:pPr>
              <a:spcAft>
                <a:spcPts val="1600"/>
              </a:spcAft>
            </a:pPr>
            <a:r>
              <a:rPr lang="en-US" dirty="0"/>
              <a:t>We synthesized the major disturbances within the North American Arctic and Boreal Region (ABR), focusing on temporal dynamics of vegetation loss and recovery, disturbance interactions, and major unknowns and data needs.</a:t>
            </a:r>
          </a:p>
          <a:p>
            <a:pPr>
              <a:spcAft>
                <a:spcPts val="1600"/>
              </a:spcAft>
            </a:pPr>
            <a:r>
              <a:rPr lang="en-US" dirty="0"/>
              <a:t>We included Landsat-based case studies of vegetation greenness and wetness before and following disturbance.</a:t>
            </a:r>
          </a:p>
          <a:p>
            <a:pPr>
              <a:spcAft>
                <a:spcPts val="1600"/>
              </a:spcAft>
            </a:pPr>
            <a:r>
              <a:rPr lang="en-US" dirty="0"/>
              <a:t>Most disturbances are predicted to increase with climate warming and will serve as local hotspots of change. These disturbances are key to understanding the resiliency of ecosystems in this region.</a:t>
            </a:r>
          </a:p>
        </p:txBody>
      </p:sp>
      <p:sp>
        <p:nvSpPr>
          <p:cNvPr id="8" name="TextBox 7">
            <a:extLst>
              <a:ext uri="{FF2B5EF4-FFF2-40B4-BE49-F238E27FC236}">
                <a16:creationId xmlns:a16="http://schemas.microsoft.com/office/drawing/2014/main" id="{C8BD0E16-3ED1-AD42-B03A-9D496EEA3254}"/>
              </a:ext>
            </a:extLst>
          </p:cNvPr>
          <p:cNvSpPr txBox="1"/>
          <p:nvPr/>
        </p:nvSpPr>
        <p:spPr>
          <a:xfrm>
            <a:off x="65609" y="1524562"/>
            <a:ext cx="4790748" cy="584775"/>
          </a:xfrm>
          <a:prstGeom prst="rect">
            <a:avLst/>
          </a:prstGeom>
          <a:noFill/>
        </p:spPr>
        <p:txBody>
          <a:bodyPr wrap="square" rtlCol="0">
            <a:spAutoFit/>
          </a:bodyPr>
          <a:lstStyle/>
          <a:p>
            <a:pPr algn="ctr"/>
            <a:r>
              <a:rPr lang="en-US" sz="1600" dirty="0"/>
              <a:t>We assessed the major disturbances in the Arctic-Boreal region, both natural and anthropogenic.</a:t>
            </a:r>
          </a:p>
        </p:txBody>
      </p:sp>
      <p:sp>
        <p:nvSpPr>
          <p:cNvPr id="11" name="TextBox 10">
            <a:extLst>
              <a:ext uri="{FF2B5EF4-FFF2-40B4-BE49-F238E27FC236}">
                <a16:creationId xmlns:a16="http://schemas.microsoft.com/office/drawing/2014/main" id="{5A961441-FC1F-334B-A1C4-6D4A4B90FC4D}"/>
              </a:ext>
            </a:extLst>
          </p:cNvPr>
          <p:cNvSpPr txBox="1"/>
          <p:nvPr/>
        </p:nvSpPr>
        <p:spPr>
          <a:xfrm>
            <a:off x="9724473" y="1951094"/>
            <a:ext cx="2373302" cy="2462213"/>
          </a:xfrm>
          <a:prstGeom prst="rect">
            <a:avLst/>
          </a:prstGeom>
          <a:noFill/>
        </p:spPr>
        <p:txBody>
          <a:bodyPr wrap="square" rtlCol="0">
            <a:spAutoFit/>
          </a:bodyPr>
          <a:lstStyle/>
          <a:p>
            <a:pPr algn="ctr">
              <a:spcAft>
                <a:spcPts val="1200"/>
              </a:spcAft>
            </a:pPr>
            <a:r>
              <a:rPr lang="en-US" dirty="0"/>
              <a:t>Landsat-based greenness (NDVI) and wetness (NDMI) before and after disturbance show vegetation impact and response.</a:t>
            </a:r>
          </a:p>
          <a:p>
            <a:pPr algn="ctr"/>
            <a:r>
              <a:rPr lang="en-US"/>
              <a:t>Here </a:t>
            </a:r>
            <a:r>
              <a:rPr lang="en-US" dirty="0"/>
              <a:t>we see response to wildfires.</a:t>
            </a:r>
          </a:p>
        </p:txBody>
      </p:sp>
      <p:grpSp>
        <p:nvGrpSpPr>
          <p:cNvPr id="62" name="Group 61">
            <a:extLst>
              <a:ext uri="{FF2B5EF4-FFF2-40B4-BE49-F238E27FC236}">
                <a16:creationId xmlns:a16="http://schemas.microsoft.com/office/drawing/2014/main" id="{17E68720-94D5-EE4A-541C-BBA3AE379125}"/>
              </a:ext>
            </a:extLst>
          </p:cNvPr>
          <p:cNvGrpSpPr/>
          <p:nvPr/>
        </p:nvGrpSpPr>
        <p:grpSpPr>
          <a:xfrm>
            <a:off x="136040" y="2161830"/>
            <a:ext cx="4943831" cy="2507862"/>
            <a:chOff x="136040" y="2161830"/>
            <a:chExt cx="4943831" cy="2507862"/>
          </a:xfrm>
        </p:grpSpPr>
        <p:grpSp>
          <p:nvGrpSpPr>
            <p:cNvPr id="42" name="Group 41">
              <a:extLst>
                <a:ext uri="{FF2B5EF4-FFF2-40B4-BE49-F238E27FC236}">
                  <a16:creationId xmlns:a16="http://schemas.microsoft.com/office/drawing/2014/main" id="{E1C17DD3-116D-43A1-58A4-F35BB732525D}"/>
                </a:ext>
              </a:extLst>
            </p:cNvPr>
            <p:cNvGrpSpPr/>
            <p:nvPr/>
          </p:nvGrpSpPr>
          <p:grpSpPr>
            <a:xfrm>
              <a:off x="185370" y="2161830"/>
              <a:ext cx="4776440" cy="2507862"/>
              <a:chOff x="3674159" y="860776"/>
              <a:chExt cx="6011419" cy="3156286"/>
            </a:xfrm>
          </p:grpSpPr>
          <p:pic>
            <p:nvPicPr>
              <p:cNvPr id="43" name="Picture 42">
                <a:extLst>
                  <a:ext uri="{FF2B5EF4-FFF2-40B4-BE49-F238E27FC236}">
                    <a16:creationId xmlns:a16="http://schemas.microsoft.com/office/drawing/2014/main" id="{03395ED2-E0FC-9AD1-A597-60863ED08457}"/>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3684369" y="860776"/>
                <a:ext cx="1996753" cy="1569874"/>
              </a:xfrm>
              <a:prstGeom prst="rect">
                <a:avLst/>
              </a:prstGeom>
              <a:ln>
                <a:solidFill>
                  <a:schemeClr val="tx1"/>
                </a:solidFill>
              </a:ln>
            </p:spPr>
          </p:pic>
          <p:pic>
            <p:nvPicPr>
              <p:cNvPr id="44" name="Picture 43">
                <a:extLst>
                  <a:ext uri="{FF2B5EF4-FFF2-40B4-BE49-F238E27FC236}">
                    <a16:creationId xmlns:a16="http://schemas.microsoft.com/office/drawing/2014/main" id="{8F316692-FADB-9D25-305F-5C46A86B50F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675868" y="2444294"/>
                <a:ext cx="1996753" cy="1570401"/>
              </a:xfrm>
              <a:prstGeom prst="rect">
                <a:avLst/>
              </a:prstGeom>
              <a:ln>
                <a:solidFill>
                  <a:schemeClr val="tx1"/>
                </a:solidFill>
              </a:ln>
            </p:spPr>
          </p:pic>
          <p:pic>
            <p:nvPicPr>
              <p:cNvPr id="45" name="Picture 44">
                <a:extLst>
                  <a:ext uri="{FF2B5EF4-FFF2-40B4-BE49-F238E27FC236}">
                    <a16:creationId xmlns:a16="http://schemas.microsoft.com/office/drawing/2014/main" id="{6F0C930A-B6E4-24EC-84DB-1E3E85BF6540}"/>
                  </a:ext>
                </a:extLst>
              </p:cNvPr>
              <p:cNvPicPr>
                <a:picLocks/>
              </p:cNvPicPr>
              <p:nvPr/>
            </p:nvPicPr>
            <p:blipFill rotWithShape="1">
              <a:blip r:embed="rId5" cstate="screen">
                <a:extLst>
                  <a:ext uri="{28A0092B-C50C-407E-A947-70E740481C1C}">
                    <a14:useLocalDpi xmlns:a14="http://schemas.microsoft.com/office/drawing/2010/main"/>
                  </a:ext>
                </a:extLst>
              </a:blip>
              <a:srcRect/>
              <a:stretch/>
            </p:blipFill>
            <p:spPr>
              <a:xfrm>
                <a:off x="7683571" y="860776"/>
                <a:ext cx="1991057" cy="1585277"/>
              </a:xfrm>
              <a:prstGeom prst="rect">
                <a:avLst/>
              </a:prstGeom>
              <a:ln>
                <a:solidFill>
                  <a:schemeClr val="tx1"/>
                </a:solidFill>
              </a:ln>
            </p:spPr>
          </p:pic>
          <p:pic>
            <p:nvPicPr>
              <p:cNvPr id="46" name="Picture 45">
                <a:extLst>
                  <a:ext uri="{FF2B5EF4-FFF2-40B4-BE49-F238E27FC236}">
                    <a16:creationId xmlns:a16="http://schemas.microsoft.com/office/drawing/2014/main" id="{47EFBA63-5460-4B0C-6D5D-92371C5330E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7702958" y="2444294"/>
                <a:ext cx="1982620" cy="1571568"/>
              </a:xfrm>
              <a:prstGeom prst="rect">
                <a:avLst/>
              </a:prstGeom>
              <a:ln>
                <a:solidFill>
                  <a:schemeClr val="tx1"/>
                </a:solidFill>
              </a:ln>
            </p:spPr>
          </p:pic>
          <p:pic>
            <p:nvPicPr>
              <p:cNvPr id="47" name="Picture 46">
                <a:extLst>
                  <a:ext uri="{FF2B5EF4-FFF2-40B4-BE49-F238E27FC236}">
                    <a16:creationId xmlns:a16="http://schemas.microsoft.com/office/drawing/2014/main" id="{18B64858-4C91-73B5-2944-64FB2F941257}"/>
                  </a:ext>
                </a:extLst>
              </p:cNvPr>
              <p:cNvPicPr>
                <a:picLocks/>
              </p:cNvPicPr>
              <p:nvPr/>
            </p:nvPicPr>
            <p:blipFill rotWithShape="1">
              <a:blip r:embed="rId7" cstate="screen">
                <a:extLst>
                  <a:ext uri="{28A0092B-C50C-407E-A947-70E740481C1C}">
                    <a14:useLocalDpi xmlns:a14="http://schemas.microsoft.com/office/drawing/2010/main"/>
                  </a:ext>
                </a:extLst>
              </a:blip>
              <a:srcRect b="-219"/>
              <a:stretch/>
            </p:blipFill>
            <p:spPr>
              <a:xfrm>
                <a:off x="3674159" y="2444294"/>
                <a:ext cx="1993392" cy="1572768"/>
              </a:xfrm>
              <a:prstGeom prst="rect">
                <a:avLst/>
              </a:prstGeom>
              <a:ln>
                <a:solidFill>
                  <a:schemeClr val="tx1"/>
                </a:solidFill>
              </a:ln>
            </p:spPr>
          </p:pic>
          <p:grpSp>
            <p:nvGrpSpPr>
              <p:cNvPr id="48" name="Group 47">
                <a:extLst>
                  <a:ext uri="{FF2B5EF4-FFF2-40B4-BE49-F238E27FC236}">
                    <a16:creationId xmlns:a16="http://schemas.microsoft.com/office/drawing/2014/main" id="{70DE11E5-0867-54AB-25D9-FFF03784BAC5}"/>
                  </a:ext>
                </a:extLst>
              </p:cNvPr>
              <p:cNvGrpSpPr/>
              <p:nvPr/>
            </p:nvGrpSpPr>
            <p:grpSpPr>
              <a:xfrm>
                <a:off x="5681122" y="860776"/>
                <a:ext cx="2027090" cy="1618822"/>
                <a:chOff x="6823564" y="853441"/>
                <a:chExt cx="2027090" cy="1618822"/>
              </a:xfrm>
            </p:grpSpPr>
            <p:pic>
              <p:nvPicPr>
                <p:cNvPr id="49" name="Picture 48">
                  <a:extLst>
                    <a:ext uri="{FF2B5EF4-FFF2-40B4-BE49-F238E27FC236}">
                      <a16:creationId xmlns:a16="http://schemas.microsoft.com/office/drawing/2014/main" id="{07550E5A-E350-FD47-A508-8708AB57822B}"/>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6823564" y="853441"/>
                  <a:ext cx="1996753" cy="1571009"/>
                </a:xfrm>
                <a:prstGeom prst="rect">
                  <a:avLst/>
                </a:prstGeom>
                <a:ln>
                  <a:solidFill>
                    <a:schemeClr val="tx1"/>
                  </a:solidFill>
                </a:ln>
              </p:spPr>
            </p:pic>
            <p:sp>
              <p:nvSpPr>
                <p:cNvPr id="50" name="TextBox 49">
                  <a:extLst>
                    <a:ext uri="{FF2B5EF4-FFF2-40B4-BE49-F238E27FC236}">
                      <a16:creationId xmlns:a16="http://schemas.microsoft.com/office/drawing/2014/main" id="{32B2AE86-E706-0230-563D-72C0F3B968D7}"/>
                    </a:ext>
                  </a:extLst>
                </p:cNvPr>
                <p:cNvSpPr txBox="1"/>
                <p:nvPr/>
              </p:nvSpPr>
              <p:spPr>
                <a:xfrm>
                  <a:off x="7983928" y="2007438"/>
                  <a:ext cx="866726" cy="464825"/>
                </a:xfrm>
                <a:prstGeom prst="rect">
                  <a:avLst/>
                </a:prstGeom>
                <a:noFill/>
              </p:spPr>
              <p:txBody>
                <a:bodyPr wrap="square" rtlCol="0">
                  <a:spAutoFit/>
                </a:bodyPr>
                <a:lstStyle/>
                <a:p>
                  <a:r>
                    <a:rPr lang="en-US" dirty="0">
                      <a:solidFill>
                        <a:schemeClr val="bg1"/>
                      </a:solidFill>
                    </a:rPr>
                    <a:t>1 m</a:t>
                  </a:r>
                </a:p>
              </p:txBody>
            </p:sp>
            <p:cxnSp>
              <p:nvCxnSpPr>
                <p:cNvPr id="51" name="Straight Arrow Connector 50">
                  <a:extLst>
                    <a:ext uri="{FF2B5EF4-FFF2-40B4-BE49-F238E27FC236}">
                      <a16:creationId xmlns:a16="http://schemas.microsoft.com/office/drawing/2014/main" id="{AE0CA95F-D183-9183-A0A2-B94CD956152B}"/>
                    </a:ext>
                  </a:extLst>
                </p:cNvPr>
                <p:cNvCxnSpPr/>
                <p:nvPr/>
              </p:nvCxnSpPr>
              <p:spPr>
                <a:xfrm>
                  <a:off x="7816687" y="2046036"/>
                  <a:ext cx="928728" cy="9081"/>
                </a:xfrm>
                <a:prstGeom prst="straightConnector1">
                  <a:avLst/>
                </a:prstGeom>
                <a:ln w="22225">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grpSp>
        </p:grpSp>
        <p:sp>
          <p:nvSpPr>
            <p:cNvPr id="56" name="TextBox 55">
              <a:extLst>
                <a:ext uri="{FF2B5EF4-FFF2-40B4-BE49-F238E27FC236}">
                  <a16:creationId xmlns:a16="http://schemas.microsoft.com/office/drawing/2014/main" id="{469F0E52-4F18-7B5A-8D7E-0C33A799C925}"/>
                </a:ext>
              </a:extLst>
            </p:cNvPr>
            <p:cNvSpPr txBox="1"/>
            <p:nvPr/>
          </p:nvSpPr>
          <p:spPr>
            <a:xfrm>
              <a:off x="204853" y="3073768"/>
              <a:ext cx="1583872" cy="307777"/>
            </a:xfrm>
            <a:prstGeom prst="rect">
              <a:avLst/>
            </a:prstGeom>
            <a:noFill/>
          </p:spPr>
          <p:txBody>
            <a:bodyPr wrap="square" rtlCol="0">
              <a:spAutoFit/>
            </a:bodyPr>
            <a:lstStyle/>
            <a:p>
              <a:r>
                <a:rPr lang="en-US" sz="1400" dirty="0">
                  <a:solidFill>
                    <a:schemeClr val="bg1"/>
                  </a:solidFill>
                </a:rPr>
                <a:t>insect outbreak</a:t>
              </a:r>
            </a:p>
          </p:txBody>
        </p:sp>
        <p:sp>
          <p:nvSpPr>
            <p:cNvPr id="57" name="TextBox 56">
              <a:extLst>
                <a:ext uri="{FF2B5EF4-FFF2-40B4-BE49-F238E27FC236}">
                  <a16:creationId xmlns:a16="http://schemas.microsoft.com/office/drawing/2014/main" id="{66A208D4-075A-B891-82EE-4DEEC6BBE231}"/>
                </a:ext>
              </a:extLst>
            </p:cNvPr>
            <p:cNvSpPr txBox="1"/>
            <p:nvPr/>
          </p:nvSpPr>
          <p:spPr>
            <a:xfrm>
              <a:off x="136040" y="4357226"/>
              <a:ext cx="1701426" cy="307777"/>
            </a:xfrm>
            <a:prstGeom prst="rect">
              <a:avLst/>
            </a:prstGeom>
            <a:noFill/>
          </p:spPr>
          <p:txBody>
            <a:bodyPr wrap="square" rtlCol="0">
              <a:spAutoFit/>
            </a:bodyPr>
            <a:lstStyle/>
            <a:p>
              <a:r>
                <a:rPr lang="en-US" sz="1400" dirty="0">
                  <a:solidFill>
                    <a:schemeClr val="bg1"/>
                  </a:solidFill>
                </a:rPr>
                <a:t>oil &amp; gas exploration</a:t>
              </a:r>
            </a:p>
          </p:txBody>
        </p:sp>
        <p:sp>
          <p:nvSpPr>
            <p:cNvPr id="58" name="TextBox 57">
              <a:extLst>
                <a:ext uri="{FF2B5EF4-FFF2-40B4-BE49-F238E27FC236}">
                  <a16:creationId xmlns:a16="http://schemas.microsoft.com/office/drawing/2014/main" id="{980C29DA-5445-E26C-2C91-3787D04BF896}"/>
                </a:ext>
              </a:extLst>
            </p:cNvPr>
            <p:cNvSpPr txBox="1"/>
            <p:nvPr/>
          </p:nvSpPr>
          <p:spPr>
            <a:xfrm>
              <a:off x="1757242" y="4357225"/>
              <a:ext cx="1701426" cy="307777"/>
            </a:xfrm>
            <a:prstGeom prst="rect">
              <a:avLst/>
            </a:prstGeom>
            <a:noFill/>
          </p:spPr>
          <p:txBody>
            <a:bodyPr wrap="square" rtlCol="0">
              <a:spAutoFit/>
            </a:bodyPr>
            <a:lstStyle/>
            <a:p>
              <a:r>
                <a:rPr lang="en-US" sz="1400" dirty="0">
                  <a:solidFill>
                    <a:schemeClr val="bg1"/>
                  </a:solidFill>
                </a:rPr>
                <a:t>wildfire</a:t>
              </a:r>
            </a:p>
          </p:txBody>
        </p:sp>
        <p:sp>
          <p:nvSpPr>
            <p:cNvPr id="59" name="TextBox 58">
              <a:extLst>
                <a:ext uri="{FF2B5EF4-FFF2-40B4-BE49-F238E27FC236}">
                  <a16:creationId xmlns:a16="http://schemas.microsoft.com/office/drawing/2014/main" id="{7E5B1DED-9B4F-3A5A-0E93-807E7CF75C54}"/>
                </a:ext>
              </a:extLst>
            </p:cNvPr>
            <p:cNvSpPr txBox="1"/>
            <p:nvPr/>
          </p:nvSpPr>
          <p:spPr>
            <a:xfrm>
              <a:off x="3378445" y="4353488"/>
              <a:ext cx="1701426" cy="307777"/>
            </a:xfrm>
            <a:prstGeom prst="rect">
              <a:avLst/>
            </a:prstGeom>
            <a:noFill/>
          </p:spPr>
          <p:txBody>
            <a:bodyPr wrap="square" rtlCol="0">
              <a:spAutoFit/>
            </a:bodyPr>
            <a:lstStyle/>
            <a:p>
              <a:r>
                <a:rPr lang="en-US" sz="1400" dirty="0">
                  <a:solidFill>
                    <a:schemeClr val="bg1"/>
                  </a:solidFill>
                </a:rPr>
                <a:t>thaw slump</a:t>
              </a:r>
            </a:p>
          </p:txBody>
        </p:sp>
        <p:sp>
          <p:nvSpPr>
            <p:cNvPr id="60" name="TextBox 59">
              <a:extLst>
                <a:ext uri="{FF2B5EF4-FFF2-40B4-BE49-F238E27FC236}">
                  <a16:creationId xmlns:a16="http://schemas.microsoft.com/office/drawing/2014/main" id="{A3CD842E-BFF8-ACCC-636E-DDB60392A619}"/>
                </a:ext>
              </a:extLst>
            </p:cNvPr>
            <p:cNvSpPr txBox="1"/>
            <p:nvPr/>
          </p:nvSpPr>
          <p:spPr>
            <a:xfrm>
              <a:off x="1791355" y="2329266"/>
              <a:ext cx="1701426" cy="307777"/>
            </a:xfrm>
            <a:prstGeom prst="rect">
              <a:avLst/>
            </a:prstGeom>
            <a:noFill/>
          </p:spPr>
          <p:txBody>
            <a:bodyPr wrap="square" rtlCol="0">
              <a:spAutoFit/>
            </a:bodyPr>
            <a:lstStyle/>
            <a:p>
              <a:r>
                <a:rPr lang="en-US" sz="1400" dirty="0">
                  <a:solidFill>
                    <a:schemeClr val="bg1"/>
                  </a:solidFill>
                </a:rPr>
                <a:t>cryoturbation</a:t>
              </a:r>
            </a:p>
          </p:txBody>
        </p:sp>
        <p:sp>
          <p:nvSpPr>
            <p:cNvPr id="61" name="TextBox 60">
              <a:extLst>
                <a:ext uri="{FF2B5EF4-FFF2-40B4-BE49-F238E27FC236}">
                  <a16:creationId xmlns:a16="http://schemas.microsoft.com/office/drawing/2014/main" id="{9EB939CB-247B-C764-5D88-4B97D2543435}"/>
                </a:ext>
              </a:extLst>
            </p:cNvPr>
            <p:cNvSpPr txBox="1"/>
            <p:nvPr/>
          </p:nvSpPr>
          <p:spPr>
            <a:xfrm>
              <a:off x="3338675" y="2892326"/>
              <a:ext cx="1701426" cy="523220"/>
            </a:xfrm>
            <a:prstGeom prst="rect">
              <a:avLst/>
            </a:prstGeom>
            <a:noFill/>
          </p:spPr>
          <p:txBody>
            <a:bodyPr wrap="square" rtlCol="0">
              <a:spAutoFit/>
            </a:bodyPr>
            <a:lstStyle/>
            <a:p>
              <a:r>
                <a:rPr lang="en-US" sz="1400" dirty="0">
                  <a:solidFill>
                    <a:schemeClr val="bg1"/>
                  </a:solidFill>
                </a:rPr>
                <a:t>ice wedge degradation</a:t>
              </a:r>
            </a:p>
          </p:txBody>
        </p:sp>
      </p:grpSp>
      <p:sp>
        <p:nvSpPr>
          <p:cNvPr id="2" name="TextBox 1">
            <a:extLst>
              <a:ext uri="{FF2B5EF4-FFF2-40B4-BE49-F238E27FC236}">
                <a16:creationId xmlns:a16="http://schemas.microsoft.com/office/drawing/2014/main" id="{4CA4A98B-7313-7247-8545-C6246B47440E}"/>
              </a:ext>
            </a:extLst>
          </p:cNvPr>
          <p:cNvSpPr txBox="1"/>
          <p:nvPr/>
        </p:nvSpPr>
        <p:spPr>
          <a:xfrm>
            <a:off x="5973987" y="1462281"/>
            <a:ext cx="1384674" cy="369332"/>
          </a:xfrm>
          <a:prstGeom prst="rect">
            <a:avLst/>
          </a:prstGeom>
          <a:noFill/>
        </p:spPr>
        <p:txBody>
          <a:bodyPr wrap="none" rtlCol="0">
            <a:spAutoFit/>
          </a:bodyPr>
          <a:lstStyle/>
          <a:p>
            <a:r>
              <a:rPr lang="en-US" dirty="0"/>
              <a:t>Boreal forest</a:t>
            </a:r>
          </a:p>
        </p:txBody>
      </p:sp>
      <p:sp>
        <p:nvSpPr>
          <p:cNvPr id="28" name="TextBox 27">
            <a:extLst>
              <a:ext uri="{FF2B5EF4-FFF2-40B4-BE49-F238E27FC236}">
                <a16:creationId xmlns:a16="http://schemas.microsoft.com/office/drawing/2014/main" id="{DAC8D8A7-6366-AF49-AC6B-EA7CB6461139}"/>
              </a:ext>
            </a:extLst>
          </p:cNvPr>
          <p:cNvSpPr txBox="1"/>
          <p:nvPr/>
        </p:nvSpPr>
        <p:spPr>
          <a:xfrm>
            <a:off x="7855306" y="1479906"/>
            <a:ext cx="834074" cy="369332"/>
          </a:xfrm>
          <a:prstGeom prst="rect">
            <a:avLst/>
          </a:prstGeom>
          <a:noFill/>
        </p:spPr>
        <p:txBody>
          <a:bodyPr wrap="none" rtlCol="0">
            <a:spAutoFit/>
          </a:bodyPr>
          <a:lstStyle/>
          <a:p>
            <a:r>
              <a:rPr lang="en-US" dirty="0"/>
              <a:t>Tundra</a:t>
            </a:r>
          </a:p>
        </p:txBody>
      </p:sp>
      <p:grpSp>
        <p:nvGrpSpPr>
          <p:cNvPr id="3" name="Group 2">
            <a:extLst>
              <a:ext uri="{FF2B5EF4-FFF2-40B4-BE49-F238E27FC236}">
                <a16:creationId xmlns:a16="http://schemas.microsoft.com/office/drawing/2014/main" id="{531BD8B3-D021-4C4B-991F-D3B0B19CE2AA}"/>
              </a:ext>
            </a:extLst>
          </p:cNvPr>
          <p:cNvGrpSpPr/>
          <p:nvPr/>
        </p:nvGrpSpPr>
        <p:grpSpPr>
          <a:xfrm>
            <a:off x="5104099" y="1512281"/>
            <a:ext cx="5092186" cy="3555019"/>
            <a:chOff x="5104099" y="1512281"/>
            <a:chExt cx="5092186" cy="3555019"/>
          </a:xfrm>
        </p:grpSpPr>
        <p:grpSp>
          <p:nvGrpSpPr>
            <p:cNvPr id="55" name="Group 54">
              <a:extLst>
                <a:ext uri="{FF2B5EF4-FFF2-40B4-BE49-F238E27FC236}">
                  <a16:creationId xmlns:a16="http://schemas.microsoft.com/office/drawing/2014/main" id="{F3058728-13B6-5523-7E8D-BE9FEBC756C3}"/>
                </a:ext>
              </a:extLst>
            </p:cNvPr>
            <p:cNvGrpSpPr/>
            <p:nvPr/>
          </p:nvGrpSpPr>
          <p:grpSpPr>
            <a:xfrm>
              <a:off x="5148095" y="1512281"/>
              <a:ext cx="5048190" cy="3555019"/>
              <a:chOff x="5148095" y="1512281"/>
              <a:chExt cx="5367054" cy="3779568"/>
            </a:xfrm>
          </p:grpSpPr>
          <p:pic>
            <p:nvPicPr>
              <p:cNvPr id="5" name="Picture 4">
                <a:extLst>
                  <a:ext uri="{FF2B5EF4-FFF2-40B4-BE49-F238E27FC236}">
                    <a16:creationId xmlns:a16="http://schemas.microsoft.com/office/drawing/2014/main" id="{39A311CA-B660-4A44-B3E8-C60D36DEA2C7}"/>
                  </a:ext>
                </a:extLst>
              </p:cNvPr>
              <p:cNvPicPr>
                <a:picLocks noChangeAspect="1"/>
              </p:cNvPicPr>
              <p:nvPr/>
            </p:nvPicPr>
            <p:blipFill rotWithShape="1">
              <a:blip r:embed="rId9" cstate="screen">
                <a:extLst>
                  <a:ext uri="{28A0092B-C50C-407E-A947-70E740481C1C}">
                    <a14:useLocalDpi xmlns:a14="http://schemas.microsoft.com/office/drawing/2010/main"/>
                  </a:ext>
                </a:extLst>
              </a:blip>
              <a:srcRect/>
              <a:stretch/>
            </p:blipFill>
            <p:spPr>
              <a:xfrm>
                <a:off x="5148095" y="1798624"/>
                <a:ext cx="4892335" cy="3493225"/>
              </a:xfrm>
              <a:prstGeom prst="rect">
                <a:avLst/>
              </a:prstGeom>
            </p:spPr>
          </p:pic>
          <p:sp>
            <p:nvSpPr>
              <p:cNvPr id="52" name="TextBox 51">
                <a:extLst>
                  <a:ext uri="{FF2B5EF4-FFF2-40B4-BE49-F238E27FC236}">
                    <a16:creationId xmlns:a16="http://schemas.microsoft.com/office/drawing/2014/main" id="{224295E1-D6BA-2120-699C-F614993B55B8}"/>
                  </a:ext>
                </a:extLst>
              </p:cNvPr>
              <p:cNvSpPr txBox="1"/>
              <p:nvPr/>
            </p:nvSpPr>
            <p:spPr>
              <a:xfrm>
                <a:off x="9731017" y="1512281"/>
                <a:ext cx="784132" cy="369332"/>
              </a:xfrm>
              <a:prstGeom prst="rect">
                <a:avLst/>
              </a:prstGeom>
              <a:noFill/>
            </p:spPr>
            <p:txBody>
              <a:bodyPr wrap="square" rtlCol="0">
                <a:spAutoFit/>
              </a:bodyPr>
              <a:lstStyle/>
              <a:p>
                <a:r>
                  <a:rPr lang="en-US" b="1" dirty="0"/>
                  <a:t>fire</a:t>
                </a:r>
              </a:p>
            </p:txBody>
          </p:sp>
          <p:cxnSp>
            <p:nvCxnSpPr>
              <p:cNvPr id="54" name="Straight Arrow Connector 53">
                <a:extLst>
                  <a:ext uri="{FF2B5EF4-FFF2-40B4-BE49-F238E27FC236}">
                    <a16:creationId xmlns:a16="http://schemas.microsoft.com/office/drawing/2014/main" id="{91669018-93E6-440E-FEF9-543ECB2D783B}"/>
                  </a:ext>
                </a:extLst>
              </p:cNvPr>
              <p:cNvCxnSpPr>
                <a:stCxn id="52" idx="1"/>
              </p:cNvCxnSpPr>
              <p:nvPr/>
            </p:nvCxnSpPr>
            <p:spPr>
              <a:xfrm flipH="1">
                <a:off x="9132425" y="1696947"/>
                <a:ext cx="598592" cy="4790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AFDE703E-85ED-7448-991D-2A3F6B168A38}"/>
                </a:ext>
              </a:extLst>
            </p:cNvPr>
            <p:cNvSpPr txBox="1"/>
            <p:nvPr/>
          </p:nvSpPr>
          <p:spPr>
            <a:xfrm rot="16200000">
              <a:off x="4673007" y="2230438"/>
              <a:ext cx="1244764" cy="369332"/>
            </a:xfrm>
            <a:prstGeom prst="rect">
              <a:avLst/>
            </a:prstGeom>
            <a:solidFill>
              <a:schemeClr val="bg1"/>
            </a:solidFill>
          </p:spPr>
          <p:txBody>
            <a:bodyPr wrap="none" rtlCol="0">
              <a:spAutoFit/>
            </a:bodyPr>
            <a:lstStyle/>
            <a:p>
              <a:pPr algn="ctr"/>
              <a:r>
                <a:rPr lang="en-US" dirty="0"/>
                <a:t>     NDVI      </a:t>
              </a:r>
            </a:p>
          </p:txBody>
        </p:sp>
        <p:sp>
          <p:nvSpPr>
            <p:cNvPr id="30" name="TextBox 29">
              <a:extLst>
                <a:ext uri="{FF2B5EF4-FFF2-40B4-BE49-F238E27FC236}">
                  <a16:creationId xmlns:a16="http://schemas.microsoft.com/office/drawing/2014/main" id="{F8646827-E472-5E48-9603-E0B8D63A581C}"/>
                </a:ext>
              </a:extLst>
            </p:cNvPr>
            <p:cNvSpPr txBox="1"/>
            <p:nvPr/>
          </p:nvSpPr>
          <p:spPr>
            <a:xfrm rot="16200000">
              <a:off x="4632175" y="3575533"/>
              <a:ext cx="1313180" cy="369332"/>
            </a:xfrm>
            <a:prstGeom prst="rect">
              <a:avLst/>
            </a:prstGeom>
            <a:solidFill>
              <a:schemeClr val="bg1"/>
            </a:solidFill>
          </p:spPr>
          <p:txBody>
            <a:bodyPr wrap="none" rtlCol="0">
              <a:spAutoFit/>
            </a:bodyPr>
            <a:lstStyle/>
            <a:p>
              <a:pPr algn="ctr"/>
              <a:r>
                <a:rPr lang="en-US" dirty="0"/>
                <a:t>     NDMI      </a:t>
              </a:r>
            </a:p>
          </p:txBody>
        </p:sp>
      </p:grpSp>
    </p:spTree>
    <p:extLst>
      <p:ext uri="{BB962C8B-B14F-4D97-AF65-F5344CB8AC3E}">
        <p14:creationId xmlns:p14="http://schemas.microsoft.com/office/powerpoint/2010/main" val="2555266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2402</TotalTime>
  <Words>553</Words>
  <Application>Microsoft Macintosh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Rogers</dc:creator>
  <cp:lastModifiedBy>Scott Goetz</cp:lastModifiedBy>
  <cp:revision>24</cp:revision>
  <dcterms:created xsi:type="dcterms:W3CDTF">2022-01-25T19:49:05Z</dcterms:created>
  <dcterms:modified xsi:type="dcterms:W3CDTF">2022-11-03T17:06:56Z</dcterms:modified>
</cp:coreProperties>
</file>