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6" autoAdjust="0"/>
    <p:restoredTop sz="52388" autoAdjust="0"/>
  </p:normalViewPr>
  <p:slideViewPr>
    <p:cSldViewPr snapToGrid="0" snapToObjects="1">
      <p:cViewPr varScale="1">
        <p:scale>
          <a:sx n="61" d="100"/>
          <a:sy n="61" d="100"/>
        </p:scale>
        <p:origin x="30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E63A-51BB-764E-9025-D464BC017C97}" type="datetimeFigureOut">
              <a:rPr lang="en-US" smtClean="0"/>
              <a:t>5/24/22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3FA0-A8D5-D040-80CD-84E019D885E0}" type="slidenum">
              <a:rPr lang="en-US" smtClean="0"/>
              <a:t>‹#›</a:t>
            </a:fld>
            <a:endParaRPr lang="en-US"/>
          </a:p>
        </p:txBody>
      </p:sp>
    </p:spTree>
    <p:extLst>
      <p:ext uri="{BB962C8B-B14F-4D97-AF65-F5344CB8AC3E}">
        <p14:creationId xmlns:p14="http://schemas.microsoft.com/office/powerpoint/2010/main" val="349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88/1748-9326/ac696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3334/ORNLDAAC/203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Tx/>
              <a:buChar char="-"/>
            </a:pPr>
            <a:r>
              <a:rPr lang="en-US" sz="1200" b="1" kern="1200" dirty="0">
                <a:solidFill>
                  <a:schemeClr val="tx1"/>
                </a:solidFill>
                <a:effectLst/>
                <a:latin typeface="+mn-lt"/>
                <a:ea typeface="+mn-ea"/>
                <a:cs typeface="Arial" panose="020B0604020202020204" pitchFamily="34" charset="0"/>
              </a:rPr>
              <a:t>Notes:  </a:t>
            </a:r>
            <a:r>
              <a:rPr lang="en-US" sz="1200" b="0" kern="1200" dirty="0">
                <a:solidFill>
                  <a:schemeClr val="tx1"/>
                </a:solidFill>
                <a:effectLst/>
                <a:latin typeface="+mn-lt"/>
                <a:ea typeface="+mn-ea"/>
                <a:cs typeface="Arial" panose="020B0604020202020204" pitchFamily="34" charset="0"/>
              </a:rPr>
              <a:t>Plant functional types (PFTs) collectively include all vascular plants within the study area as well as light </a:t>
            </a:r>
            <a:r>
              <a:rPr lang="en-US" sz="1200" b="0" kern="1200" dirty="0" err="1">
                <a:solidFill>
                  <a:schemeClr val="tx1"/>
                </a:solidFill>
                <a:effectLst/>
                <a:latin typeface="+mn-lt"/>
                <a:ea typeface="+mn-ea"/>
                <a:cs typeface="Arial" panose="020B0604020202020204" pitchFamily="34" charset="0"/>
              </a:rPr>
              <a:t>macrolichens</a:t>
            </a:r>
            <a:r>
              <a:rPr lang="en-US" sz="1200" b="0" kern="1200" dirty="0">
                <a:solidFill>
                  <a:schemeClr val="tx1"/>
                </a:solidFill>
                <a:effectLst/>
                <a:latin typeface="+mn-lt"/>
                <a:ea typeface="+mn-ea"/>
                <a:cs typeface="Arial" panose="020B0604020202020204" pitchFamily="34" charset="0"/>
              </a:rPr>
              <a:t>, a nonvascular class of high importance to caribou management. </a:t>
            </a:r>
          </a:p>
          <a:p>
            <a:pPr marL="285750" indent="-285750" algn="just">
              <a:buFontTx/>
              <a:buChar char="-"/>
            </a:pPr>
            <a:r>
              <a:rPr lang="en-US" b="0" i="0" dirty="0">
                <a:solidFill>
                  <a:srgbClr val="333333"/>
                </a:solidFill>
                <a:effectLst/>
                <a:latin typeface="-apple-system"/>
              </a:rPr>
              <a:t>We identified net increases in deciduous shrubs (3.7% of study area), evergreen shrubs (1.1%), broadleaf trees (1.0%), and conifer trees (0.9%), and net decreases in graminoids -2.2%) and light </a:t>
            </a:r>
            <a:r>
              <a:rPr lang="en-US" b="0" i="0" dirty="0" err="1">
                <a:solidFill>
                  <a:srgbClr val="333333"/>
                </a:solidFill>
                <a:effectLst/>
                <a:latin typeface="-apple-system"/>
              </a:rPr>
              <a:t>macrolichens</a:t>
            </a:r>
            <a:r>
              <a:rPr lang="en-US" b="0" i="0" dirty="0">
                <a:solidFill>
                  <a:srgbClr val="333333"/>
                </a:solidFill>
                <a:effectLst/>
                <a:latin typeface="-apple-system"/>
              </a:rPr>
              <a:t> 0.8%) over the full map area, with similar patterns across Arctic, </a:t>
            </a:r>
            <a:r>
              <a:rPr lang="en-US" b="0" i="0" dirty="0" err="1">
                <a:solidFill>
                  <a:srgbClr val="333333"/>
                </a:solidFill>
                <a:effectLst/>
                <a:latin typeface="-apple-system"/>
              </a:rPr>
              <a:t>Oroarctic</a:t>
            </a:r>
            <a:r>
              <a:rPr lang="en-US" b="0" i="0" dirty="0">
                <a:solidFill>
                  <a:srgbClr val="333333"/>
                </a:solidFill>
                <a:effectLst/>
                <a:latin typeface="-apple-system"/>
              </a:rPr>
              <a:t>, and Boreal bioclimatic zones</a:t>
            </a:r>
            <a:endParaRPr lang="en-US" sz="1200" b="0" kern="1200" dirty="0">
              <a:solidFill>
                <a:schemeClr val="tx1"/>
              </a:solidFill>
              <a:effectLst/>
              <a:latin typeface="+mn-lt"/>
              <a:ea typeface="+mn-ea"/>
              <a:cs typeface="Arial" panose="020B0604020202020204" pitchFamily="34" charset="0"/>
            </a:endParaRPr>
          </a:p>
          <a:p>
            <a:pPr marL="285750" indent="-285750" algn="just">
              <a:buFontTx/>
              <a:buChar char="-"/>
            </a:pPr>
            <a:r>
              <a:rPr lang="en-US" sz="1200" dirty="0"/>
              <a:t>Despite extensive wildfire over the 1985–2020 study period, our results indicated that both broadleaf and coniferous tree cover increased throughout the domain. </a:t>
            </a:r>
          </a:p>
          <a:p>
            <a:pPr marL="285750" indent="-285750" algn="just">
              <a:buFontTx/>
              <a:buChar char="-"/>
            </a:pPr>
            <a:r>
              <a:rPr lang="en-US" sz="1200" dirty="0"/>
              <a:t>Rapid increases in deciduous shrub cover after fire and throughout the domain support both post-fire pulses in shrub abundance and long-term shrub increase and canopy dominance in the absence of fire disturbance. </a:t>
            </a:r>
          </a:p>
          <a:p>
            <a:pPr marL="285750" indent="-285750" algn="just">
              <a:buFontTx/>
              <a:buChar char="-"/>
            </a:pPr>
            <a:r>
              <a:rPr lang="en-US" sz="1200" dirty="0"/>
              <a:t>Graminoid top cover decreased throughout the domain, likely driven by competition from deciduous and evergreen shrubs.</a:t>
            </a:r>
          </a:p>
          <a:p>
            <a:pPr marL="285750" indent="-285750" algn="just">
              <a:buFontTx/>
              <a:buChar char="-"/>
            </a:pPr>
            <a:r>
              <a:rPr lang="en-US" sz="1200" dirty="0"/>
              <a:t>Slow, steady loss of lichen is related to both increases in shrubs and associated losses from fire.</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Full citation: </a:t>
            </a:r>
            <a:r>
              <a:rPr lang="en-US" sz="1200" kern="1200" dirty="0">
                <a:solidFill>
                  <a:schemeClr val="tx1"/>
                </a:solidFill>
                <a:effectLst/>
                <a:latin typeface="+mn-lt"/>
                <a:ea typeface="+mn-ea"/>
                <a:cs typeface="+mn-cs"/>
              </a:rPr>
              <a:t>Macander, M.J., Nelson, P.R., Nawrocki, T., Frost, G.V., </a:t>
            </a:r>
            <a:r>
              <a:rPr lang="en-US" sz="1200" kern="1200" dirty="0" err="1">
                <a:solidFill>
                  <a:schemeClr val="tx1"/>
                </a:solidFill>
                <a:effectLst/>
                <a:latin typeface="+mn-lt"/>
                <a:ea typeface="+mn-ea"/>
                <a:cs typeface="+mn-cs"/>
              </a:rPr>
              <a:t>Orndahl</a:t>
            </a:r>
            <a:r>
              <a:rPr lang="en-US" sz="1200" kern="1200" dirty="0">
                <a:solidFill>
                  <a:schemeClr val="tx1"/>
                </a:solidFill>
                <a:effectLst/>
                <a:latin typeface="+mn-lt"/>
                <a:ea typeface="+mn-ea"/>
                <a:cs typeface="+mn-cs"/>
              </a:rPr>
              <a:t>, K., Palm, E.C., Wells, A.F. and Goetz, S.J., 2022. Time-series maps reveal widespread change in plant functional type cover across arctic and boreal Alaska and Yukon. Environmental Research Letters. </a:t>
            </a:r>
            <a:r>
              <a:rPr lang="en-US" sz="1800" b="0" i="0" u="sng" strike="noStrike" dirty="0">
                <a:solidFill>
                  <a:srgbClr val="FFFFFF"/>
                </a:solidFill>
                <a:effectLst/>
                <a:latin typeface="Open Sans" panose="020B0606030504020204" pitchFamily="34" charset="0"/>
                <a:hlinkClick r:id="rId3"/>
              </a:rPr>
              <a:t>https://doi.org/10.1088/1748-9326/ac6965</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rtl="0">
              <a:spcBef>
                <a:spcPts val="0"/>
              </a:spcBef>
              <a:spcAft>
                <a:spcPts val="1600"/>
              </a:spcAft>
            </a:pPr>
            <a:r>
              <a:rPr lang="en-US" sz="1200" b="1" kern="1200" dirty="0">
                <a:solidFill>
                  <a:schemeClr val="tx1"/>
                </a:solidFill>
                <a:effectLst/>
                <a:latin typeface="+mn-lt"/>
                <a:ea typeface="+mn-ea"/>
                <a:cs typeface="+mn-cs"/>
              </a:rPr>
              <a:t>Data: </a:t>
            </a:r>
            <a:r>
              <a:rPr lang="en-US" sz="1800" b="0" i="0" u="none" strike="noStrike" dirty="0">
                <a:solidFill>
                  <a:srgbClr val="FFFFFF"/>
                </a:solidFill>
                <a:effectLst/>
                <a:latin typeface="Open Sans" panose="020B0606030504020204" pitchFamily="34" charset="0"/>
              </a:rPr>
              <a:t>Macander, M.J., and P.R. Nelson. 2022. </a:t>
            </a:r>
            <a:r>
              <a:rPr lang="en-US" sz="1800" b="0" i="0" u="none" strike="noStrike" dirty="0" err="1">
                <a:solidFill>
                  <a:srgbClr val="FFFFFF"/>
                </a:solidFill>
                <a:effectLst/>
                <a:latin typeface="Open Sans" panose="020B0606030504020204" pitchFamily="34" charset="0"/>
              </a:rPr>
              <a:t>ABoVE</a:t>
            </a:r>
            <a:r>
              <a:rPr lang="en-US" sz="1800" b="0" i="0" u="none" strike="noStrike" dirty="0">
                <a:solidFill>
                  <a:srgbClr val="FFFFFF"/>
                </a:solidFill>
                <a:effectLst/>
                <a:latin typeface="Open Sans" panose="020B0606030504020204" pitchFamily="34" charset="0"/>
              </a:rPr>
              <a:t>: Modeled Top Cover by Plant Functional Type over Alaska and Yukon, 1985-2020. ORNL DAAC, Oak Ridge, Tennessee, USA. </a:t>
            </a:r>
            <a:r>
              <a:rPr lang="en-US" sz="1800" b="0" i="0" u="sng" strike="noStrike" dirty="0">
                <a:solidFill>
                  <a:srgbClr val="FFFFFF"/>
                </a:solidFill>
                <a:effectLst/>
                <a:latin typeface="Open Sans" panose="020B0606030504020204" pitchFamily="34" charset="0"/>
                <a:hlinkClick r:id="rId4"/>
              </a:rPr>
              <a:t>https://doi.org/10.3334/ORNLDAAC/2032</a:t>
            </a:r>
            <a:endParaRPr lang="en-US" b="0" dirty="0">
              <a:effectLst/>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Arial" panose="020B0604020202020204" pitchFamily="34" charset="0"/>
              </a:rPr>
              <a:t>Grants: </a:t>
            </a:r>
            <a:r>
              <a:rPr lang="en-US" altLang="zh-CN" sz="1200" dirty="0">
                <a:effectLst/>
                <a:latin typeface="+mn-lt"/>
                <a:ea typeface="+mn-ea"/>
              </a:rPr>
              <a:t>This study was funded by </a:t>
            </a:r>
            <a:r>
              <a:rPr lang="en-US" altLang="zh-CN" sz="1200" b="0" kern="1200" dirty="0">
                <a:solidFill>
                  <a:schemeClr val="tx1"/>
                </a:solidFill>
                <a:effectLst/>
                <a:latin typeface="+mn-lt"/>
                <a:ea typeface="+mn-ea"/>
                <a:cs typeface="Arial" panose="020B0604020202020204" pitchFamily="34" charset="0"/>
              </a:rPr>
              <a:t>the National Aeronautics and Space Administration (</a:t>
            </a:r>
            <a:r>
              <a:rPr lang="en-US" altLang="zh-CN" sz="1200" dirty="0">
                <a:effectLst/>
                <a:latin typeface="+mn-lt"/>
                <a:ea typeface="+mn-ea"/>
              </a:rPr>
              <a:t>NASA) </a:t>
            </a:r>
            <a:r>
              <a:rPr lang="en-US" dirty="0"/>
              <a:t>Arctic Boreal Vulnerability Experiment (ABoVE) grants (NNX17AE44G and 80NSSC19M0112) to Scott Goetz. </a:t>
            </a:r>
            <a:endParaRPr lang="en-US" altLang="zh-CN" sz="1200" dirty="0">
              <a:effectLst/>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Abstract</a:t>
            </a:r>
            <a:r>
              <a:rPr lang="en-US" sz="1200" kern="1200" dirty="0">
                <a:solidFill>
                  <a:schemeClr val="tx1"/>
                </a:solidFill>
                <a:effectLst/>
                <a:latin typeface="+mn-lt"/>
                <a:ea typeface="+mn-ea"/>
                <a:cs typeface="Arial" panose="020B0604020202020204" pitchFamily="34" charset="0"/>
              </a:rPr>
              <a:t>: Widespread changes in the distribution and abundance of plant functional types (PFTs) are occurring in Arctic and boreal ecosystems due to the intensification of disturbances, such as fire, and climate-driven vegetation dynamics, such as tundra shrub expansion. To understand how these changes affect boreal and tundra ecosystems, we need to first quantify change for multiple PFTs across recent years. While landscape patches are generally composed of a mixture of PFTs, most previous moderate resolution (30-m) remote sensing analyses have mapped vegetation distribution and change within land cover categories that are based on the dominant PFT; or else the continuous distribution of one or a few PFTs, but for a single point in time. Here we map a 35-year time-series (1985–2020) of top cover (TC) for seven PFTs across </a:t>
            </a:r>
            <a:r>
              <a:rPr lang="en-US" sz="1200" kern="1200">
                <a:solidFill>
                  <a:schemeClr val="tx1"/>
                </a:solidFill>
                <a:effectLst/>
                <a:latin typeface="+mn-lt"/>
                <a:ea typeface="+mn-ea"/>
                <a:cs typeface="Arial" panose="020B0604020202020204" pitchFamily="34" charset="0"/>
              </a:rPr>
              <a:t>a 1,770,000 </a:t>
            </a:r>
            <a:r>
              <a:rPr lang="en-US" sz="1200" kern="1200" dirty="0">
                <a:solidFill>
                  <a:schemeClr val="tx1"/>
                </a:solidFill>
                <a:effectLst/>
                <a:latin typeface="+mn-lt"/>
                <a:ea typeface="+mn-ea"/>
                <a:cs typeface="Arial" panose="020B0604020202020204" pitchFamily="34" charset="0"/>
              </a:rPr>
              <a:t>km² study area in northern and central Alaska and northwestern Canada. We improve on previous methods of detecting vegetation change by modeling TC, a continuous measure of plant abundance. The PFTs collectively include all vascular plants within the study area as well as light </a:t>
            </a:r>
            <a:r>
              <a:rPr lang="en-US" sz="1200" kern="1200" dirty="0" err="1">
                <a:solidFill>
                  <a:schemeClr val="tx1"/>
                </a:solidFill>
                <a:effectLst/>
                <a:latin typeface="+mn-lt"/>
                <a:ea typeface="+mn-ea"/>
                <a:cs typeface="Arial" panose="020B0604020202020204" pitchFamily="34" charset="0"/>
              </a:rPr>
              <a:t>macrolichens</a:t>
            </a:r>
            <a:r>
              <a:rPr lang="en-US" sz="1200" kern="1200" dirty="0">
                <a:solidFill>
                  <a:schemeClr val="tx1"/>
                </a:solidFill>
                <a:effectLst/>
                <a:latin typeface="+mn-lt"/>
                <a:ea typeface="+mn-ea"/>
                <a:cs typeface="Arial" panose="020B0604020202020204" pitchFamily="34" charset="0"/>
              </a:rPr>
              <a:t>, a nonvascular class of high importance to caribou management. We identified net increases in deciduous shrubs (66,000 km²), evergreen shrubs (20,000 km²), broadleaf trees (17,000 km²), and conifer trees (16,000 km²), and net decreases in graminoids (-40,000 km²) and light </a:t>
            </a:r>
            <a:r>
              <a:rPr lang="en-US" sz="1200" kern="1200" dirty="0" err="1">
                <a:solidFill>
                  <a:schemeClr val="tx1"/>
                </a:solidFill>
                <a:effectLst/>
                <a:latin typeface="+mn-lt"/>
                <a:ea typeface="+mn-ea"/>
                <a:cs typeface="Arial" panose="020B0604020202020204" pitchFamily="34" charset="0"/>
              </a:rPr>
              <a:t>macrolichens</a:t>
            </a:r>
            <a:r>
              <a:rPr lang="en-US" sz="1200" kern="1200" dirty="0">
                <a:solidFill>
                  <a:schemeClr val="tx1"/>
                </a:solidFill>
                <a:effectLst/>
                <a:latin typeface="+mn-lt"/>
                <a:ea typeface="+mn-ea"/>
                <a:cs typeface="Arial" panose="020B0604020202020204" pitchFamily="34" charset="0"/>
              </a:rPr>
              <a:t> (-13,000 km²) over the full map area, with similar patterns across Arctic, </a:t>
            </a:r>
            <a:r>
              <a:rPr lang="en-US" sz="1200" kern="1200" dirty="0" err="1">
                <a:solidFill>
                  <a:schemeClr val="tx1"/>
                </a:solidFill>
                <a:effectLst/>
                <a:latin typeface="+mn-lt"/>
                <a:ea typeface="+mn-ea"/>
                <a:cs typeface="Arial" panose="020B0604020202020204" pitchFamily="34" charset="0"/>
              </a:rPr>
              <a:t>Oroarctic</a:t>
            </a:r>
            <a:r>
              <a:rPr lang="en-US" sz="1200" kern="1200" dirty="0">
                <a:solidFill>
                  <a:schemeClr val="tx1"/>
                </a:solidFill>
                <a:effectLst/>
                <a:latin typeface="+mn-lt"/>
                <a:ea typeface="+mn-ea"/>
                <a:cs typeface="Arial" panose="020B0604020202020204" pitchFamily="34" charset="0"/>
              </a:rPr>
              <a:t>, and Boreal bioclimatic zones. Model performance was assessed using spatially blocked, nested 5-fold cross-validation with overall root mean square errors ranging from 8.3–19.0%. Most net change occurred as succession or plant expansion within areas undisturbed by recent fire, though PFT TC change also clearly resulted from fire disturbance. These maps have important applications for assessment of surface energy budgets, permafrost changes, nutrient cycling, and wildlife management and movement analysis.</a:t>
            </a:r>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29409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54-1DFB-6341-93F1-19D62B400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7A81-D79B-8A4D-A935-2ECE4F1B6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56E81-3045-7F44-BC00-77100E21BF11}"/>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BA775A74-B30E-1944-BCD7-989F1C0E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A4A-0D52-A54C-A33A-8C5F664D2FB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122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71-13B5-0C4F-853D-32194BD7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1DA3A-CED6-2F46-A67E-5E0306DB2B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B156-9196-0240-BF2E-D16D48240428}"/>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6131D0B3-0B79-0D41-BDD6-AD450BFD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4129-38C8-7C4E-B4A3-6DD902DD993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37732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A0C69-5858-6C45-B26B-F3AD3E615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D2F82-16E0-CF48-B1A6-20F4FD52D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F0EC-61A7-6D46-B352-A116D49F6DB1}"/>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0821180E-33F3-D949-86B5-2B389A21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8AAB-F7BA-4A4B-A3C7-AAED8F43FDE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997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C6D1-F383-B447-AEB0-178F32A07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50D57-AB55-E34F-9E31-D8EC36DDB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4B9CC-5560-C346-BA98-84F5F650E3C0}"/>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F3F33E8A-EBE7-8B4E-BC82-3E903308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0703-A89A-C147-977C-117A034F057E}"/>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9909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9867-CC7A-AA4E-AB4B-BBB5B5A6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00A03-9590-614B-80D2-EE6C37FDC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2256AA-941E-E54D-840C-4AA50BEFE91D}"/>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04288057-8D3F-BD4D-9AB3-A74A4E9F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C00-4404-214C-9E71-88E13C578AE1}"/>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754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453-8C99-B844-AA8B-575295F2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F91D-561A-C14C-91C4-1CE4419C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505B-FB85-384F-A8F3-FE042041E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FD35F-8168-B54C-80D3-5C828BE9B80B}"/>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6" name="Footer Placeholder 5">
            <a:extLst>
              <a:ext uri="{FF2B5EF4-FFF2-40B4-BE49-F238E27FC236}">
                <a16:creationId xmlns:a16="http://schemas.microsoft.com/office/drawing/2014/main" id="{47E8AA54-54A1-AD4A-851A-32FB769D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52F0-8C8C-6C44-ACD8-A3EB2240CCB7}"/>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5143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312B-E3DC-AE49-AB00-24C3466CC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19DCE-C347-4F48-B5D5-EF7598270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39628-1FB9-B44D-B720-645D6D42E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23D23-A8A5-2842-AFDE-5488BBC18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0027FF-A072-C443-BAF7-4E669084F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D43C-571A-1148-8DE3-514609C52374}"/>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8" name="Footer Placeholder 7">
            <a:extLst>
              <a:ext uri="{FF2B5EF4-FFF2-40B4-BE49-F238E27FC236}">
                <a16:creationId xmlns:a16="http://schemas.microsoft.com/office/drawing/2014/main" id="{9F0D6AF0-C51D-9649-B2F7-5CE4A02BF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D7EB8-ECE7-BC41-858C-D78F7C0894A5}"/>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60761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CF4-3453-6848-A1C1-2536A7EA3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D54-222E-704C-BAA1-826AEEAA7968}"/>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4" name="Footer Placeholder 3">
            <a:extLst>
              <a:ext uri="{FF2B5EF4-FFF2-40B4-BE49-F238E27FC236}">
                <a16:creationId xmlns:a16="http://schemas.microsoft.com/office/drawing/2014/main" id="{8AD373DB-07AD-6C43-8A11-9FDDF18FE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26A4-372F-2845-973A-1A920F51B80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8196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4DE-9910-A943-AEB7-3DBF3899FA42}"/>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3" name="Footer Placeholder 2">
            <a:extLst>
              <a:ext uri="{FF2B5EF4-FFF2-40B4-BE49-F238E27FC236}">
                <a16:creationId xmlns:a16="http://schemas.microsoft.com/office/drawing/2014/main" id="{040BBF65-A445-B74A-9B0A-68F6DFFB9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8FF2-D13F-A54F-B955-483BEAEF3A5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172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C85F-83B4-DE4A-856A-AAC6D190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54C4F-05D8-B74F-B702-B551853A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77061-0154-774B-AAFC-FF51F7F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9A4E8-B1E4-334A-B78F-71CCB92E2AE4}"/>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6" name="Footer Placeholder 5">
            <a:extLst>
              <a:ext uri="{FF2B5EF4-FFF2-40B4-BE49-F238E27FC236}">
                <a16:creationId xmlns:a16="http://schemas.microsoft.com/office/drawing/2014/main" id="{3095C689-FDE9-174A-8204-CA392A694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E2761-230D-A347-BBFC-13C4050E81F8}"/>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514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4E9D-64D2-474E-87EC-EC2398941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72F6E-579E-0847-BC9A-FCB67F41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8E7E0-1AC6-9442-92B5-45E9F9918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904AD-1FA0-7B48-87E4-5FE77AF9551A}"/>
              </a:ext>
            </a:extLst>
          </p:cNvPr>
          <p:cNvSpPr>
            <a:spLocks noGrp="1"/>
          </p:cNvSpPr>
          <p:nvPr>
            <p:ph type="dt" sz="half" idx="10"/>
          </p:nvPr>
        </p:nvSpPr>
        <p:spPr/>
        <p:txBody>
          <a:bodyPr/>
          <a:lstStyle/>
          <a:p>
            <a:fld id="{895D3284-6954-D44E-95E0-0BB598FFB358}" type="datetimeFigureOut">
              <a:rPr lang="en-US" smtClean="0"/>
              <a:t>5/24/22</a:t>
            </a:fld>
            <a:endParaRPr lang="en-US"/>
          </a:p>
        </p:txBody>
      </p:sp>
      <p:sp>
        <p:nvSpPr>
          <p:cNvPr id="6" name="Footer Placeholder 5">
            <a:extLst>
              <a:ext uri="{FF2B5EF4-FFF2-40B4-BE49-F238E27FC236}">
                <a16:creationId xmlns:a16="http://schemas.microsoft.com/office/drawing/2014/main" id="{69BF320B-6153-9045-A899-6D95C9D12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203BF-4700-9944-85FF-5D74767AF85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576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0A1F4-B32E-094F-A150-1B2C401C0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D757-A63D-954B-B3FA-D9D49E63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6D19-B12B-A147-AA8A-21DE358C5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3284-6954-D44E-95E0-0BB598FFB358}" type="datetimeFigureOut">
              <a:rPr lang="en-US" smtClean="0"/>
              <a:t>5/24/22</a:t>
            </a:fld>
            <a:endParaRPr lang="en-US"/>
          </a:p>
        </p:txBody>
      </p:sp>
      <p:sp>
        <p:nvSpPr>
          <p:cNvPr id="5" name="Footer Placeholder 4">
            <a:extLst>
              <a:ext uri="{FF2B5EF4-FFF2-40B4-BE49-F238E27FC236}">
                <a16:creationId xmlns:a16="http://schemas.microsoft.com/office/drawing/2014/main" id="{50DED62F-9D6A-5A4E-8020-1530EEF45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6BF70-A3ED-B948-B798-2A880A1B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3550-EE02-A742-AFB9-64833C53B370}" type="slidenum">
              <a:rPr lang="en-US" smtClean="0"/>
              <a:t>‹#›</a:t>
            </a:fld>
            <a:endParaRPr lang="en-US"/>
          </a:p>
        </p:txBody>
      </p:sp>
    </p:spTree>
    <p:extLst>
      <p:ext uri="{BB962C8B-B14F-4D97-AF65-F5344CB8AC3E}">
        <p14:creationId xmlns:p14="http://schemas.microsoft.com/office/powerpoint/2010/main" val="30162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hart, line chart&#10;&#10;Description automatically generated">
            <a:extLst>
              <a:ext uri="{FF2B5EF4-FFF2-40B4-BE49-F238E27FC236}">
                <a16:creationId xmlns:a16="http://schemas.microsoft.com/office/drawing/2014/main" id="{00759D92-233D-4864-8521-036079AD42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9681" y="1191462"/>
            <a:ext cx="3406699" cy="3796347"/>
          </a:xfrm>
          <a:prstGeom prst="rect">
            <a:avLst/>
          </a:prstGeom>
        </p:spPr>
      </p:pic>
      <p:pic>
        <p:nvPicPr>
          <p:cNvPr id="7" name="Picture 6" descr="Map&#10;&#10;Description automatically generated">
            <a:extLst>
              <a:ext uri="{FF2B5EF4-FFF2-40B4-BE49-F238E27FC236}">
                <a16:creationId xmlns:a16="http://schemas.microsoft.com/office/drawing/2014/main" id="{39AF5764-1F51-4E89-B6AB-CB968194DA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1677" y="1038210"/>
            <a:ext cx="2759970" cy="2854458"/>
          </a:xfrm>
          <a:prstGeom prst="rect">
            <a:avLst/>
          </a:prstGeom>
        </p:spPr>
      </p:pic>
      <p:sp>
        <p:nvSpPr>
          <p:cNvPr id="14" name="TextBox 13">
            <a:extLst>
              <a:ext uri="{FF2B5EF4-FFF2-40B4-BE49-F238E27FC236}">
                <a16:creationId xmlns:a16="http://schemas.microsoft.com/office/drawing/2014/main" id="{5934C5B8-8B1A-3B48-9EF6-AC837978EEB6}"/>
              </a:ext>
            </a:extLst>
          </p:cNvPr>
          <p:cNvSpPr txBox="1"/>
          <p:nvPr/>
        </p:nvSpPr>
        <p:spPr>
          <a:xfrm>
            <a:off x="6468737" y="5127353"/>
            <a:ext cx="5644716"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Documented increases in Deciduous and Evergreen Shrub, Conifer and Broadleaf Tree top cover.</a:t>
            </a:r>
          </a:p>
          <a:p>
            <a:pPr marL="285750" indent="-285750">
              <a:buFont typeface="Arial" panose="020B0604020202020204" pitchFamily="34" charset="0"/>
              <a:buChar char="•"/>
            </a:pPr>
            <a:r>
              <a:rPr lang="en-US" dirty="0"/>
              <a:t>Associated decreases in Graminoid and Lichen top cover with fire disturbance and shrub increases.</a:t>
            </a:r>
          </a:p>
          <a:p>
            <a:pPr marL="285750" indent="-285750">
              <a:buFont typeface="Arial" panose="020B0604020202020204" pitchFamily="34" charset="0"/>
              <a:buChar char="•"/>
            </a:pPr>
            <a:r>
              <a:rPr lang="en-US" dirty="0"/>
              <a:t>These changes are highly relevant to resource management applications, including wildlife habitat.</a:t>
            </a:r>
          </a:p>
        </p:txBody>
      </p:sp>
      <p:sp>
        <p:nvSpPr>
          <p:cNvPr id="62" name="ZoneTexte 3">
            <a:extLst>
              <a:ext uri="{FF2B5EF4-FFF2-40B4-BE49-F238E27FC236}">
                <a16:creationId xmlns:a16="http://schemas.microsoft.com/office/drawing/2014/main" id="{6A7B3C6F-C861-4D86-B790-C6B078F970B7}"/>
              </a:ext>
            </a:extLst>
          </p:cNvPr>
          <p:cNvSpPr txBox="1">
            <a:spLocks/>
          </p:cNvSpPr>
          <p:nvPr/>
        </p:nvSpPr>
        <p:spPr>
          <a:xfrm>
            <a:off x="1964503" y="14246"/>
            <a:ext cx="8189796" cy="7571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Time-series maps reveal widespread change in plant functional type cover across Arctic and boreal Alaska and Yukon</a:t>
            </a:r>
            <a:endParaRPr lang="fr-FR" sz="2200" b="1" dirty="0">
              <a:latin typeface="Calibri" panose="020F0502020204030204" pitchFamily="34" charset="0"/>
              <a:cs typeface="Calibri" panose="020F0502020204030204" pitchFamily="34" charset="0"/>
            </a:endParaRPr>
          </a:p>
        </p:txBody>
      </p:sp>
      <p:sp>
        <p:nvSpPr>
          <p:cNvPr id="65" name="ZoneTexte 4">
            <a:extLst>
              <a:ext uri="{FF2B5EF4-FFF2-40B4-BE49-F238E27FC236}">
                <a16:creationId xmlns:a16="http://schemas.microsoft.com/office/drawing/2014/main" id="{AC2EBC8B-9D06-4375-A1F2-7923463ABB89}"/>
              </a:ext>
            </a:extLst>
          </p:cNvPr>
          <p:cNvSpPr txBox="1"/>
          <p:nvPr/>
        </p:nvSpPr>
        <p:spPr>
          <a:xfrm>
            <a:off x="1917589" y="683381"/>
            <a:ext cx="7894114" cy="307777"/>
          </a:xfrm>
          <a:prstGeom prst="rect">
            <a:avLst/>
          </a:prstGeom>
          <a:noFill/>
        </p:spPr>
        <p:txBody>
          <a:bodyPr wrap="square" rtlCol="0">
            <a:spAutoFit/>
          </a:bodyPr>
          <a:lstStyle/>
          <a:p>
            <a:pPr lvl="1" algn="ctr"/>
            <a:r>
              <a:rPr lang="en-US" sz="1400" dirty="0" err="1"/>
              <a:t>Macander</a:t>
            </a:r>
            <a:r>
              <a:rPr lang="en-US" sz="1400" dirty="0"/>
              <a:t> et al. (2022) </a:t>
            </a:r>
            <a:r>
              <a:rPr lang="en-US" sz="1400" i="1" dirty="0"/>
              <a:t>Environmental Research Letters.</a:t>
            </a:r>
            <a:endParaRPr lang="en-US" sz="1400" dirty="0"/>
          </a:p>
        </p:txBody>
      </p:sp>
      <p:pic>
        <p:nvPicPr>
          <p:cNvPr id="67" name="图片 66">
            <a:extLst>
              <a:ext uri="{FF2B5EF4-FFF2-40B4-BE49-F238E27FC236}">
                <a16:creationId xmlns:a16="http://schemas.microsoft.com/office/drawing/2014/main" id="{5B3B96A6-B602-40A5-973E-0B8C64778D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69618" y="126094"/>
            <a:ext cx="1743834" cy="645282"/>
          </a:xfrm>
          <a:prstGeom prst="rect">
            <a:avLst/>
          </a:prstGeom>
        </p:spPr>
      </p:pic>
      <p:sp>
        <p:nvSpPr>
          <p:cNvPr id="6" name="Rectangle 5">
            <a:extLst>
              <a:ext uri="{FF2B5EF4-FFF2-40B4-BE49-F238E27FC236}">
                <a16:creationId xmlns:a16="http://schemas.microsoft.com/office/drawing/2014/main" id="{E7AD3BE8-44D9-43B3-A3F4-45AC5E8674F9}"/>
              </a:ext>
            </a:extLst>
          </p:cNvPr>
          <p:cNvSpPr/>
          <p:nvPr/>
        </p:nvSpPr>
        <p:spPr>
          <a:xfrm>
            <a:off x="11816861" y="3667807"/>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C1677B-7DA6-4B73-BC03-D40686461ED8}"/>
              </a:ext>
            </a:extLst>
          </p:cNvPr>
          <p:cNvSpPr txBox="1"/>
          <p:nvPr/>
        </p:nvSpPr>
        <p:spPr>
          <a:xfrm>
            <a:off x="493064" y="1075433"/>
            <a:ext cx="442750" cy="369332"/>
          </a:xfrm>
          <a:prstGeom prst="rect">
            <a:avLst/>
          </a:prstGeom>
          <a:noFill/>
        </p:spPr>
        <p:txBody>
          <a:bodyPr wrap="none" rtlCol="0">
            <a:spAutoFit/>
          </a:bodyPr>
          <a:lstStyle/>
          <a:p>
            <a:r>
              <a:rPr lang="en-US" b="1" dirty="0"/>
              <a:t>(a)</a:t>
            </a:r>
          </a:p>
        </p:txBody>
      </p:sp>
      <p:sp>
        <p:nvSpPr>
          <p:cNvPr id="22" name="TextBox 21">
            <a:extLst>
              <a:ext uri="{FF2B5EF4-FFF2-40B4-BE49-F238E27FC236}">
                <a16:creationId xmlns:a16="http://schemas.microsoft.com/office/drawing/2014/main" id="{E8F6E046-0C4D-44B4-A6D3-697AC145C816}"/>
              </a:ext>
            </a:extLst>
          </p:cNvPr>
          <p:cNvSpPr txBox="1"/>
          <p:nvPr/>
        </p:nvSpPr>
        <p:spPr>
          <a:xfrm>
            <a:off x="6485484" y="1096576"/>
            <a:ext cx="452368" cy="369332"/>
          </a:xfrm>
          <a:prstGeom prst="rect">
            <a:avLst/>
          </a:prstGeom>
          <a:solidFill>
            <a:schemeClr val="bg1"/>
          </a:solidFill>
        </p:spPr>
        <p:txBody>
          <a:bodyPr wrap="none" rtlCol="0">
            <a:spAutoFit/>
          </a:bodyPr>
          <a:lstStyle/>
          <a:p>
            <a:r>
              <a:rPr lang="en-US" b="1" dirty="0"/>
              <a:t>(b)</a:t>
            </a:r>
          </a:p>
        </p:txBody>
      </p:sp>
      <p:sp>
        <p:nvSpPr>
          <p:cNvPr id="24" name="Rectangle 23">
            <a:extLst>
              <a:ext uri="{FF2B5EF4-FFF2-40B4-BE49-F238E27FC236}">
                <a16:creationId xmlns:a16="http://schemas.microsoft.com/office/drawing/2014/main" id="{9C3093CC-711B-4C6A-87E0-C33E8669691F}"/>
              </a:ext>
            </a:extLst>
          </p:cNvPr>
          <p:cNvSpPr/>
          <p:nvPr/>
        </p:nvSpPr>
        <p:spPr>
          <a:xfrm>
            <a:off x="7267279" y="4061302"/>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p&#10;&#10;Description automatically generated">
            <a:extLst>
              <a:ext uri="{FF2B5EF4-FFF2-40B4-BE49-F238E27FC236}">
                <a16:creationId xmlns:a16="http://schemas.microsoft.com/office/drawing/2014/main" id="{0E51B31D-EA49-4B50-9330-D19BDC9511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41647" y="1036686"/>
            <a:ext cx="2761494" cy="2855982"/>
          </a:xfrm>
          <a:prstGeom prst="rect">
            <a:avLst/>
          </a:prstGeom>
        </p:spPr>
      </p:pic>
      <p:pic>
        <p:nvPicPr>
          <p:cNvPr id="15" name="Picture 14" descr="Map&#10;&#10;Description automatically generated">
            <a:extLst>
              <a:ext uri="{FF2B5EF4-FFF2-40B4-BE49-F238E27FC236}">
                <a16:creationId xmlns:a16="http://schemas.microsoft.com/office/drawing/2014/main" id="{FF43A4B8-DB5C-4204-A2BF-CC73EA8A0CD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4312" y="3969286"/>
            <a:ext cx="2759970" cy="2855982"/>
          </a:xfrm>
          <a:prstGeom prst="rect">
            <a:avLst/>
          </a:prstGeom>
        </p:spPr>
      </p:pic>
      <p:pic>
        <p:nvPicPr>
          <p:cNvPr id="18" name="Picture 17" descr="Map&#10;&#10;Description automatically generated">
            <a:extLst>
              <a:ext uri="{FF2B5EF4-FFF2-40B4-BE49-F238E27FC236}">
                <a16:creationId xmlns:a16="http://schemas.microsoft.com/office/drawing/2014/main" id="{22A4BBF2-6173-4E60-A199-38E65C36F8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25514" y="3972177"/>
            <a:ext cx="2759970" cy="2857506"/>
          </a:xfrm>
          <a:prstGeom prst="rect">
            <a:avLst/>
          </a:prstGeom>
        </p:spPr>
      </p:pic>
      <p:pic>
        <p:nvPicPr>
          <p:cNvPr id="21" name="Picture 20" descr="Chart&#10;&#10;Description automatically generated with low confidence">
            <a:extLst>
              <a:ext uri="{FF2B5EF4-FFF2-40B4-BE49-F238E27FC236}">
                <a16:creationId xmlns:a16="http://schemas.microsoft.com/office/drawing/2014/main" id="{96567F8C-8748-4DBF-888D-DAB4B9D3BE8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3438" y="2683603"/>
            <a:ext cx="923546" cy="2755398"/>
          </a:xfrm>
          <a:prstGeom prst="rect">
            <a:avLst/>
          </a:prstGeom>
        </p:spPr>
      </p:pic>
      <p:pic>
        <p:nvPicPr>
          <p:cNvPr id="26" name="Picture 25" descr="Logo&#10;&#10;Description automatically generated">
            <a:extLst>
              <a:ext uri="{FF2B5EF4-FFF2-40B4-BE49-F238E27FC236}">
                <a16:creationId xmlns:a16="http://schemas.microsoft.com/office/drawing/2014/main" id="{57B83CE3-952C-4751-B330-B436BB126CB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7296" y="57447"/>
            <a:ext cx="1171065" cy="783610"/>
          </a:xfrm>
          <a:prstGeom prst="rect">
            <a:avLst/>
          </a:prstGeom>
        </p:spPr>
      </p:pic>
      <p:pic>
        <p:nvPicPr>
          <p:cNvPr id="31" name="Picture 30" descr="Map&#10;&#10;Description automatically generated">
            <a:extLst>
              <a:ext uri="{FF2B5EF4-FFF2-40B4-BE49-F238E27FC236}">
                <a16:creationId xmlns:a16="http://schemas.microsoft.com/office/drawing/2014/main" id="{8AFD64E1-B347-4854-BF7D-1DF8FE0D6AD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125532" y="3215640"/>
            <a:ext cx="2033270" cy="1556723"/>
          </a:xfrm>
          <a:prstGeom prst="rect">
            <a:avLst/>
          </a:prstGeom>
        </p:spPr>
      </p:pic>
      <p:pic>
        <p:nvPicPr>
          <p:cNvPr id="35" name="Picture 34" descr="A picture containing timeline&#10;&#10;Description automatically generated">
            <a:extLst>
              <a:ext uri="{FF2B5EF4-FFF2-40B4-BE49-F238E27FC236}">
                <a16:creationId xmlns:a16="http://schemas.microsoft.com/office/drawing/2014/main" id="{14486166-E353-4968-A4AD-889186B047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145122" y="1178202"/>
            <a:ext cx="1295794" cy="197986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45478724-85FF-44CA-908D-C72225089A07}"/>
              </a:ext>
            </a:extLst>
          </p:cNvPr>
          <p:cNvPicPr>
            <a:picLocks noChangeAspect="1"/>
          </p:cNvPicPr>
          <p:nvPr/>
        </p:nvPicPr>
        <p:blipFill>
          <a:blip r:embed="rId13"/>
          <a:stretch>
            <a:fillRect/>
          </a:stretch>
        </p:blipFill>
        <p:spPr>
          <a:xfrm>
            <a:off x="6515547" y="2838056"/>
            <a:ext cx="167640" cy="1277115"/>
          </a:xfrm>
          <a:prstGeom prst="rect">
            <a:avLst/>
          </a:prstGeom>
        </p:spPr>
      </p:pic>
    </p:spTree>
    <p:extLst>
      <p:ext uri="{BB962C8B-B14F-4D97-AF65-F5344CB8AC3E}">
        <p14:creationId xmlns:p14="http://schemas.microsoft.com/office/powerpoint/2010/main" val="296655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4663</TotalTime>
  <Words>782</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-apple-system</vt:lpstr>
      <vt:lpstr>Arial</vt:lpstr>
      <vt:lpstr>Calibri</vt:lpstr>
      <vt:lpstr>Calibri Light</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Scott Goetz</cp:lastModifiedBy>
  <cp:revision>163</cp:revision>
  <dcterms:created xsi:type="dcterms:W3CDTF">2019-11-19T15:47:58Z</dcterms:created>
  <dcterms:modified xsi:type="dcterms:W3CDTF">2022-05-24T14:18:32Z</dcterms:modified>
</cp:coreProperties>
</file>