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6" autoAdjust="0"/>
    <p:restoredTop sz="86376" autoAdjust="0"/>
  </p:normalViewPr>
  <p:slideViewPr>
    <p:cSldViewPr snapToGrid="0" snapToObjects="1">
      <p:cViewPr varScale="1">
        <p:scale>
          <a:sx n="106" d="100"/>
          <a:sy n="106" d="100"/>
        </p:scale>
        <p:origin x="1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EE63A-51BB-764E-9025-D464BC017C97}"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3FA0-A8D5-D040-80CD-84E019D885E0}" type="slidenum">
              <a:rPr lang="en-US" smtClean="0"/>
              <a:t>‹#›</a:t>
            </a:fld>
            <a:endParaRPr lang="en-US"/>
          </a:p>
        </p:txBody>
      </p:sp>
    </p:spTree>
    <p:extLst>
      <p:ext uri="{BB962C8B-B14F-4D97-AF65-F5344CB8AC3E}">
        <p14:creationId xmlns:p14="http://schemas.microsoft.com/office/powerpoint/2010/main" val="34910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Tx/>
              <a:buChar char="-"/>
            </a:pPr>
            <a:r>
              <a:rPr lang="en-US" sz="1200" b="1" kern="1200" dirty="0">
                <a:solidFill>
                  <a:schemeClr val="tx1"/>
                </a:solidFill>
                <a:effectLst/>
                <a:latin typeface="+mn-lt"/>
                <a:ea typeface="+mn-ea"/>
                <a:cs typeface="Arial" panose="020B0604020202020204" pitchFamily="34" charset="0"/>
              </a:rPr>
              <a:t>Notes:  </a:t>
            </a:r>
            <a:r>
              <a:rPr lang="en-US" sz="1200" dirty="0"/>
              <a:t>Annual maximum vegetation greenness increased (greened) at 38 [29, 42] % and 22 [15, 26] % of sample sites from 1985 to 2019 and 2000 to 2019, whereas vegetation greenness decreased (browned) at 13 [9, 15] % and 15 [13, 19] % of sample sites during these periods [95% CI]. </a:t>
            </a:r>
          </a:p>
          <a:p>
            <a:pPr marL="285750" indent="-285750" algn="just">
              <a:buFontTx/>
              <a:buChar char="-"/>
            </a:pPr>
            <a:r>
              <a:rPr lang="en-US" sz="1200" dirty="0"/>
              <a:t>Greening was about 3.0 and 1.5 times more common than browning during these periods</a:t>
            </a:r>
          </a:p>
          <a:p>
            <a:pPr marL="285750" indent="-285750" algn="just">
              <a:buFontTx/>
              <a:buChar char="-"/>
            </a:pPr>
            <a:r>
              <a:rPr lang="en-US" sz="1200" dirty="0"/>
              <a:t>Greening primarily occurred in cold sparsely treed areas with high soil nitrogen and moderate summer warming, while browning primarily occurred in the climatically warmest margins of both the boreal forest biome and major forest types (e.g., evergreen conifer forests), especially in densely treed areas where summers became warmer and drier.</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Full citation: </a:t>
            </a:r>
            <a:r>
              <a:rPr lang="en-US" sz="1200" kern="1200" dirty="0">
                <a:solidFill>
                  <a:schemeClr val="tx1"/>
                </a:solidFill>
                <a:effectLst/>
                <a:latin typeface="+mn-lt"/>
                <a:ea typeface="+mn-ea"/>
                <a:cs typeface="+mn-cs"/>
              </a:rPr>
              <a:t>Berner, L. T and Goetz, S. J.: Satellite observations document trends consistent with a boreal forest biome shift. </a:t>
            </a:r>
            <a:r>
              <a:rPr lang="en-US" sz="1200" i="1" kern="1200" dirty="0">
                <a:solidFill>
                  <a:schemeClr val="tx1"/>
                </a:solidFill>
                <a:effectLst/>
                <a:latin typeface="+mn-lt"/>
                <a:ea typeface="+mn-ea"/>
                <a:cs typeface="+mn-cs"/>
              </a:rPr>
              <a:t>Global Change Biology</a:t>
            </a:r>
            <a:r>
              <a:rPr lang="en-US" sz="1200" kern="1200" dirty="0">
                <a:solidFill>
                  <a:schemeClr val="tx1"/>
                </a:solidFill>
                <a:effectLst/>
                <a:latin typeface="+mn-lt"/>
                <a:ea typeface="+mn-ea"/>
                <a:cs typeface="+mn-cs"/>
              </a:rPr>
              <a:t>, In Press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Arial" panose="020B0604020202020204" pitchFamily="34" charset="0"/>
              </a:rPr>
              <a:t>Grants: </a:t>
            </a:r>
            <a:r>
              <a:rPr lang="en-US" altLang="zh-CN" sz="1200" dirty="0">
                <a:effectLst/>
                <a:latin typeface="+mn-lt"/>
                <a:ea typeface="+mn-ea"/>
              </a:rPr>
              <a:t>This study was funded by </a:t>
            </a:r>
            <a:r>
              <a:rPr lang="en-US" altLang="zh-CN" sz="1200" b="0" kern="1200" dirty="0">
                <a:solidFill>
                  <a:schemeClr val="tx1"/>
                </a:solidFill>
                <a:effectLst/>
                <a:latin typeface="+mn-lt"/>
                <a:ea typeface="+mn-ea"/>
                <a:cs typeface="Arial" panose="020B0604020202020204" pitchFamily="34" charset="0"/>
              </a:rPr>
              <a:t>the National Aeronautics and Space Administration (</a:t>
            </a:r>
            <a:r>
              <a:rPr lang="en-US" altLang="zh-CN" sz="1200" dirty="0">
                <a:effectLst/>
                <a:latin typeface="+mn-lt"/>
                <a:ea typeface="+mn-ea"/>
              </a:rPr>
              <a:t>NASA) </a:t>
            </a:r>
            <a:r>
              <a:rPr lang="en-US" dirty="0"/>
              <a:t>Arctic Boreal Vulnerability Experiment (ABoVE) and Carbon Cycle Science grants (NNX17AE44G, 80NSSC19M0112, and NNX17AE13G) to Scott Goetz. </a:t>
            </a:r>
            <a:endParaRPr lang="en-US" altLang="zh-CN" sz="1200" dirty="0">
              <a:effectLst/>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Abstract</a:t>
            </a:r>
            <a:r>
              <a:rPr lang="en-US" sz="1200" kern="1200" dirty="0">
                <a:solidFill>
                  <a:schemeClr val="tx1"/>
                </a:solidFill>
                <a:effectLst/>
                <a:latin typeface="+mn-lt"/>
                <a:ea typeface="+mn-ea"/>
                <a:cs typeface="Arial" panose="020B0604020202020204" pitchFamily="34" charset="0"/>
              </a:rPr>
              <a:t>: The boreal forest biome is a major component of Earth’s biosphere and climate system that is projected to shift northward due to continued climate change over the coming century. Indicators of a biome shift will likely first be evident along the climatic margins of the boreal forest and include changes in vegetation productivity, mortality, and recruitment, as well as overall vegetation greenness. However, the extent to which a biome shift is already underway remains unclear because of the local nature of most field studies, sparsity of systematic ground-based ecological monitoring, and reliance on coarse resolution satellite observations. Here, we evaluated indicators of a boreal forest biome shift using four decades of moderate resolution (30 m) satellite observations and biogeoclimatic spatial datasets. Specifically, we quantified inter-annual trends in annual maximum vegetation greenness using an ensemble of vegetation indices derived from Landsat observations at 100,000 sample sites in areas without signs of recent disturbance. We found vegetation greenness increased (greening) at 38 [29, 42] % and 22 [15, 26] % of sample sites from 1985 to 2019 and 2000 to 2019, whereas vegetation greenness decreased (browning) at 13 [9, 15] % and 15 [13, 19] % of sample sites during these respective periods [95% Monte Carlo confidence intervals]. Greening was thus 3.0 [2.6, 3.5] and 1.5 [0.8, 2.0] times more common than browning and primarily occurred in cold sparsely treed areas with high soil nitrogen and moderate summer warming. Conversely, browning primarily occurred in the climatically warmest margins of both the boreal forest biome and major forest types (e.g., evergreen conifer forests), especially in densely treed areas where summers became warmer and drier. These macroecological trends reflect underlying shifts in vegetation productivity, mortality and recruitment that are consistent with early stages of a boreal biome shift.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294091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6C54-1DFB-6341-93F1-19D62B400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7A81-D79B-8A4D-A935-2ECE4F1B6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56E81-3045-7F44-BC00-77100E21BF11}"/>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5" name="Footer Placeholder 4">
            <a:extLst>
              <a:ext uri="{FF2B5EF4-FFF2-40B4-BE49-F238E27FC236}">
                <a16:creationId xmlns:a16="http://schemas.microsoft.com/office/drawing/2014/main" id="{BA775A74-B30E-1944-BCD7-989F1C0E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4A4A-0D52-A54C-A33A-8C5F664D2FB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122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F171-13B5-0C4F-853D-32194BD7C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1DA3A-CED6-2F46-A67E-5E0306DB2B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B156-9196-0240-BF2E-D16D48240428}"/>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5" name="Footer Placeholder 4">
            <a:extLst>
              <a:ext uri="{FF2B5EF4-FFF2-40B4-BE49-F238E27FC236}">
                <a16:creationId xmlns:a16="http://schemas.microsoft.com/office/drawing/2014/main" id="{6131D0B3-0B79-0D41-BDD6-AD450BFD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14129-38C8-7C4E-B4A3-6DD902DD993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37732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A0C69-5858-6C45-B26B-F3AD3E615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D2F82-16E0-CF48-B1A6-20F4FD52D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F0EC-61A7-6D46-B352-A116D49F6DB1}"/>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5" name="Footer Placeholder 4">
            <a:extLst>
              <a:ext uri="{FF2B5EF4-FFF2-40B4-BE49-F238E27FC236}">
                <a16:creationId xmlns:a16="http://schemas.microsoft.com/office/drawing/2014/main" id="{0821180E-33F3-D949-86B5-2B389A21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8AAB-F7BA-4A4B-A3C7-AAED8F43FDE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99784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C6D1-F383-B447-AEB0-178F32A07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50D57-AB55-E34F-9E31-D8EC36DDB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4B9CC-5560-C346-BA98-84F5F650E3C0}"/>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5" name="Footer Placeholder 4">
            <a:extLst>
              <a:ext uri="{FF2B5EF4-FFF2-40B4-BE49-F238E27FC236}">
                <a16:creationId xmlns:a16="http://schemas.microsoft.com/office/drawing/2014/main" id="{F3F33E8A-EBE7-8B4E-BC82-3E9033084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0703-A89A-C147-977C-117A034F057E}"/>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9909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9867-CC7A-AA4E-AB4B-BBB5B5A63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00A03-9590-614B-80D2-EE6C37FDC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2256AA-941E-E54D-840C-4AA50BEFE91D}"/>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5" name="Footer Placeholder 4">
            <a:extLst>
              <a:ext uri="{FF2B5EF4-FFF2-40B4-BE49-F238E27FC236}">
                <a16:creationId xmlns:a16="http://schemas.microsoft.com/office/drawing/2014/main" id="{04288057-8D3F-BD4D-9AB3-A74A4E9F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CC00-4404-214C-9E71-88E13C578AE1}"/>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754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453-8C99-B844-AA8B-575295F29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F91D-561A-C14C-91C4-1CE4419C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D505B-FB85-384F-A8F3-FE042041E1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FD35F-8168-B54C-80D3-5C828BE9B80B}"/>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6" name="Footer Placeholder 5">
            <a:extLst>
              <a:ext uri="{FF2B5EF4-FFF2-40B4-BE49-F238E27FC236}">
                <a16:creationId xmlns:a16="http://schemas.microsoft.com/office/drawing/2014/main" id="{47E8AA54-54A1-AD4A-851A-32FB769D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252F0-8C8C-6C44-ACD8-A3EB2240CCB7}"/>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5143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312B-E3DC-AE49-AB00-24C3466CC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19DCE-C347-4F48-B5D5-EF7598270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39628-1FB9-B44D-B720-645D6D42E9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23D23-A8A5-2842-AFDE-5488BBC18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0027FF-A072-C443-BAF7-4E669084F0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4D43C-571A-1148-8DE3-514609C52374}"/>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8" name="Footer Placeholder 7">
            <a:extLst>
              <a:ext uri="{FF2B5EF4-FFF2-40B4-BE49-F238E27FC236}">
                <a16:creationId xmlns:a16="http://schemas.microsoft.com/office/drawing/2014/main" id="{9F0D6AF0-C51D-9649-B2F7-5CE4A02BF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D7EB8-ECE7-BC41-858C-D78F7C0894A5}"/>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60761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CCF4-3453-6848-A1C1-2536A7EA3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6BD54-222E-704C-BAA1-826AEEAA7968}"/>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4" name="Footer Placeholder 3">
            <a:extLst>
              <a:ext uri="{FF2B5EF4-FFF2-40B4-BE49-F238E27FC236}">
                <a16:creationId xmlns:a16="http://schemas.microsoft.com/office/drawing/2014/main" id="{8AD373DB-07AD-6C43-8A11-9FDDF18FE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E26A4-372F-2845-973A-1A920F51B80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81967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1A4DE-9910-A943-AEB7-3DBF3899FA42}"/>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3" name="Footer Placeholder 2">
            <a:extLst>
              <a:ext uri="{FF2B5EF4-FFF2-40B4-BE49-F238E27FC236}">
                <a16:creationId xmlns:a16="http://schemas.microsoft.com/office/drawing/2014/main" id="{040BBF65-A445-B74A-9B0A-68F6DFFB9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E8FF2-D13F-A54F-B955-483BEAEF3A5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1726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C85F-83B4-DE4A-856A-AAC6D1909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54C4F-05D8-B74F-B702-B551853A0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77061-0154-774B-AAFC-FF51F7F5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9A4E8-B1E4-334A-B78F-71CCB92E2AE4}"/>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6" name="Footer Placeholder 5">
            <a:extLst>
              <a:ext uri="{FF2B5EF4-FFF2-40B4-BE49-F238E27FC236}">
                <a16:creationId xmlns:a16="http://schemas.microsoft.com/office/drawing/2014/main" id="{3095C689-FDE9-174A-8204-CA392A694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E2761-230D-A347-BBFC-13C4050E81F8}"/>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514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4E9D-64D2-474E-87EC-EC2398941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72F6E-579E-0847-BC9A-FCB67F417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8E7E0-1AC6-9442-92B5-45E9F9918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2904AD-1FA0-7B48-87E4-5FE77AF9551A}"/>
              </a:ext>
            </a:extLst>
          </p:cNvPr>
          <p:cNvSpPr>
            <a:spLocks noGrp="1"/>
          </p:cNvSpPr>
          <p:nvPr>
            <p:ph type="dt" sz="half" idx="10"/>
          </p:nvPr>
        </p:nvSpPr>
        <p:spPr/>
        <p:txBody>
          <a:bodyPr/>
          <a:lstStyle/>
          <a:p>
            <a:fld id="{895D3284-6954-D44E-95E0-0BB598FFB358}" type="datetimeFigureOut">
              <a:rPr lang="en-US" smtClean="0"/>
              <a:t>1/26/22</a:t>
            </a:fld>
            <a:endParaRPr lang="en-US"/>
          </a:p>
        </p:txBody>
      </p:sp>
      <p:sp>
        <p:nvSpPr>
          <p:cNvPr id="6" name="Footer Placeholder 5">
            <a:extLst>
              <a:ext uri="{FF2B5EF4-FFF2-40B4-BE49-F238E27FC236}">
                <a16:creationId xmlns:a16="http://schemas.microsoft.com/office/drawing/2014/main" id="{69BF320B-6153-9045-A899-6D95C9D12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203BF-4700-9944-85FF-5D74767AF85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576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0A1F4-B32E-094F-A150-1B2C401C0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3D757-A63D-954B-B3FA-D9D49E63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6D19-B12B-A147-AA8A-21DE358C5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3284-6954-D44E-95E0-0BB598FFB358}" type="datetimeFigureOut">
              <a:rPr lang="en-US" smtClean="0"/>
              <a:t>1/26/22</a:t>
            </a:fld>
            <a:endParaRPr lang="en-US"/>
          </a:p>
        </p:txBody>
      </p:sp>
      <p:sp>
        <p:nvSpPr>
          <p:cNvPr id="5" name="Footer Placeholder 4">
            <a:extLst>
              <a:ext uri="{FF2B5EF4-FFF2-40B4-BE49-F238E27FC236}">
                <a16:creationId xmlns:a16="http://schemas.microsoft.com/office/drawing/2014/main" id="{50DED62F-9D6A-5A4E-8020-1530EEF45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6BF70-A3ED-B948-B798-2A880A1B3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3550-EE02-A742-AFB9-64833C53B370}" type="slidenum">
              <a:rPr lang="en-US" smtClean="0"/>
              <a:t>‹#›</a:t>
            </a:fld>
            <a:endParaRPr lang="en-US"/>
          </a:p>
        </p:txBody>
      </p:sp>
    </p:spTree>
    <p:extLst>
      <p:ext uri="{BB962C8B-B14F-4D97-AF65-F5344CB8AC3E}">
        <p14:creationId xmlns:p14="http://schemas.microsoft.com/office/powerpoint/2010/main" val="301629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ngineering drawing&#10;&#10;Description automatically generated">
            <a:extLst>
              <a:ext uri="{FF2B5EF4-FFF2-40B4-BE49-F238E27FC236}">
                <a16:creationId xmlns:a16="http://schemas.microsoft.com/office/drawing/2014/main" id="{ABA67207-E931-4AA9-97D3-33B06993DE8F}"/>
              </a:ext>
            </a:extLst>
          </p:cNvPr>
          <p:cNvPicPr>
            <a:picLocks noChangeAspect="1"/>
          </p:cNvPicPr>
          <p:nvPr/>
        </p:nvPicPr>
        <p:blipFill rotWithShape="1">
          <a:blip r:embed="rId3"/>
          <a:srcRect l="67359" t="50151" b="15655"/>
          <a:stretch/>
        </p:blipFill>
        <p:spPr>
          <a:xfrm>
            <a:off x="74400" y="1201510"/>
            <a:ext cx="6075128" cy="4454980"/>
          </a:xfrm>
          <a:prstGeom prst="rect">
            <a:avLst/>
          </a:prstGeom>
        </p:spPr>
      </p:pic>
      <p:pic>
        <p:nvPicPr>
          <p:cNvPr id="66" name="图片 65">
            <a:extLst>
              <a:ext uri="{FF2B5EF4-FFF2-40B4-BE49-F238E27FC236}">
                <a16:creationId xmlns:a16="http://schemas.microsoft.com/office/drawing/2014/main" id="{8AB12753-EF29-4EC1-9641-8A47C091A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1853" y="193614"/>
            <a:ext cx="1175955" cy="924961"/>
          </a:xfrm>
          <a:prstGeom prst="rect">
            <a:avLst/>
          </a:prstGeom>
        </p:spPr>
      </p:pic>
      <p:sp>
        <p:nvSpPr>
          <p:cNvPr id="14" name="TextBox 13">
            <a:extLst>
              <a:ext uri="{FF2B5EF4-FFF2-40B4-BE49-F238E27FC236}">
                <a16:creationId xmlns:a16="http://schemas.microsoft.com/office/drawing/2014/main" id="{5934C5B8-8B1A-3B48-9EF6-AC837978EEB6}"/>
              </a:ext>
            </a:extLst>
          </p:cNvPr>
          <p:cNvSpPr txBox="1"/>
          <p:nvPr/>
        </p:nvSpPr>
        <p:spPr>
          <a:xfrm>
            <a:off x="9297809" y="1538228"/>
            <a:ext cx="2724042" cy="2031325"/>
          </a:xfrm>
          <a:prstGeom prst="rect">
            <a:avLst/>
          </a:prstGeom>
          <a:noFill/>
          <a:ln>
            <a:noFill/>
          </a:ln>
        </p:spPr>
        <p:txBody>
          <a:bodyPr wrap="square" rtlCol="0">
            <a:spAutoFit/>
          </a:bodyPr>
          <a:lstStyle/>
          <a:p>
            <a:pPr algn="ctr"/>
            <a:r>
              <a:rPr lang="en-US" dirty="0">
                <a:solidFill>
                  <a:srgbClr val="0070C0"/>
                </a:solidFill>
              </a:rPr>
              <a:t>Consistent with a biome shift, the Landsat satellites show widespread greening  in the forest-tundra ecotone from 2000-2019, along with browning in more southern regions (a)</a:t>
            </a:r>
          </a:p>
        </p:txBody>
      </p:sp>
      <p:sp>
        <p:nvSpPr>
          <p:cNvPr id="62" name="ZoneTexte 3">
            <a:extLst>
              <a:ext uri="{FF2B5EF4-FFF2-40B4-BE49-F238E27FC236}">
                <a16:creationId xmlns:a16="http://schemas.microsoft.com/office/drawing/2014/main" id="{6A7B3C6F-C861-4D86-B790-C6B078F970B7}"/>
              </a:ext>
            </a:extLst>
          </p:cNvPr>
          <p:cNvSpPr txBox="1">
            <a:spLocks/>
          </p:cNvSpPr>
          <p:nvPr/>
        </p:nvSpPr>
        <p:spPr>
          <a:xfrm>
            <a:off x="2259470" y="14246"/>
            <a:ext cx="7673058" cy="7571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Satellite observations document trends consistent with a boreal forest biome shift</a:t>
            </a:r>
            <a:endParaRPr lang="fr-FR" sz="2200" b="1" dirty="0">
              <a:latin typeface="Calibri" panose="020F0502020204030204" pitchFamily="34" charset="0"/>
              <a:cs typeface="Calibri" panose="020F0502020204030204" pitchFamily="34" charset="0"/>
            </a:endParaRPr>
          </a:p>
        </p:txBody>
      </p:sp>
      <p:sp>
        <p:nvSpPr>
          <p:cNvPr id="65" name="ZoneTexte 4">
            <a:extLst>
              <a:ext uri="{FF2B5EF4-FFF2-40B4-BE49-F238E27FC236}">
                <a16:creationId xmlns:a16="http://schemas.microsoft.com/office/drawing/2014/main" id="{AC2EBC8B-9D06-4375-A1F2-7923463ABB89}"/>
              </a:ext>
            </a:extLst>
          </p:cNvPr>
          <p:cNvSpPr txBox="1"/>
          <p:nvPr/>
        </p:nvSpPr>
        <p:spPr>
          <a:xfrm>
            <a:off x="2006077" y="766506"/>
            <a:ext cx="7894114" cy="307777"/>
          </a:xfrm>
          <a:prstGeom prst="rect">
            <a:avLst/>
          </a:prstGeom>
          <a:noFill/>
        </p:spPr>
        <p:txBody>
          <a:bodyPr wrap="square" rtlCol="0">
            <a:spAutoFit/>
          </a:bodyPr>
          <a:lstStyle/>
          <a:p>
            <a:pPr lvl="1" algn="ctr"/>
            <a:r>
              <a:rPr lang="en-US" sz="1400" dirty="0"/>
              <a:t>Logan Berner and Scott Goetz (2022) </a:t>
            </a:r>
            <a:r>
              <a:rPr lang="en-US" sz="1400" i="1" dirty="0"/>
              <a:t>Global Change Biology, In Press</a:t>
            </a:r>
            <a:endParaRPr lang="en-US" sz="1400" dirty="0"/>
          </a:p>
        </p:txBody>
      </p:sp>
      <p:pic>
        <p:nvPicPr>
          <p:cNvPr id="67" name="图片 66">
            <a:extLst>
              <a:ext uri="{FF2B5EF4-FFF2-40B4-BE49-F238E27FC236}">
                <a16:creationId xmlns:a16="http://schemas.microsoft.com/office/drawing/2014/main" id="{5B3B96A6-B602-40A5-973E-0B8C64778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913" y="6007542"/>
            <a:ext cx="1743834" cy="645282"/>
          </a:xfrm>
          <a:prstGeom prst="rect">
            <a:avLst/>
          </a:prstGeom>
        </p:spPr>
      </p:pic>
      <p:pic>
        <p:nvPicPr>
          <p:cNvPr id="10" name="Picture 9" descr="A picture containing food, drawing&#10;&#10;Description automatically generated">
            <a:extLst>
              <a:ext uri="{FF2B5EF4-FFF2-40B4-BE49-F238E27FC236}">
                <a16:creationId xmlns:a16="http://schemas.microsoft.com/office/drawing/2014/main" id="{99F83AED-ACD3-4FCA-977B-FAED3B47105B}"/>
              </a:ext>
            </a:extLst>
          </p:cNvPr>
          <p:cNvPicPr>
            <a:picLocks noChangeAspect="1"/>
          </p:cNvPicPr>
          <p:nvPr/>
        </p:nvPicPr>
        <p:blipFill rotWithShape="1">
          <a:blip r:embed="rId6"/>
          <a:srcRect l="11123" t="17497" r="11761" b="17497"/>
          <a:stretch/>
        </p:blipFill>
        <p:spPr>
          <a:xfrm>
            <a:off x="37627" y="65353"/>
            <a:ext cx="2000787" cy="870008"/>
          </a:xfrm>
          <a:prstGeom prst="rect">
            <a:avLst/>
          </a:prstGeom>
        </p:spPr>
      </p:pic>
      <p:pic>
        <p:nvPicPr>
          <p:cNvPr id="11" name="Picture 10" descr="Chart&#10;&#10;Description automatically generated">
            <a:extLst>
              <a:ext uri="{FF2B5EF4-FFF2-40B4-BE49-F238E27FC236}">
                <a16:creationId xmlns:a16="http://schemas.microsoft.com/office/drawing/2014/main" id="{F72E14FE-2061-446A-A11C-5DAA13D57D63}"/>
              </a:ext>
            </a:extLst>
          </p:cNvPr>
          <p:cNvPicPr>
            <a:picLocks noChangeAspect="1"/>
          </p:cNvPicPr>
          <p:nvPr/>
        </p:nvPicPr>
        <p:blipFill rotWithShape="1">
          <a:blip r:embed="rId7"/>
          <a:srcRect l="31439" r="37086"/>
          <a:stretch/>
        </p:blipFill>
        <p:spPr>
          <a:xfrm>
            <a:off x="5977322" y="1096095"/>
            <a:ext cx="3342096" cy="2920413"/>
          </a:xfrm>
          <a:prstGeom prst="rect">
            <a:avLst/>
          </a:prstGeom>
        </p:spPr>
      </p:pic>
      <p:pic>
        <p:nvPicPr>
          <p:cNvPr id="4" name="Picture 3" descr="Chart&#10;&#10;Description automatically generated">
            <a:extLst>
              <a:ext uri="{FF2B5EF4-FFF2-40B4-BE49-F238E27FC236}">
                <a16:creationId xmlns:a16="http://schemas.microsoft.com/office/drawing/2014/main" id="{B9D85E6D-5786-45A6-8DB8-353AC4E2E732}"/>
              </a:ext>
            </a:extLst>
          </p:cNvPr>
          <p:cNvPicPr>
            <a:picLocks noChangeAspect="1"/>
          </p:cNvPicPr>
          <p:nvPr/>
        </p:nvPicPr>
        <p:blipFill rotWithShape="1">
          <a:blip r:embed="rId8"/>
          <a:srcRect l="48244"/>
          <a:stretch/>
        </p:blipFill>
        <p:spPr>
          <a:xfrm>
            <a:off x="5892348" y="3957429"/>
            <a:ext cx="3323478" cy="2853953"/>
          </a:xfrm>
          <a:prstGeom prst="rect">
            <a:avLst/>
          </a:prstGeom>
        </p:spPr>
      </p:pic>
      <p:pic>
        <p:nvPicPr>
          <p:cNvPr id="17" name="Picture 16" descr="A picture containing engineering drawing&#10;&#10;Description automatically generated">
            <a:extLst>
              <a:ext uri="{FF2B5EF4-FFF2-40B4-BE49-F238E27FC236}">
                <a16:creationId xmlns:a16="http://schemas.microsoft.com/office/drawing/2014/main" id="{56D76E4A-6AC6-42D6-B8F8-B52E6CF0A73D}"/>
              </a:ext>
            </a:extLst>
          </p:cNvPr>
          <p:cNvPicPr>
            <a:picLocks noChangeAspect="1"/>
          </p:cNvPicPr>
          <p:nvPr/>
        </p:nvPicPr>
        <p:blipFill rotWithShape="1">
          <a:blip r:embed="rId3"/>
          <a:srcRect l="69643" t="85548" r="3016"/>
          <a:stretch/>
        </p:blipFill>
        <p:spPr>
          <a:xfrm>
            <a:off x="1371062" y="5701284"/>
            <a:ext cx="2999970" cy="1110099"/>
          </a:xfrm>
          <a:prstGeom prst="rect">
            <a:avLst/>
          </a:prstGeom>
        </p:spPr>
      </p:pic>
      <p:sp>
        <p:nvSpPr>
          <p:cNvPr id="6" name="Rectangle 5">
            <a:extLst>
              <a:ext uri="{FF2B5EF4-FFF2-40B4-BE49-F238E27FC236}">
                <a16:creationId xmlns:a16="http://schemas.microsoft.com/office/drawing/2014/main" id="{E7AD3BE8-44D9-43B3-A3F4-45AC5E8674F9}"/>
              </a:ext>
            </a:extLst>
          </p:cNvPr>
          <p:cNvSpPr/>
          <p:nvPr/>
        </p:nvSpPr>
        <p:spPr>
          <a:xfrm>
            <a:off x="11816861" y="3667807"/>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C1677B-7DA6-4B73-BC03-D40686461ED8}"/>
              </a:ext>
            </a:extLst>
          </p:cNvPr>
          <p:cNvSpPr txBox="1"/>
          <p:nvPr/>
        </p:nvSpPr>
        <p:spPr>
          <a:xfrm>
            <a:off x="263351" y="1083190"/>
            <a:ext cx="442750" cy="369332"/>
          </a:xfrm>
          <a:prstGeom prst="rect">
            <a:avLst/>
          </a:prstGeom>
          <a:noFill/>
        </p:spPr>
        <p:txBody>
          <a:bodyPr wrap="none" rtlCol="0">
            <a:spAutoFit/>
          </a:bodyPr>
          <a:lstStyle/>
          <a:p>
            <a:r>
              <a:rPr lang="en-US" b="1" dirty="0"/>
              <a:t>(a)</a:t>
            </a:r>
          </a:p>
        </p:txBody>
      </p:sp>
      <p:sp>
        <p:nvSpPr>
          <p:cNvPr id="22" name="TextBox 21">
            <a:extLst>
              <a:ext uri="{FF2B5EF4-FFF2-40B4-BE49-F238E27FC236}">
                <a16:creationId xmlns:a16="http://schemas.microsoft.com/office/drawing/2014/main" id="{E8F6E046-0C4D-44B4-A6D3-697AC145C816}"/>
              </a:ext>
            </a:extLst>
          </p:cNvPr>
          <p:cNvSpPr txBox="1"/>
          <p:nvPr/>
        </p:nvSpPr>
        <p:spPr>
          <a:xfrm>
            <a:off x="5842157" y="1083190"/>
            <a:ext cx="452368" cy="369332"/>
          </a:xfrm>
          <a:prstGeom prst="rect">
            <a:avLst/>
          </a:prstGeom>
          <a:solidFill>
            <a:schemeClr val="bg1"/>
          </a:solidFill>
        </p:spPr>
        <p:txBody>
          <a:bodyPr wrap="none" rtlCol="0">
            <a:spAutoFit/>
          </a:bodyPr>
          <a:lstStyle/>
          <a:p>
            <a:r>
              <a:rPr lang="en-US" b="1" dirty="0"/>
              <a:t>(b)</a:t>
            </a:r>
          </a:p>
        </p:txBody>
      </p:sp>
      <p:sp>
        <p:nvSpPr>
          <p:cNvPr id="23" name="TextBox 22">
            <a:extLst>
              <a:ext uri="{FF2B5EF4-FFF2-40B4-BE49-F238E27FC236}">
                <a16:creationId xmlns:a16="http://schemas.microsoft.com/office/drawing/2014/main" id="{7767E3C3-7380-4A40-8EF8-93330DF9AD20}"/>
              </a:ext>
            </a:extLst>
          </p:cNvPr>
          <p:cNvSpPr txBox="1"/>
          <p:nvPr/>
        </p:nvSpPr>
        <p:spPr>
          <a:xfrm>
            <a:off x="5855783" y="3708002"/>
            <a:ext cx="425116" cy="369332"/>
          </a:xfrm>
          <a:prstGeom prst="rect">
            <a:avLst/>
          </a:prstGeom>
          <a:solidFill>
            <a:schemeClr val="bg1"/>
          </a:solidFill>
        </p:spPr>
        <p:txBody>
          <a:bodyPr wrap="none" rtlCol="0">
            <a:spAutoFit/>
          </a:bodyPr>
          <a:lstStyle/>
          <a:p>
            <a:r>
              <a:rPr lang="en-US" b="1" dirty="0"/>
              <a:t>(c)</a:t>
            </a:r>
          </a:p>
        </p:txBody>
      </p:sp>
      <p:sp>
        <p:nvSpPr>
          <p:cNvPr id="24" name="Rectangle 23">
            <a:extLst>
              <a:ext uri="{FF2B5EF4-FFF2-40B4-BE49-F238E27FC236}">
                <a16:creationId xmlns:a16="http://schemas.microsoft.com/office/drawing/2014/main" id="{9C3093CC-711B-4C6A-87E0-C33E8669691F}"/>
              </a:ext>
            </a:extLst>
          </p:cNvPr>
          <p:cNvSpPr/>
          <p:nvPr/>
        </p:nvSpPr>
        <p:spPr>
          <a:xfrm>
            <a:off x="7267279" y="4061302"/>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CD0C03C-0007-446B-B845-853251B301ED}"/>
              </a:ext>
            </a:extLst>
          </p:cNvPr>
          <p:cNvSpPr txBox="1"/>
          <p:nvPr/>
        </p:nvSpPr>
        <p:spPr>
          <a:xfrm>
            <a:off x="9297809" y="4353193"/>
            <a:ext cx="2724042" cy="1200329"/>
          </a:xfrm>
          <a:prstGeom prst="rect">
            <a:avLst/>
          </a:prstGeom>
          <a:noFill/>
        </p:spPr>
        <p:txBody>
          <a:bodyPr wrap="square">
            <a:spAutoFit/>
          </a:bodyPr>
          <a:lstStyle/>
          <a:p>
            <a:pPr algn="ctr"/>
            <a:r>
              <a:rPr lang="en-US" dirty="0">
                <a:solidFill>
                  <a:srgbClr val="0070C0"/>
                </a:solidFill>
              </a:rPr>
              <a:t>Greening occurred in areas with lower tree cover (b) and mean summer temperatures (c)</a:t>
            </a:r>
          </a:p>
        </p:txBody>
      </p:sp>
      <p:sp>
        <p:nvSpPr>
          <p:cNvPr id="2" name="Rectangle 1">
            <a:extLst>
              <a:ext uri="{FF2B5EF4-FFF2-40B4-BE49-F238E27FC236}">
                <a16:creationId xmlns:a16="http://schemas.microsoft.com/office/drawing/2014/main" id="{FA9070FE-3754-4BC1-B39C-798E3DB0AC16}"/>
              </a:ext>
            </a:extLst>
          </p:cNvPr>
          <p:cNvSpPr/>
          <p:nvPr/>
        </p:nvSpPr>
        <p:spPr>
          <a:xfrm>
            <a:off x="6692743" y="1191462"/>
            <a:ext cx="371250" cy="193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8FD270-18EE-4FF3-A83B-6D6471BD6674}"/>
              </a:ext>
            </a:extLst>
          </p:cNvPr>
          <p:cNvSpPr/>
          <p:nvPr/>
        </p:nvSpPr>
        <p:spPr>
          <a:xfrm>
            <a:off x="8724306" y="4040925"/>
            <a:ext cx="371250" cy="193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55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4522</TotalTime>
  <Words>645</Words>
  <Application>Microsoft Macintosh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Scott Goetz</cp:lastModifiedBy>
  <cp:revision>146</cp:revision>
  <dcterms:created xsi:type="dcterms:W3CDTF">2019-11-19T15:47:58Z</dcterms:created>
  <dcterms:modified xsi:type="dcterms:W3CDTF">2022-01-26T20:37:58Z</dcterms:modified>
</cp:coreProperties>
</file>