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9"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98"/>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5" autoAdjust="0"/>
    <p:restoredTop sz="94660"/>
  </p:normalViewPr>
  <p:slideViewPr>
    <p:cSldViewPr snapToGrid="0">
      <p:cViewPr varScale="1">
        <p:scale>
          <a:sx n="128" d="100"/>
          <a:sy n="128" d="100"/>
        </p:scale>
        <p:origin x="45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67578-4174-4CA6-801D-79515A60A0F9}" type="datetimeFigureOut">
              <a:rPr lang="en-US" smtClean="0"/>
              <a:t>1/18/2022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911B5-DBAA-4829-A5E8-22A37C5DD876}" type="slidenum">
              <a:rPr lang="en-US" smtClean="0"/>
              <a:t>‹#›</a:t>
            </a:fld>
            <a:endParaRPr lang="en-US"/>
          </a:p>
        </p:txBody>
      </p:sp>
    </p:spTree>
    <p:extLst>
      <p:ext uri="{BB962C8B-B14F-4D97-AF65-F5344CB8AC3E}">
        <p14:creationId xmlns:p14="http://schemas.microsoft.com/office/powerpoint/2010/main" val="380797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Kahru</a:t>
            </a:r>
            <a:r>
              <a:rPr lang="en-US" sz="1200" kern="1200" dirty="0">
                <a:solidFill>
                  <a:schemeClr val="tx1"/>
                </a:solidFill>
                <a:effectLst/>
                <a:latin typeface="+mn-lt"/>
                <a:ea typeface="+mn-ea"/>
                <a:cs typeface="+mn-cs"/>
              </a:rPr>
              <a:t>, M., Z. Lee, B.G.Mitchell1and C.D. Nevison (2016), Effects of sea ice cover on satellite-detected primary production in the Arctic Ocean, </a:t>
            </a:r>
            <a:r>
              <a:rPr lang="en-US" sz="1200" i="1" kern="1200" dirty="0">
                <a:solidFill>
                  <a:schemeClr val="tx1"/>
                </a:solidFill>
                <a:effectLst/>
                <a:latin typeface="+mn-lt"/>
                <a:ea typeface="+mn-ea"/>
                <a:cs typeface="+mn-cs"/>
              </a:rPr>
              <a:t>Biology Letters</a:t>
            </a:r>
            <a:r>
              <a:rPr lang="en-US" sz="1200" kern="1200" dirty="0">
                <a:solidFill>
                  <a:schemeClr val="tx1"/>
                </a:solidFill>
                <a:effectLst/>
                <a:latin typeface="+mn-lt"/>
                <a:ea typeface="+mn-ea"/>
                <a:cs typeface="+mn-cs"/>
              </a:rPr>
              <a:t>, 12: 20160223.</a:t>
            </a:r>
          </a:p>
          <a:p>
            <a:r>
              <a:rPr lang="en-US" sz="1200" kern="1200" dirty="0">
                <a:solidFill>
                  <a:schemeClr val="tx1"/>
                </a:solidFill>
                <a:effectLst/>
                <a:latin typeface="+mn-lt"/>
                <a:ea typeface="+mn-ea"/>
                <a:cs typeface="+mn-cs"/>
              </a:rPr>
              <a:t>http://dx.doi.org/10.1098/rsbl.2016.0223.</a:t>
            </a:r>
            <a:endParaRPr lang="en-US" i="1" dirty="0"/>
          </a:p>
          <a:p>
            <a:endParaRPr lang="en-US" altLang="en-US" i="1" dirty="0">
              <a:solidFill>
                <a:schemeClr val="accent2"/>
              </a:solidFill>
              <a:latin typeface="Arial" panose="020B0604020202020204" pitchFamily="34" charset="0"/>
              <a:cs typeface="Arial" panose="020B0604020202020204" pitchFamily="34" charset="0"/>
            </a:endParaRPr>
          </a:p>
          <a:p>
            <a:r>
              <a:rPr lang="en-US" altLang="en-US" b="1" i="1" dirty="0">
                <a:solidFill>
                  <a:schemeClr val="accent2"/>
                </a:solidFill>
                <a:latin typeface="Arial" panose="020B0604020202020204" pitchFamily="34" charset="0"/>
                <a:cs typeface="Arial" panose="020B0604020202020204" pitchFamily="34" charset="0"/>
              </a:rPr>
              <a:t>Satellite</a:t>
            </a:r>
            <a:r>
              <a:rPr lang="en-US" altLang="en-US" b="1" i="1" baseline="0" dirty="0">
                <a:solidFill>
                  <a:schemeClr val="accent2"/>
                </a:solidFill>
                <a:latin typeface="Arial" panose="020B0604020202020204" pitchFamily="34" charset="0"/>
                <a:cs typeface="Arial" panose="020B0604020202020204" pitchFamily="34" charset="0"/>
              </a:rPr>
              <a:t> Data</a:t>
            </a:r>
            <a:r>
              <a:rPr lang="en-US" altLang="en-US" b="1" i="1" dirty="0">
                <a:solidFill>
                  <a:schemeClr val="accent2"/>
                </a:solidFill>
                <a:latin typeface="Arial" panose="020B0604020202020204" pitchFamily="34" charset="0"/>
                <a:cs typeface="Arial" panose="020B0604020202020204" pitchFamily="34" charset="0"/>
              </a:rPr>
              <a:t>:</a:t>
            </a:r>
          </a:p>
          <a:p>
            <a:r>
              <a:rPr lang="en-US" i="0" dirty="0"/>
              <a:t>OCTS</a:t>
            </a:r>
            <a:r>
              <a:rPr lang="en-US" dirty="0"/>
              <a:t> - Ocean Color Temperature Scanner (NASDA</a:t>
            </a:r>
            <a:r>
              <a:rPr lang="en-US" baseline="0" dirty="0"/>
              <a:t>)</a:t>
            </a:r>
            <a:endParaRPr lang="en-US" dirty="0"/>
          </a:p>
          <a:p>
            <a:r>
              <a:rPr lang="en-US" dirty="0" err="1"/>
              <a:t>SeaWiFS</a:t>
            </a:r>
            <a:r>
              <a:rPr lang="en-US" baseline="0" dirty="0"/>
              <a:t> - </a:t>
            </a:r>
            <a:r>
              <a:rPr lang="en-US" dirty="0"/>
              <a:t>Sea-Viewing Wide Field-of-View Sensor (NASA)</a:t>
            </a:r>
          </a:p>
          <a:p>
            <a:r>
              <a:rPr lang="en-US" dirty="0"/>
              <a:t>MERIS - </a:t>
            </a:r>
            <a:r>
              <a:rPr lang="en-US" dirty="0" err="1"/>
              <a:t>MEdium</a:t>
            </a:r>
            <a:r>
              <a:rPr lang="en-US" dirty="0"/>
              <a:t> Resolution Imaging Spectrometer (ESA)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MODIS-</a:t>
            </a:r>
            <a:r>
              <a:rPr lang="en-US" i="0" dirty="0"/>
              <a:t>Aqua</a:t>
            </a:r>
            <a:r>
              <a:rPr lang="en-US" dirty="0"/>
              <a:t> (NASA)</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Primary productivity (NPP) in the Arctic Ocean has increased by 47% from the first half (1998-2006) to 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half of the series (2007-2015) but changes after 2011 have been minor. NPP per open water area has actually decreased. Increased open water area is related to increased NPP in the summer with the strongest effect in June. In northern Barents Sea, sea ice retreat has become earlier at a rate of -4.5 day/year and the high-productivity season is starting earlier at a rate of -3.0 day/year. Freeze-up is occurring later but the timing of the end of the high NPP period has not changed.</a:t>
            </a:r>
            <a:endParaRPr lang="en-US" sz="1200" kern="1200" dirty="0">
              <a:solidFill>
                <a:schemeClr val="tx1"/>
              </a:solidFill>
              <a:effectLst/>
              <a:latin typeface="+mn-lt"/>
              <a:ea typeface="+mn-ea"/>
              <a:cs typeface="+mn-cs"/>
            </a:endParaRPr>
          </a:p>
          <a:p>
            <a:endParaRPr lang="en-US" altLang="en-US" i="1" dirty="0">
              <a:solidFill>
                <a:schemeClr val="accent2"/>
              </a:solidFill>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itchFamily="34" charset="0"/>
                <a:ea typeface="MS PGothic" pitchFamily="34" charset="-128"/>
              </a:defRPr>
            </a:lvl1pPr>
            <a:lvl2pPr marL="815427" indent="-313626">
              <a:defRPr sz="1300">
                <a:solidFill>
                  <a:schemeClr val="tx1"/>
                </a:solidFill>
                <a:latin typeface="Calibri" pitchFamily="34" charset="0"/>
                <a:ea typeface="MS PGothic" pitchFamily="34" charset="-128"/>
              </a:defRPr>
            </a:lvl2pPr>
            <a:lvl3pPr marL="1254503" indent="-250901">
              <a:defRPr sz="1300">
                <a:solidFill>
                  <a:schemeClr val="tx1"/>
                </a:solidFill>
                <a:latin typeface="Calibri" pitchFamily="34" charset="0"/>
                <a:ea typeface="MS PGothic" pitchFamily="34" charset="-128"/>
              </a:defRPr>
            </a:lvl3pPr>
            <a:lvl4pPr marL="1756305" indent="-250901">
              <a:defRPr sz="1300">
                <a:solidFill>
                  <a:schemeClr val="tx1"/>
                </a:solidFill>
                <a:latin typeface="Calibri" pitchFamily="34" charset="0"/>
                <a:ea typeface="MS PGothic" pitchFamily="34" charset="-128"/>
              </a:defRPr>
            </a:lvl4pPr>
            <a:lvl5pPr marL="2258107" indent="-250901">
              <a:defRPr sz="1300">
                <a:solidFill>
                  <a:schemeClr val="tx1"/>
                </a:solidFill>
                <a:latin typeface="Calibri" pitchFamily="34" charset="0"/>
                <a:ea typeface="MS PGothic" pitchFamily="34" charset="-128"/>
              </a:defRPr>
            </a:lvl5pPr>
            <a:lvl6pPr marL="2759909" indent="-250901" eaLnBrk="0" fontAlgn="base" hangingPunct="0">
              <a:spcBef>
                <a:spcPct val="30000"/>
              </a:spcBef>
              <a:spcAft>
                <a:spcPct val="0"/>
              </a:spcAft>
              <a:defRPr sz="1300">
                <a:solidFill>
                  <a:schemeClr val="tx1"/>
                </a:solidFill>
                <a:latin typeface="Calibri" pitchFamily="34" charset="0"/>
                <a:ea typeface="MS PGothic" pitchFamily="34" charset="-128"/>
              </a:defRPr>
            </a:lvl6pPr>
            <a:lvl7pPr marL="3261710" indent="-25090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763511" indent="-250901" eaLnBrk="0" fontAlgn="base" hangingPunct="0">
              <a:spcBef>
                <a:spcPct val="30000"/>
              </a:spcBef>
              <a:spcAft>
                <a:spcPct val="0"/>
              </a:spcAft>
              <a:defRPr sz="1300">
                <a:solidFill>
                  <a:schemeClr val="tx1"/>
                </a:solidFill>
                <a:latin typeface="Calibri" pitchFamily="34" charset="0"/>
                <a:ea typeface="MS PGothic" pitchFamily="34" charset="-128"/>
              </a:defRPr>
            </a:lvl8pPr>
            <a:lvl9pPr marL="4265313" indent="-25090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89AFD0-6455-4BC4-9C71-8A9E7FA57122}" type="slidenum">
              <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8750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Kahru</a:t>
            </a:r>
            <a:r>
              <a:rPr lang="en-US" sz="1200" kern="1200" dirty="0">
                <a:solidFill>
                  <a:schemeClr val="tx1"/>
                </a:solidFill>
                <a:effectLst/>
                <a:latin typeface="+mn-lt"/>
                <a:ea typeface="+mn-ea"/>
                <a:cs typeface="+mn-cs"/>
              </a:rPr>
              <a:t>, M., Z. Lee, B.G.Mitchell1and C.D. Nevison (2016), Effects of sea ice cover on satellite-detected primary production in the Arctic Ocean, </a:t>
            </a:r>
            <a:r>
              <a:rPr lang="en-US" sz="1200" i="1" kern="1200" dirty="0">
                <a:solidFill>
                  <a:schemeClr val="tx1"/>
                </a:solidFill>
                <a:effectLst/>
                <a:latin typeface="+mn-lt"/>
                <a:ea typeface="+mn-ea"/>
                <a:cs typeface="+mn-cs"/>
              </a:rPr>
              <a:t>Biology Letters</a:t>
            </a:r>
            <a:r>
              <a:rPr lang="en-US" sz="1200" kern="1200" dirty="0">
                <a:solidFill>
                  <a:schemeClr val="tx1"/>
                </a:solidFill>
                <a:effectLst/>
                <a:latin typeface="+mn-lt"/>
                <a:ea typeface="+mn-ea"/>
                <a:cs typeface="+mn-cs"/>
              </a:rPr>
              <a:t>, 12: 20160223.</a:t>
            </a:r>
          </a:p>
          <a:p>
            <a:r>
              <a:rPr lang="en-US" sz="1200" kern="1200" dirty="0">
                <a:solidFill>
                  <a:schemeClr val="tx1"/>
                </a:solidFill>
                <a:effectLst/>
                <a:latin typeface="+mn-lt"/>
                <a:ea typeface="+mn-ea"/>
                <a:cs typeface="+mn-cs"/>
              </a:rPr>
              <a:t>http://dx.doi.org/10.1098/rsbl.2016.0223.</a:t>
            </a:r>
            <a:endParaRPr lang="en-US" i="1" dirty="0"/>
          </a:p>
          <a:p>
            <a:endParaRPr lang="en-US" altLang="en-US" i="1" dirty="0">
              <a:solidFill>
                <a:schemeClr val="accent2"/>
              </a:solidFill>
              <a:latin typeface="Arial" panose="020B0604020202020204" pitchFamily="34" charset="0"/>
              <a:cs typeface="Arial" panose="020B0604020202020204" pitchFamily="34" charset="0"/>
            </a:endParaRPr>
          </a:p>
          <a:p>
            <a:r>
              <a:rPr lang="en-US" altLang="en-US" b="1" i="1" dirty="0">
                <a:solidFill>
                  <a:schemeClr val="accent2"/>
                </a:solidFill>
                <a:latin typeface="Arial" panose="020B0604020202020204" pitchFamily="34" charset="0"/>
                <a:cs typeface="Arial" panose="020B0604020202020204" pitchFamily="34" charset="0"/>
              </a:rPr>
              <a:t>Satellite</a:t>
            </a:r>
            <a:r>
              <a:rPr lang="en-US" altLang="en-US" b="1" i="1" baseline="0" dirty="0">
                <a:solidFill>
                  <a:schemeClr val="accent2"/>
                </a:solidFill>
                <a:latin typeface="Arial" panose="020B0604020202020204" pitchFamily="34" charset="0"/>
                <a:cs typeface="Arial" panose="020B0604020202020204" pitchFamily="34" charset="0"/>
              </a:rPr>
              <a:t> Data</a:t>
            </a:r>
            <a:r>
              <a:rPr lang="en-US" altLang="en-US" b="1" i="1" dirty="0">
                <a:solidFill>
                  <a:schemeClr val="accent2"/>
                </a:solidFill>
                <a:latin typeface="Arial" panose="020B0604020202020204" pitchFamily="34" charset="0"/>
                <a:cs typeface="Arial" panose="020B0604020202020204" pitchFamily="34" charset="0"/>
              </a:rPr>
              <a:t>:</a:t>
            </a:r>
          </a:p>
          <a:p>
            <a:r>
              <a:rPr lang="en-US" i="0" dirty="0"/>
              <a:t>OCTS</a:t>
            </a:r>
            <a:r>
              <a:rPr lang="en-US" dirty="0"/>
              <a:t> - Ocean Color Temperature Scanner (NASDA</a:t>
            </a:r>
            <a:r>
              <a:rPr lang="en-US" baseline="0" dirty="0"/>
              <a:t>)</a:t>
            </a:r>
            <a:endParaRPr lang="en-US" dirty="0"/>
          </a:p>
          <a:p>
            <a:r>
              <a:rPr lang="en-US" dirty="0" err="1"/>
              <a:t>SeaWiFS</a:t>
            </a:r>
            <a:r>
              <a:rPr lang="en-US" baseline="0" dirty="0"/>
              <a:t> - </a:t>
            </a:r>
            <a:r>
              <a:rPr lang="en-US" dirty="0"/>
              <a:t>Sea-Viewing Wide Field-of-View Sensor (NASA)</a:t>
            </a:r>
          </a:p>
          <a:p>
            <a:r>
              <a:rPr lang="en-US" dirty="0"/>
              <a:t>MERIS - </a:t>
            </a:r>
            <a:r>
              <a:rPr lang="en-US" dirty="0" err="1"/>
              <a:t>MEdium</a:t>
            </a:r>
            <a:r>
              <a:rPr lang="en-US" dirty="0"/>
              <a:t> Resolution Imaging Spectrometer (ESA)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MODIS-</a:t>
            </a:r>
            <a:r>
              <a:rPr lang="en-US" i="0" dirty="0"/>
              <a:t>Aqua</a:t>
            </a:r>
            <a:r>
              <a:rPr lang="en-US" dirty="0"/>
              <a:t> (NASA)</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Primary productivity (NPP) in the Arctic Ocean has increased by 47% from the first half (1998-2006) to 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half of the series (2007-2015) but changes after 2011 have been minor. NPP per open water area has actually decreased. Increased open water area is related to increased NPP in the summer with the strongest effect in June. In northern Barents Sea, sea ice retreat has become earlier at a rate of -4.5 day/year and the high-productivity season is starting earlier at a rate of -3.0 day/year. Freeze-up is occurring later but the timing of the end of the high NPP period has not changed.</a:t>
            </a:r>
            <a:endParaRPr lang="en-US" sz="1200" kern="1200" dirty="0">
              <a:solidFill>
                <a:schemeClr val="tx1"/>
              </a:solidFill>
              <a:effectLst/>
              <a:latin typeface="+mn-lt"/>
              <a:ea typeface="+mn-ea"/>
              <a:cs typeface="+mn-cs"/>
            </a:endParaRPr>
          </a:p>
          <a:p>
            <a:endParaRPr lang="en-US" altLang="en-US" i="1" dirty="0">
              <a:solidFill>
                <a:schemeClr val="accent2"/>
              </a:solidFill>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itchFamily="34" charset="0"/>
                <a:ea typeface="MS PGothic" pitchFamily="34" charset="-128"/>
              </a:defRPr>
            </a:lvl1pPr>
            <a:lvl2pPr marL="815427" indent="-313626">
              <a:defRPr sz="1300">
                <a:solidFill>
                  <a:schemeClr val="tx1"/>
                </a:solidFill>
                <a:latin typeface="Calibri" pitchFamily="34" charset="0"/>
                <a:ea typeface="MS PGothic" pitchFamily="34" charset="-128"/>
              </a:defRPr>
            </a:lvl2pPr>
            <a:lvl3pPr marL="1254503" indent="-250901">
              <a:defRPr sz="1300">
                <a:solidFill>
                  <a:schemeClr val="tx1"/>
                </a:solidFill>
                <a:latin typeface="Calibri" pitchFamily="34" charset="0"/>
                <a:ea typeface="MS PGothic" pitchFamily="34" charset="-128"/>
              </a:defRPr>
            </a:lvl3pPr>
            <a:lvl4pPr marL="1756305" indent="-250901">
              <a:defRPr sz="1300">
                <a:solidFill>
                  <a:schemeClr val="tx1"/>
                </a:solidFill>
                <a:latin typeface="Calibri" pitchFamily="34" charset="0"/>
                <a:ea typeface="MS PGothic" pitchFamily="34" charset="-128"/>
              </a:defRPr>
            </a:lvl4pPr>
            <a:lvl5pPr marL="2258107" indent="-250901">
              <a:defRPr sz="1300">
                <a:solidFill>
                  <a:schemeClr val="tx1"/>
                </a:solidFill>
                <a:latin typeface="Calibri" pitchFamily="34" charset="0"/>
                <a:ea typeface="MS PGothic" pitchFamily="34" charset="-128"/>
              </a:defRPr>
            </a:lvl5pPr>
            <a:lvl6pPr marL="2759909" indent="-250901" eaLnBrk="0" fontAlgn="base" hangingPunct="0">
              <a:spcBef>
                <a:spcPct val="30000"/>
              </a:spcBef>
              <a:spcAft>
                <a:spcPct val="0"/>
              </a:spcAft>
              <a:defRPr sz="1300">
                <a:solidFill>
                  <a:schemeClr val="tx1"/>
                </a:solidFill>
                <a:latin typeface="Calibri" pitchFamily="34" charset="0"/>
                <a:ea typeface="MS PGothic" pitchFamily="34" charset="-128"/>
              </a:defRPr>
            </a:lvl6pPr>
            <a:lvl7pPr marL="3261710" indent="-25090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763511" indent="-250901" eaLnBrk="0" fontAlgn="base" hangingPunct="0">
              <a:spcBef>
                <a:spcPct val="30000"/>
              </a:spcBef>
              <a:spcAft>
                <a:spcPct val="0"/>
              </a:spcAft>
              <a:defRPr sz="1300">
                <a:solidFill>
                  <a:schemeClr val="tx1"/>
                </a:solidFill>
                <a:latin typeface="Calibri" pitchFamily="34" charset="0"/>
                <a:ea typeface="MS PGothic" pitchFamily="34" charset="-128"/>
              </a:defRPr>
            </a:lvl8pPr>
            <a:lvl9pPr marL="4265313" indent="-25090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89AFD0-6455-4BC4-9C71-8A9E7FA57122}" type="slidenum">
              <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51862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86385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61550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9"/>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9"/>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51967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5"/>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a:solidFill>
                <a:srgbClr val="3333CC"/>
              </a:solidFill>
              <a:ea typeface="ＭＳ Ｐゴシック" charset="0"/>
            </a:endParaRPr>
          </a:p>
        </p:txBody>
      </p:sp>
    </p:spTree>
    <p:extLst>
      <p:ext uri="{BB962C8B-B14F-4D97-AF65-F5344CB8AC3E}">
        <p14:creationId xmlns:p14="http://schemas.microsoft.com/office/powerpoint/2010/main" val="3674115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30"/>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a:solidFill>
                <a:srgbClr val="3333CC"/>
              </a:solidFill>
              <a:ea typeface="ＭＳ Ｐゴシック" charset="0"/>
            </a:endParaRPr>
          </a:p>
        </p:txBody>
      </p:sp>
    </p:spTree>
    <p:extLst>
      <p:ext uri="{BB962C8B-B14F-4D97-AF65-F5344CB8AC3E}">
        <p14:creationId xmlns:p14="http://schemas.microsoft.com/office/powerpoint/2010/main" val="3925856871"/>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07953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52131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23489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265869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259731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43647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6"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10"/>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231163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60562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0964" y="95263"/>
            <a:ext cx="1003300" cy="84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65099" y="1062038"/>
            <a:ext cx="9020175" cy="0"/>
          </a:xfrm>
          <a:prstGeom prst="line">
            <a:avLst/>
          </a:prstGeom>
          <a:noFill/>
          <a:ln w="38100" cmpd="dbl">
            <a:solidFill>
              <a:schemeClr val="accent2"/>
            </a:solidFill>
            <a:round/>
            <a:headEnd/>
            <a:tailEnd/>
          </a:ln>
          <a:extLst>
            <a:ext uri="{909E8E84-426E-40dd-AFC4-6F175D3DCCD1}">
              <a14:hiddenFill xmlns="" xmlns:a14="http://schemas.microsoft.com/office/drawing/2010/main">
                <a:noFill/>
              </a14:hiddenFill>
            </a:ext>
          </a:extLst>
        </p:spPr>
        <p:txBody>
          <a:bodyPr wrap="none" lIns="91366" tIns="45685" rIns="91366" bIns="45685" anchor="ctr"/>
          <a:lstStyle/>
          <a:p>
            <a:pPr defTabSz="913693" fontAlgn="base">
              <a:spcBef>
                <a:spcPct val="0"/>
              </a:spcBef>
              <a:spcAft>
                <a:spcPct val="0"/>
              </a:spcAft>
            </a:pPr>
            <a:endParaRPr lang="en-US" sz="120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6"/>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a:solidFill>
                <a:srgbClr val="000000"/>
              </a:solidFill>
            </a:endParaRPr>
          </a:p>
        </p:txBody>
      </p:sp>
      <p:sp>
        <p:nvSpPr>
          <p:cNvPr id="459785" name="Rectangle 9"/>
          <p:cNvSpPr>
            <a:spLocks noGrp="1" noChangeArrowheads="1"/>
          </p:cNvSpPr>
          <p:nvPr>
            <p:ph type="ftr" sz="quarter" idx="3"/>
          </p:nvPr>
        </p:nvSpPr>
        <p:spPr bwMode="auto">
          <a:xfrm>
            <a:off x="3048001" y="6613530"/>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a:solidFill>
                <a:srgbClr val="3333CC"/>
              </a:solidFill>
              <a:ea typeface="ＭＳ Ｐゴシック" charset="0"/>
            </a:endParaRPr>
          </a:p>
        </p:txBody>
      </p:sp>
    </p:spTree>
    <p:extLst>
      <p:ext uri="{BB962C8B-B14F-4D97-AF65-F5344CB8AC3E}">
        <p14:creationId xmlns:p14="http://schemas.microsoft.com/office/powerpoint/2010/main" val="3899629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0GB00692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doi.org/10.1029/2020GB0069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doi.org/10.1029/2020GB0069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1"/>
          <p:cNvSpPr>
            <a:spLocks noChangeArrowheads="1"/>
          </p:cNvSpPr>
          <p:nvPr/>
        </p:nvSpPr>
        <p:spPr bwMode="auto">
          <a:xfrm>
            <a:off x="703385" y="96984"/>
            <a:ext cx="844061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342900">
              <a:defRPr/>
            </a:pPr>
            <a:r>
              <a:rPr lang="en-US" b="1" dirty="0">
                <a:solidFill>
                  <a:srgbClr val="003C98"/>
                </a:solidFill>
                <a:latin typeface="Arial" panose="020B0604020202020204" pitchFamily="34" charset="0"/>
                <a:cs typeface="Arial" panose="020B0604020202020204" pitchFamily="34" charset="0"/>
              </a:rPr>
              <a:t>Characterizing methane emission hotspots from thawing permafrost</a:t>
            </a:r>
            <a:endParaRPr lang="en-US" sz="2000" b="1" dirty="0">
              <a:solidFill>
                <a:srgbClr val="003C98"/>
              </a:solidFill>
              <a:latin typeface="Arial" panose="020B0604020202020204" pitchFamily="34" charset="0"/>
              <a:cs typeface="Arial" panose="020B0604020202020204" pitchFamily="34" charset="0"/>
            </a:endParaRPr>
          </a:p>
          <a:p>
            <a:pPr algn="ctr" defTabSz="342900">
              <a:defRPr/>
            </a:pPr>
            <a:r>
              <a:rPr lang="en-US" sz="1200" dirty="0">
                <a:solidFill>
                  <a:srgbClr val="000000"/>
                </a:solidFill>
                <a:latin typeface="Arial" panose="020B0604020202020204" pitchFamily="34" charset="0"/>
                <a:cs typeface="Arial" panose="020B0604020202020204" pitchFamily="34" charset="0"/>
              </a:rPr>
              <a:t>C.D. Elder, D.R. Thompson, A.K. Thorpe, H.A. </a:t>
            </a:r>
            <a:r>
              <a:rPr lang="en-US" sz="1200" dirty="0" err="1">
                <a:solidFill>
                  <a:srgbClr val="000000"/>
                </a:solidFill>
                <a:latin typeface="Arial" panose="020B0604020202020204" pitchFamily="34" charset="0"/>
                <a:cs typeface="Arial" panose="020B0604020202020204" pitchFamily="34" charset="0"/>
              </a:rPr>
              <a:t>Chandanpurkar</a:t>
            </a:r>
            <a:r>
              <a:rPr lang="en-US" sz="1200" dirty="0">
                <a:solidFill>
                  <a:srgbClr val="000000"/>
                </a:solidFill>
                <a:latin typeface="Arial" panose="020B0604020202020204" pitchFamily="34" charset="0"/>
                <a:cs typeface="Arial" panose="020B0604020202020204" pitchFamily="34" charset="0"/>
              </a:rPr>
              <a:t>, P.J. Hanke, N. Hasson, S.R. James, </a:t>
            </a:r>
          </a:p>
          <a:p>
            <a:pPr algn="ctr" defTabSz="342900">
              <a:defRPr/>
            </a:pPr>
            <a:r>
              <a:rPr lang="en-US" sz="1200" dirty="0">
                <a:solidFill>
                  <a:srgbClr val="000000"/>
                </a:solidFill>
                <a:latin typeface="Arial" panose="020B0604020202020204" pitchFamily="34" charset="0"/>
                <a:cs typeface="Arial" panose="020B0604020202020204" pitchFamily="34" charset="0"/>
              </a:rPr>
              <a:t>B.J. </a:t>
            </a:r>
            <a:r>
              <a:rPr lang="en-US" sz="1200" dirty="0" err="1">
                <a:solidFill>
                  <a:srgbClr val="000000"/>
                </a:solidFill>
                <a:latin typeface="Arial" panose="020B0604020202020204" pitchFamily="34" charset="0"/>
                <a:cs typeface="Arial" panose="020B0604020202020204" pitchFamily="34" charset="0"/>
              </a:rPr>
              <a:t>Minsley</a:t>
            </a:r>
            <a:r>
              <a:rPr lang="en-US" sz="1200" dirty="0">
                <a:solidFill>
                  <a:srgbClr val="000000"/>
                </a:solidFill>
                <a:latin typeface="Arial" panose="020B0604020202020204" pitchFamily="34" charset="0"/>
                <a:cs typeface="Arial" panose="020B0604020202020204" pitchFamily="34" charset="0"/>
              </a:rPr>
              <a:t>, N.J. </a:t>
            </a:r>
            <a:r>
              <a:rPr lang="en-US" sz="1200" dirty="0" err="1">
                <a:solidFill>
                  <a:srgbClr val="000000"/>
                </a:solidFill>
                <a:latin typeface="Arial" panose="020B0604020202020204" pitchFamily="34" charset="0"/>
                <a:cs typeface="Arial" panose="020B0604020202020204" pitchFamily="34" charset="0"/>
              </a:rPr>
              <a:t>Pastick</a:t>
            </a:r>
            <a:r>
              <a:rPr lang="en-US" sz="1200" dirty="0">
                <a:solidFill>
                  <a:srgbClr val="000000"/>
                </a:solidFill>
                <a:latin typeface="Arial" panose="020B0604020202020204" pitchFamily="34" charset="0"/>
                <a:cs typeface="Arial" panose="020B0604020202020204" pitchFamily="34" charset="0"/>
              </a:rPr>
              <a:t>, D. </a:t>
            </a:r>
            <a:r>
              <a:rPr lang="en-US" sz="1200" dirty="0" err="1">
                <a:solidFill>
                  <a:srgbClr val="000000"/>
                </a:solidFill>
                <a:latin typeface="Arial" panose="020B0604020202020204" pitchFamily="34" charset="0"/>
                <a:cs typeface="Arial" panose="020B0604020202020204" pitchFamily="34" charset="0"/>
              </a:rPr>
              <a:t>Olefeldt</a:t>
            </a:r>
            <a:r>
              <a:rPr lang="en-US" sz="1200" dirty="0">
                <a:solidFill>
                  <a:srgbClr val="000000"/>
                </a:solidFill>
                <a:latin typeface="Arial" panose="020B0604020202020204" pitchFamily="34" charset="0"/>
                <a:cs typeface="Arial" panose="020B0604020202020204" pitchFamily="34" charset="0"/>
              </a:rPr>
              <a:t>, K.M. Walter Anthony, C.E. Miller. (2021), </a:t>
            </a:r>
          </a:p>
          <a:p>
            <a:pPr algn="ctr" defTabSz="342900">
              <a:defRPr/>
            </a:pPr>
            <a:r>
              <a:rPr lang="en-US" sz="1200" i="1" dirty="0">
                <a:solidFill>
                  <a:srgbClr val="000000"/>
                </a:solidFill>
                <a:latin typeface="Arial" panose="020B0604020202020204" pitchFamily="34" charset="0"/>
                <a:cs typeface="Arial" panose="020B0604020202020204" pitchFamily="34" charset="0"/>
              </a:rPr>
              <a:t>Global Biogeochemical Cycles </a:t>
            </a:r>
            <a:r>
              <a:rPr lang="en-US" sz="1200" dirty="0">
                <a:solidFill>
                  <a:srgbClr val="000000"/>
                </a:solidFill>
                <a:latin typeface="Arial" panose="020B0604020202020204" pitchFamily="34" charset="0"/>
                <a:cs typeface="Arial" panose="020B0604020202020204" pitchFamily="34" charset="0"/>
              </a:rPr>
              <a:t>(2021). </a:t>
            </a:r>
            <a:r>
              <a:rPr lang="en-US" sz="1200" dirty="0">
                <a:solidFill>
                  <a:srgbClr val="000000"/>
                </a:solidFill>
                <a:latin typeface="Arial" panose="020B0604020202020204" pitchFamily="34" charset="0"/>
                <a:cs typeface="Arial" panose="020B0604020202020204" pitchFamily="34" charset="0"/>
                <a:hlinkClick r:id="rId3"/>
              </a:rPr>
              <a:t>https://doi.org/10.1029/2020GB006922</a:t>
            </a:r>
            <a:endParaRPr lang="en-US" sz="1200" dirty="0">
              <a:solidFill>
                <a:srgbClr val="003C98"/>
              </a:solidFill>
              <a:latin typeface="Helvetica" pitchFamily="2" charset="0"/>
              <a:cs typeface="Arial"/>
            </a:endParaRPr>
          </a:p>
        </p:txBody>
      </p:sp>
      <p:grpSp>
        <p:nvGrpSpPr>
          <p:cNvPr id="11" name="Group 10">
            <a:extLst>
              <a:ext uri="{FF2B5EF4-FFF2-40B4-BE49-F238E27FC236}">
                <a16:creationId xmlns:a16="http://schemas.microsoft.com/office/drawing/2014/main" id="{46EEC250-F6D6-5747-AAC4-0BDFA5D5DF99}"/>
              </a:ext>
            </a:extLst>
          </p:cNvPr>
          <p:cNvGrpSpPr/>
          <p:nvPr/>
        </p:nvGrpSpPr>
        <p:grpSpPr>
          <a:xfrm>
            <a:off x="-447137" y="-17279"/>
            <a:ext cx="9531935" cy="1077506"/>
            <a:chOff x="-447137" y="-17279"/>
            <a:chExt cx="9531935" cy="1077506"/>
          </a:xfrm>
        </p:grpSpPr>
        <p:pic>
          <p:nvPicPr>
            <p:cNvPr id="26" name="Picture 25">
              <a:extLst>
                <a:ext uri="{FF2B5EF4-FFF2-40B4-BE49-F238E27FC236}">
                  <a16:creationId xmlns:a16="http://schemas.microsoft.com/office/drawing/2014/main" id="{52C8F31F-45D6-2A4E-8B56-5AE821509CF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7137" y="-17279"/>
              <a:ext cx="1997892" cy="998946"/>
            </a:xfrm>
            <a:prstGeom prst="rect">
              <a:avLst/>
            </a:prstGeom>
          </p:spPr>
        </p:pic>
        <p:cxnSp>
          <p:nvCxnSpPr>
            <p:cNvPr id="8" name="Straight Connector 7">
              <a:extLst>
                <a:ext uri="{FF2B5EF4-FFF2-40B4-BE49-F238E27FC236}">
                  <a16:creationId xmlns:a16="http://schemas.microsoft.com/office/drawing/2014/main" id="{DC6BFE7B-0CFC-FF4F-9BE7-56DE0884B61D}"/>
                </a:ext>
              </a:extLst>
            </p:cNvPr>
            <p:cNvCxnSpPr>
              <a:cxnSpLocks/>
            </p:cNvCxnSpPr>
            <p:nvPr/>
          </p:nvCxnSpPr>
          <p:spPr bwMode="auto">
            <a:xfrm>
              <a:off x="59199" y="1060227"/>
              <a:ext cx="9025599" cy="0"/>
            </a:xfrm>
            <a:prstGeom prst="line">
              <a:avLst/>
            </a:prstGeom>
            <a:solidFill>
              <a:schemeClr val="accent1"/>
            </a:solidFill>
            <a:ln w="38100" cap="flat" cmpd="dbl" algn="ctr">
              <a:solidFill>
                <a:srgbClr val="3333CC"/>
              </a:solidFill>
              <a:prstDash val="solid"/>
              <a:round/>
              <a:headEnd type="none" w="med" len="med"/>
              <a:tailEnd type="none" w="med" len="med"/>
            </a:ln>
            <a:effectLst/>
          </p:spPr>
        </p:cxnSp>
      </p:grpSp>
      <p:sp>
        <p:nvSpPr>
          <p:cNvPr id="3" name="TextBox 2">
            <a:extLst>
              <a:ext uri="{FF2B5EF4-FFF2-40B4-BE49-F238E27FC236}">
                <a16:creationId xmlns:a16="http://schemas.microsoft.com/office/drawing/2014/main" id="{FFF9309C-604A-B04B-B843-086A7B89D9F8}"/>
              </a:ext>
            </a:extLst>
          </p:cNvPr>
          <p:cNvSpPr txBox="1"/>
          <p:nvPr/>
        </p:nvSpPr>
        <p:spPr>
          <a:xfrm>
            <a:off x="59199" y="1051174"/>
            <a:ext cx="9025598" cy="954107"/>
          </a:xfrm>
          <a:prstGeom prst="rect">
            <a:avLst/>
          </a:prstGeom>
          <a:noFill/>
        </p:spPr>
        <p:txBody>
          <a:bodyPr wrap="square" rtlCol="0">
            <a:spAutoFit/>
          </a:bodyPr>
          <a:lstStyle/>
          <a:p>
            <a:pPr algn="ctr"/>
            <a:r>
              <a:rPr lang="en-US" sz="1400" b="1" dirty="0">
                <a:solidFill>
                  <a:srgbClr val="003C98"/>
                </a:solidFill>
                <a:latin typeface="Arial" panose="020B0604020202020204" pitchFamily="34" charset="0"/>
                <a:cs typeface="Arial" panose="020B0604020202020204" pitchFamily="34" charset="0"/>
              </a:rPr>
              <a:t>Highlight: </a:t>
            </a:r>
            <a:r>
              <a:rPr lang="en-US" sz="1400" dirty="0">
                <a:solidFill>
                  <a:srgbClr val="003C98"/>
                </a:solidFill>
                <a:latin typeface="Arial" panose="020B0604020202020204" pitchFamily="34" charset="0"/>
                <a:cs typeface="Arial" panose="020B0604020202020204" pitchFamily="34" charset="0"/>
              </a:rPr>
              <a:t>A combination of high-resolution airborne remote sensing and intensive ground-based observations quantified the link between extreme methane emission hotspots and actively thawing permafrost features. Leveraging a large methane hotspot dataset and existing thermokarst maps, we estimated that methane emissions from pan-Arctic thermokarst activity currently represent 4% of total Arctic wetland emissions.</a:t>
            </a:r>
          </a:p>
        </p:txBody>
      </p:sp>
      <p:grpSp>
        <p:nvGrpSpPr>
          <p:cNvPr id="10" name="Group 9">
            <a:extLst>
              <a:ext uri="{FF2B5EF4-FFF2-40B4-BE49-F238E27FC236}">
                <a16:creationId xmlns:a16="http://schemas.microsoft.com/office/drawing/2014/main" id="{900F3B03-15C7-0040-866E-D9E6C9E0AE15}"/>
              </a:ext>
            </a:extLst>
          </p:cNvPr>
          <p:cNvGrpSpPr/>
          <p:nvPr/>
        </p:nvGrpSpPr>
        <p:grpSpPr>
          <a:xfrm>
            <a:off x="173208" y="5279282"/>
            <a:ext cx="5315688" cy="831756"/>
            <a:chOff x="193288" y="5442224"/>
            <a:chExt cx="5315688" cy="831756"/>
          </a:xfrm>
        </p:grpSpPr>
        <p:sp>
          <p:nvSpPr>
            <p:cNvPr id="7" name="TextBox 6">
              <a:extLst>
                <a:ext uri="{FF2B5EF4-FFF2-40B4-BE49-F238E27FC236}">
                  <a16:creationId xmlns:a16="http://schemas.microsoft.com/office/drawing/2014/main" id="{61A08939-BE24-3749-A1FA-A1DFF82D3313}"/>
                </a:ext>
              </a:extLst>
            </p:cNvPr>
            <p:cNvSpPr txBox="1"/>
            <p:nvPr/>
          </p:nvSpPr>
          <p:spPr>
            <a:xfrm>
              <a:off x="193288" y="5627649"/>
              <a:ext cx="5315688" cy="646331"/>
            </a:xfrm>
            <a:prstGeom prst="rect">
              <a:avLst/>
            </a:prstGeom>
            <a:noFill/>
            <a:ln w="19050">
              <a:solidFill>
                <a:srgbClr val="003C98"/>
              </a:solidFill>
            </a:ln>
          </p:spPr>
          <p:txBody>
            <a:bodyPr wrap="square" rtlCol="0">
              <a:spAutoFit/>
            </a:bodyPr>
            <a:lstStyle/>
            <a:p>
              <a:r>
                <a:rPr lang="en-US" sz="900" b="1" dirty="0">
                  <a:solidFill>
                    <a:srgbClr val="003C98"/>
                  </a:solidFill>
                  <a:latin typeface="Arial" panose="020B0604020202020204" pitchFamily="34" charset="0"/>
                  <a:cs typeface="Arial" panose="020B0604020202020204" pitchFamily="34" charset="0"/>
                </a:rPr>
                <a:t>Fig. 1. </a:t>
              </a:r>
              <a:r>
                <a:rPr lang="en-US" sz="900" dirty="0">
                  <a:solidFill>
                    <a:srgbClr val="003C98"/>
                  </a:solidFill>
                  <a:latin typeface="Arial" panose="020B0604020202020204" pitchFamily="34" charset="0"/>
                  <a:cs typeface="Arial" panose="020B0604020202020204" pitchFamily="34" charset="0"/>
                </a:rPr>
                <a:t>Electrical Resistivity Tomography (ERT) cross section identifies a thaw bulb directly beneath the easternmost shoreline of the Eastside Pond. Subsurface thermokarst features spatially align with extreme CH4 fluxes from the remotely sensed hotspot in the same area (white boxes). The red “A” and “B” correspond to the ERT transect extents in the </a:t>
              </a:r>
              <a:r>
                <a:rPr lang="en-US" sz="900" i="1" dirty="0">
                  <a:solidFill>
                    <a:srgbClr val="003C98"/>
                  </a:solidFill>
                  <a:latin typeface="Arial" panose="020B0604020202020204" pitchFamily="34" charset="0"/>
                  <a:cs typeface="Arial" panose="020B0604020202020204" pitchFamily="34" charset="0"/>
                </a:rPr>
                <a:t>x </a:t>
              </a:r>
              <a:r>
                <a:rPr lang="en-US" sz="900" dirty="0">
                  <a:solidFill>
                    <a:srgbClr val="003C98"/>
                  </a:solidFill>
                  <a:latin typeface="Arial" panose="020B0604020202020204" pitchFamily="34" charset="0"/>
                  <a:cs typeface="Arial" panose="020B0604020202020204" pitchFamily="34" charset="0"/>
                </a:rPr>
                <a:t>dimension. </a:t>
              </a:r>
            </a:p>
          </p:txBody>
        </p:sp>
        <p:sp>
          <p:nvSpPr>
            <p:cNvPr id="9" name="Right Arrow 8">
              <a:extLst>
                <a:ext uri="{FF2B5EF4-FFF2-40B4-BE49-F238E27FC236}">
                  <a16:creationId xmlns:a16="http://schemas.microsoft.com/office/drawing/2014/main" id="{D507B098-6DC0-F340-B907-C3A235DD600B}"/>
                </a:ext>
              </a:extLst>
            </p:cNvPr>
            <p:cNvSpPr/>
            <p:nvPr/>
          </p:nvSpPr>
          <p:spPr bwMode="auto">
            <a:xfrm rot="16200000">
              <a:off x="1478122" y="5349083"/>
              <a:ext cx="185425" cy="371707"/>
            </a:xfrm>
            <a:prstGeom prst="rightArrow">
              <a:avLst/>
            </a:prstGeom>
            <a:solidFill>
              <a:srgbClr val="003C98"/>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8" charset="0"/>
              </a:endParaRPr>
            </a:p>
          </p:txBody>
        </p:sp>
      </p:grpSp>
      <p:grpSp>
        <p:nvGrpSpPr>
          <p:cNvPr id="18" name="Group 17">
            <a:extLst>
              <a:ext uri="{FF2B5EF4-FFF2-40B4-BE49-F238E27FC236}">
                <a16:creationId xmlns:a16="http://schemas.microsoft.com/office/drawing/2014/main" id="{C8D92897-1D55-FC45-BCE3-2D52928DE0D5}"/>
              </a:ext>
            </a:extLst>
          </p:cNvPr>
          <p:cNvGrpSpPr/>
          <p:nvPr/>
        </p:nvGrpSpPr>
        <p:grpSpPr>
          <a:xfrm>
            <a:off x="173208" y="6163206"/>
            <a:ext cx="5501113" cy="646331"/>
            <a:chOff x="193288" y="5627649"/>
            <a:chExt cx="5501113" cy="646331"/>
          </a:xfrm>
        </p:grpSpPr>
        <p:sp>
          <p:nvSpPr>
            <p:cNvPr id="19" name="TextBox 18">
              <a:extLst>
                <a:ext uri="{FF2B5EF4-FFF2-40B4-BE49-F238E27FC236}">
                  <a16:creationId xmlns:a16="http://schemas.microsoft.com/office/drawing/2014/main" id="{A86F8AB5-17EE-CD4B-9D87-7E0F7EDE684A}"/>
                </a:ext>
              </a:extLst>
            </p:cNvPr>
            <p:cNvSpPr txBox="1"/>
            <p:nvPr/>
          </p:nvSpPr>
          <p:spPr>
            <a:xfrm>
              <a:off x="193288" y="5627649"/>
              <a:ext cx="5315688" cy="646331"/>
            </a:xfrm>
            <a:prstGeom prst="rect">
              <a:avLst/>
            </a:prstGeom>
            <a:noFill/>
            <a:ln w="19050">
              <a:solidFill>
                <a:srgbClr val="003C98"/>
              </a:solidFill>
            </a:ln>
          </p:spPr>
          <p:txBody>
            <a:bodyPr wrap="square" rtlCol="0">
              <a:spAutoFit/>
            </a:bodyPr>
            <a:lstStyle/>
            <a:p>
              <a:r>
                <a:rPr lang="en-US" sz="900" b="1" dirty="0">
                  <a:solidFill>
                    <a:srgbClr val="003C98"/>
                  </a:solidFill>
                  <a:latin typeface="Arial" panose="020B0604020202020204" pitchFamily="34" charset="0"/>
                  <a:cs typeface="Arial" panose="020B0604020202020204" pitchFamily="34" charset="0"/>
                </a:rPr>
                <a:t>Fig. 2. </a:t>
              </a:r>
              <a:r>
                <a:rPr lang="en-US" sz="900" dirty="0">
                  <a:solidFill>
                    <a:srgbClr val="003C98"/>
                  </a:solidFill>
                  <a:latin typeface="Arial" panose="020B0604020202020204" pitchFamily="34" charset="0"/>
                  <a:cs typeface="Arial" panose="020B0604020202020204" pitchFamily="34" charset="0"/>
                </a:rPr>
                <a:t>Highest CH</a:t>
              </a:r>
              <a:r>
                <a:rPr lang="en-US" sz="900" baseline="-25000" dirty="0">
                  <a:solidFill>
                    <a:srgbClr val="003C98"/>
                  </a:solidFill>
                  <a:latin typeface="Arial" panose="020B0604020202020204" pitchFamily="34" charset="0"/>
                  <a:cs typeface="Arial" panose="020B0604020202020204" pitchFamily="34" charset="0"/>
                </a:rPr>
                <a:t>4</a:t>
              </a:r>
              <a:r>
                <a:rPr lang="en-US" sz="900" dirty="0">
                  <a:solidFill>
                    <a:srgbClr val="003C98"/>
                  </a:solidFill>
                  <a:latin typeface="Arial" panose="020B0604020202020204" pitchFamily="34" charset="0"/>
                  <a:cs typeface="Arial" panose="020B0604020202020204" pitchFamily="34" charset="0"/>
                </a:rPr>
                <a:t> hotspot ratios correspond to regions with highest thermokarst activity. (a) Subset of 64 AVIRIS-NG flight lines mapped in relation to either “very high,” intermediate, or “low” thermokarst as classified by </a:t>
              </a:r>
              <a:r>
                <a:rPr lang="en-US" sz="900" dirty="0" err="1">
                  <a:solidFill>
                    <a:srgbClr val="003C98"/>
                  </a:solidFill>
                  <a:latin typeface="Arial" panose="020B0604020202020204" pitchFamily="34" charset="0"/>
                  <a:cs typeface="Arial" panose="020B0604020202020204" pitchFamily="34" charset="0"/>
                </a:rPr>
                <a:t>Olefeldt</a:t>
              </a:r>
              <a:r>
                <a:rPr lang="en-US" sz="900" dirty="0">
                  <a:solidFill>
                    <a:srgbClr val="003C98"/>
                  </a:solidFill>
                  <a:latin typeface="Arial" panose="020B0604020202020204" pitchFamily="34" charset="0"/>
                  <a:cs typeface="Arial" panose="020B0604020202020204" pitchFamily="34" charset="0"/>
                </a:rPr>
                <a:t> et al. (2016). (b) AVIRIS-NG-based CH</a:t>
              </a:r>
              <a:r>
                <a:rPr lang="en-US" sz="900" baseline="-25000" dirty="0">
                  <a:solidFill>
                    <a:srgbClr val="003C98"/>
                  </a:solidFill>
                  <a:latin typeface="Arial" panose="020B0604020202020204" pitchFamily="34" charset="0"/>
                  <a:cs typeface="Arial" panose="020B0604020202020204" pitchFamily="34" charset="0"/>
                </a:rPr>
                <a:t>4</a:t>
              </a:r>
              <a:r>
                <a:rPr lang="en-US" sz="900" dirty="0">
                  <a:solidFill>
                    <a:srgbClr val="003C98"/>
                  </a:solidFill>
                  <a:latin typeface="Arial" panose="020B0604020202020204" pitchFamily="34" charset="0"/>
                  <a:cs typeface="Arial" panose="020B0604020202020204" pitchFamily="34" charset="0"/>
                </a:rPr>
                <a:t> hotspot occurrence ratio ranked for each flight line. Bars are color-coded based on map legend. </a:t>
              </a:r>
            </a:p>
          </p:txBody>
        </p:sp>
        <p:sp>
          <p:nvSpPr>
            <p:cNvPr id="20" name="Right Arrow 19">
              <a:extLst>
                <a:ext uri="{FF2B5EF4-FFF2-40B4-BE49-F238E27FC236}">
                  <a16:creationId xmlns:a16="http://schemas.microsoft.com/office/drawing/2014/main" id="{04A057F2-1FC3-7846-9FFD-106394F30414}"/>
                </a:ext>
              </a:extLst>
            </p:cNvPr>
            <p:cNvSpPr/>
            <p:nvPr/>
          </p:nvSpPr>
          <p:spPr bwMode="auto">
            <a:xfrm>
              <a:off x="5508976" y="5765724"/>
              <a:ext cx="185425" cy="371707"/>
            </a:xfrm>
            <a:prstGeom prst="rightArrow">
              <a:avLst/>
            </a:prstGeom>
            <a:solidFill>
              <a:srgbClr val="003C98"/>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8" charset="0"/>
              </a:endParaRPr>
            </a:p>
          </p:txBody>
        </p:sp>
      </p:grpSp>
      <p:pic>
        <p:nvPicPr>
          <p:cNvPr id="2" name="Picture 1">
            <a:extLst>
              <a:ext uri="{FF2B5EF4-FFF2-40B4-BE49-F238E27FC236}">
                <a16:creationId xmlns:a16="http://schemas.microsoft.com/office/drawing/2014/main" id="{C83AFBB3-902E-42B5-826B-89F74A65A3E0}"/>
              </a:ext>
            </a:extLst>
          </p:cNvPr>
          <p:cNvPicPr>
            <a:picLocks noChangeAspect="1"/>
          </p:cNvPicPr>
          <p:nvPr/>
        </p:nvPicPr>
        <p:blipFill>
          <a:blip r:embed="rId5"/>
          <a:stretch>
            <a:fillRect/>
          </a:stretch>
        </p:blipFill>
        <p:spPr>
          <a:xfrm>
            <a:off x="5733738" y="1998945"/>
            <a:ext cx="3317911" cy="4822031"/>
          </a:xfrm>
          <a:prstGeom prst="rect">
            <a:avLst/>
          </a:prstGeom>
        </p:spPr>
      </p:pic>
      <p:pic>
        <p:nvPicPr>
          <p:cNvPr id="5" name="Picture 4">
            <a:extLst>
              <a:ext uri="{FF2B5EF4-FFF2-40B4-BE49-F238E27FC236}">
                <a16:creationId xmlns:a16="http://schemas.microsoft.com/office/drawing/2014/main" id="{610CD5A5-60A9-4D96-A2C0-0ED0C9708718}"/>
              </a:ext>
            </a:extLst>
          </p:cNvPr>
          <p:cNvPicPr>
            <a:picLocks noChangeAspect="1"/>
          </p:cNvPicPr>
          <p:nvPr/>
        </p:nvPicPr>
        <p:blipFill>
          <a:blip r:embed="rId6"/>
          <a:stretch>
            <a:fillRect/>
          </a:stretch>
        </p:blipFill>
        <p:spPr>
          <a:xfrm>
            <a:off x="52461" y="1927879"/>
            <a:ext cx="5488900" cy="3522169"/>
          </a:xfrm>
          <a:prstGeom prst="rect">
            <a:avLst/>
          </a:prstGeom>
        </p:spPr>
      </p:pic>
    </p:spTree>
    <p:extLst>
      <p:ext uri="{BB962C8B-B14F-4D97-AF65-F5344CB8AC3E}">
        <p14:creationId xmlns:p14="http://schemas.microsoft.com/office/powerpoint/2010/main" val="239694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458" name="TextBox 17"/>
          <p:cNvSpPr txBox="1">
            <a:spLocks noChangeArrowheads="1"/>
          </p:cNvSpPr>
          <p:nvPr/>
        </p:nvSpPr>
        <p:spPr bwMode="auto">
          <a:xfrm>
            <a:off x="59201" y="1927057"/>
            <a:ext cx="4940653" cy="50013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15888" indent="-11588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algn="just" defTabSz="342900">
              <a:buSzPct val="125000"/>
              <a:defRPr/>
            </a:pPr>
            <a:r>
              <a:rPr lang="en-US" sz="1100" b="1" dirty="0">
                <a:solidFill>
                  <a:srgbClr val="003C98"/>
                </a:solidFill>
                <a:latin typeface="Arial" panose="020B0604020202020204" pitchFamily="34" charset="0"/>
                <a:cs typeface="Arial" panose="020B0604020202020204" pitchFamily="34" charset="0"/>
              </a:rPr>
              <a:t>Background</a:t>
            </a:r>
          </a:p>
          <a:p>
            <a:pPr marL="133350" indent="-133350" algn="just">
              <a:buFont typeface="Arial"/>
              <a:buChar char="•"/>
            </a:pPr>
            <a:r>
              <a:rPr lang="en-US" sz="1100" dirty="0">
                <a:solidFill>
                  <a:srgbClr val="003C98"/>
                </a:solidFill>
                <a:latin typeface="Arial"/>
                <a:cs typeface="Arial"/>
              </a:rPr>
              <a:t>Arctic CH</a:t>
            </a:r>
            <a:r>
              <a:rPr lang="en-US" sz="1100" baseline="-25000" dirty="0">
                <a:solidFill>
                  <a:srgbClr val="003C98"/>
                </a:solidFill>
                <a:latin typeface="Arial"/>
                <a:cs typeface="Arial"/>
              </a:rPr>
              <a:t>4</a:t>
            </a:r>
            <a:r>
              <a:rPr lang="en-US" sz="1100" dirty="0">
                <a:solidFill>
                  <a:srgbClr val="003C98"/>
                </a:solidFill>
                <a:latin typeface="Arial"/>
                <a:cs typeface="Arial"/>
              </a:rPr>
              <a:t> emissions from permafrost sources could accelerate a significant positive feedback to further climate warming</a:t>
            </a:r>
            <a:r>
              <a:rPr lang="en-US" sz="1100" dirty="0">
                <a:solidFill>
                  <a:srgbClr val="003C98"/>
                </a:solidFill>
              </a:rPr>
              <a:t>.</a:t>
            </a:r>
          </a:p>
          <a:p>
            <a:pPr marL="133350" indent="-133350" algn="just">
              <a:buFont typeface="Arial"/>
              <a:buChar char="•"/>
            </a:pPr>
            <a:r>
              <a:rPr lang="en-US" sz="1100" dirty="0">
                <a:solidFill>
                  <a:srgbClr val="003C98"/>
                </a:solidFill>
                <a:latin typeface="Arial"/>
                <a:cs typeface="Arial"/>
              </a:rPr>
              <a:t>Despite their potential impact, Arctic CH</a:t>
            </a:r>
            <a:r>
              <a:rPr lang="en-US" sz="1100" baseline="-25000" dirty="0">
                <a:solidFill>
                  <a:srgbClr val="003C98"/>
                </a:solidFill>
                <a:latin typeface="Arial"/>
                <a:cs typeface="Arial"/>
              </a:rPr>
              <a:t>4</a:t>
            </a:r>
            <a:r>
              <a:rPr lang="en-US" sz="1100" dirty="0">
                <a:solidFill>
                  <a:srgbClr val="003C98"/>
                </a:solidFill>
                <a:latin typeface="Arial"/>
                <a:cs typeface="Arial"/>
              </a:rPr>
              <a:t> emissions and their sources are highly uncertain due to our inability to observe, model, and forecast complex biogeochemical processes across heterogenous landscapes on large scales.  </a:t>
            </a:r>
          </a:p>
          <a:p>
            <a:pPr marL="133350" indent="-133350" algn="just"/>
            <a:r>
              <a:rPr lang="en-US" sz="1100" b="1" dirty="0">
                <a:solidFill>
                  <a:srgbClr val="003C98"/>
                </a:solidFill>
                <a:latin typeface="Arial" panose="020B0604020202020204" pitchFamily="34" charset="0"/>
                <a:cs typeface="Arial" panose="020B0604020202020204" pitchFamily="34" charset="0"/>
              </a:rPr>
              <a:t>Analysis</a:t>
            </a:r>
          </a:p>
          <a:p>
            <a:pPr marL="133350" indent="-133350" algn="just">
              <a:buFont typeface="Arial"/>
              <a:buChar char="•"/>
            </a:pPr>
            <a:r>
              <a:rPr lang="en-US" sz="1100" dirty="0">
                <a:solidFill>
                  <a:srgbClr val="003C98"/>
                </a:solidFill>
                <a:latin typeface="Arial"/>
                <a:cs typeface="Arial"/>
              </a:rPr>
              <a:t>Repeated airborne spectrometry using NASA’s Next Generation Airborne Visible/Infrared Imaging Spectrometer (AVIRIS-NG) revealed a consistent CH</a:t>
            </a:r>
            <a:r>
              <a:rPr lang="en-US" sz="1100" baseline="-25000" dirty="0">
                <a:solidFill>
                  <a:srgbClr val="003C98"/>
                </a:solidFill>
                <a:latin typeface="Arial"/>
                <a:cs typeface="Arial"/>
              </a:rPr>
              <a:t>4</a:t>
            </a:r>
            <a:r>
              <a:rPr lang="en-US" sz="1100" dirty="0">
                <a:solidFill>
                  <a:srgbClr val="003C98"/>
                </a:solidFill>
                <a:latin typeface="Arial"/>
                <a:cs typeface="Arial"/>
              </a:rPr>
              <a:t> emission hotspot at a site of actively thawing permafrost at Big Trail Lake near Fairbanks, AK (Fig 3). Ground-based investigations confirmed extreme CH</a:t>
            </a:r>
            <a:r>
              <a:rPr lang="en-US" sz="1100" baseline="-25000" dirty="0">
                <a:solidFill>
                  <a:srgbClr val="003C98"/>
                </a:solidFill>
                <a:latin typeface="Arial"/>
                <a:cs typeface="Arial"/>
              </a:rPr>
              <a:t>4</a:t>
            </a:r>
            <a:r>
              <a:rPr lang="en-US" sz="1100" dirty="0">
                <a:solidFill>
                  <a:srgbClr val="003C98"/>
                </a:solidFill>
                <a:latin typeface="Arial"/>
                <a:cs typeface="Arial"/>
              </a:rPr>
              <a:t> flux rates (often &gt; 5,000 mg CH</a:t>
            </a:r>
            <a:r>
              <a:rPr lang="en-US" sz="1100" baseline="-25000" dirty="0">
                <a:solidFill>
                  <a:srgbClr val="003C98"/>
                </a:solidFill>
                <a:latin typeface="Arial"/>
                <a:cs typeface="Arial"/>
              </a:rPr>
              <a:t>4</a:t>
            </a:r>
            <a:r>
              <a:rPr lang="en-US" sz="1100" dirty="0">
                <a:solidFill>
                  <a:srgbClr val="003C98"/>
                </a:solidFill>
                <a:latin typeface="Arial"/>
                <a:cs typeface="Arial"/>
              </a:rPr>
              <a:t> m</a:t>
            </a:r>
            <a:r>
              <a:rPr lang="en-US" sz="1100" baseline="30000" dirty="0">
                <a:solidFill>
                  <a:srgbClr val="003C98"/>
                </a:solidFill>
                <a:latin typeface="Arial"/>
                <a:cs typeface="Arial"/>
              </a:rPr>
              <a:t>-2</a:t>
            </a:r>
            <a:r>
              <a:rPr lang="en-US" sz="1100" dirty="0">
                <a:solidFill>
                  <a:srgbClr val="003C98"/>
                </a:solidFill>
                <a:latin typeface="Arial"/>
                <a:cs typeface="Arial"/>
              </a:rPr>
              <a:t> d</a:t>
            </a:r>
            <a:r>
              <a:rPr lang="en-US" sz="1100" baseline="30000" dirty="0">
                <a:solidFill>
                  <a:srgbClr val="003C98"/>
                </a:solidFill>
                <a:latin typeface="Arial"/>
                <a:cs typeface="Arial"/>
              </a:rPr>
              <a:t>-1</a:t>
            </a:r>
            <a:r>
              <a:rPr lang="en-US" sz="1100" dirty="0">
                <a:solidFill>
                  <a:srgbClr val="003C98"/>
                </a:solidFill>
                <a:latin typeface="Arial"/>
                <a:cs typeface="Arial"/>
              </a:rPr>
              <a:t>) from surfaces directly above a 15m-deep thaw bulb, as revealed by electrical resistivity tomography. </a:t>
            </a:r>
          </a:p>
          <a:p>
            <a:pPr marL="133350" indent="-133350" algn="just">
              <a:buFont typeface="Arial"/>
              <a:buChar char="•"/>
            </a:pPr>
            <a:r>
              <a:rPr lang="en-US" sz="1100" dirty="0">
                <a:solidFill>
                  <a:srgbClr val="003C98"/>
                </a:solidFill>
                <a:latin typeface="Arial"/>
                <a:cs typeface="Arial"/>
              </a:rPr>
              <a:t>Hotspot emission rates were contextualized within the study site by estimating total site-scale emissions by applying surface-specific fluxes within a hyperspectral surface classification map. </a:t>
            </a:r>
          </a:p>
          <a:p>
            <a:pPr marL="133350" indent="-133350" algn="just">
              <a:buFont typeface="Arial"/>
              <a:buChar char="•"/>
            </a:pPr>
            <a:r>
              <a:rPr lang="en-US" sz="1100" dirty="0">
                <a:solidFill>
                  <a:srgbClr val="003C98"/>
                </a:solidFill>
                <a:latin typeface="Arial"/>
                <a:cs typeface="Arial"/>
              </a:rPr>
              <a:t>Hotspot fluxes were extrapolated to pan-Arctic scales using broad-scale AVIRIS-NG-based CH</a:t>
            </a:r>
            <a:r>
              <a:rPr lang="en-US" sz="1100" baseline="-25000" dirty="0">
                <a:solidFill>
                  <a:srgbClr val="003C98"/>
                </a:solidFill>
                <a:latin typeface="Arial"/>
                <a:cs typeface="Arial"/>
              </a:rPr>
              <a:t>4</a:t>
            </a:r>
            <a:r>
              <a:rPr lang="en-US" sz="1100" dirty="0">
                <a:solidFill>
                  <a:srgbClr val="003C98"/>
                </a:solidFill>
                <a:latin typeface="Arial"/>
                <a:cs typeface="Arial"/>
              </a:rPr>
              <a:t> hotspot occurrence rates and existing permafrost thaw maps. Pan-Arctic thermokarst CH</a:t>
            </a:r>
            <a:r>
              <a:rPr lang="en-US" sz="1100" baseline="-25000" dirty="0">
                <a:solidFill>
                  <a:srgbClr val="003C98"/>
                </a:solidFill>
                <a:latin typeface="Arial"/>
                <a:cs typeface="Arial"/>
              </a:rPr>
              <a:t>4</a:t>
            </a:r>
            <a:r>
              <a:rPr lang="en-US" sz="1100" dirty="0">
                <a:solidFill>
                  <a:srgbClr val="003C98"/>
                </a:solidFill>
                <a:latin typeface="Arial"/>
                <a:cs typeface="Arial"/>
              </a:rPr>
              <a:t> hotspot emissions were estimated on the annual scale. </a:t>
            </a:r>
          </a:p>
          <a:p>
            <a:pPr marL="0" indent="0" algn="just"/>
            <a:r>
              <a:rPr lang="en-US" sz="1100" b="1" dirty="0">
                <a:solidFill>
                  <a:srgbClr val="003C98"/>
                </a:solidFill>
                <a:latin typeface="Arial" panose="020B0604020202020204" pitchFamily="34" charset="0"/>
                <a:cs typeface="Arial" panose="020B0604020202020204" pitchFamily="34" charset="0"/>
              </a:rPr>
              <a:t>Findings</a:t>
            </a:r>
          </a:p>
          <a:p>
            <a:pPr marL="133350" indent="-133350" algn="just">
              <a:buFont typeface="Arial"/>
              <a:buChar char="•"/>
            </a:pPr>
            <a:r>
              <a:rPr lang="en-US" sz="1100" dirty="0">
                <a:solidFill>
                  <a:srgbClr val="003C98"/>
                </a:solidFill>
                <a:latin typeface="Arial"/>
                <a:cs typeface="Arial"/>
              </a:rPr>
              <a:t>Repeat airborne spectral imaging geolocated a thermokarst CH</a:t>
            </a:r>
            <a:r>
              <a:rPr lang="en-US" sz="1100" baseline="-25000" dirty="0">
                <a:solidFill>
                  <a:srgbClr val="003C98"/>
                </a:solidFill>
                <a:latin typeface="Arial"/>
                <a:cs typeface="Arial"/>
              </a:rPr>
              <a:t>4</a:t>
            </a:r>
            <a:r>
              <a:rPr lang="en-US" sz="1100" dirty="0">
                <a:solidFill>
                  <a:srgbClr val="003C98"/>
                </a:solidFill>
                <a:latin typeface="Arial"/>
                <a:cs typeface="Arial"/>
              </a:rPr>
              <a:t> hotspot with ground validated emissions &gt; 10,000 mg m</a:t>
            </a:r>
            <a:r>
              <a:rPr lang="en-US" sz="1100" baseline="30000" dirty="0">
                <a:solidFill>
                  <a:srgbClr val="003C98"/>
                </a:solidFill>
                <a:latin typeface="Arial"/>
                <a:cs typeface="Arial"/>
              </a:rPr>
              <a:t>-2</a:t>
            </a:r>
            <a:r>
              <a:rPr lang="en-US" sz="1100" dirty="0">
                <a:solidFill>
                  <a:srgbClr val="003C98"/>
                </a:solidFill>
                <a:latin typeface="Arial"/>
                <a:cs typeface="Arial"/>
              </a:rPr>
              <a:t> d</a:t>
            </a:r>
            <a:r>
              <a:rPr lang="en-US" sz="1100" baseline="30000" dirty="0">
                <a:solidFill>
                  <a:srgbClr val="003C98"/>
                </a:solidFill>
                <a:latin typeface="Arial"/>
                <a:cs typeface="Arial"/>
              </a:rPr>
              <a:t>-1</a:t>
            </a:r>
            <a:r>
              <a:rPr lang="en-US" sz="1100" dirty="0">
                <a:solidFill>
                  <a:srgbClr val="003C98"/>
                </a:solidFill>
                <a:latin typeface="Arial"/>
                <a:cs typeface="Arial"/>
              </a:rPr>
              <a:t>.   </a:t>
            </a:r>
          </a:p>
          <a:p>
            <a:pPr marL="133350" indent="-133350" algn="just">
              <a:buFont typeface="Arial"/>
              <a:buChar char="•"/>
            </a:pPr>
            <a:r>
              <a:rPr lang="en-US" sz="1100" dirty="0">
                <a:solidFill>
                  <a:srgbClr val="003C98"/>
                </a:solidFill>
                <a:latin typeface="Arial"/>
                <a:cs typeface="Arial"/>
              </a:rPr>
              <a:t>Hotspot CH</a:t>
            </a:r>
            <a:r>
              <a:rPr lang="en-US" sz="1100" baseline="-25000" dirty="0">
                <a:solidFill>
                  <a:srgbClr val="003C98"/>
                </a:solidFill>
                <a:latin typeface="Arial"/>
                <a:cs typeface="Arial"/>
              </a:rPr>
              <a:t>4</a:t>
            </a:r>
            <a:r>
              <a:rPr lang="en-US" sz="1100" dirty="0">
                <a:solidFill>
                  <a:srgbClr val="003C98"/>
                </a:solidFill>
                <a:latin typeface="Arial"/>
                <a:cs typeface="Arial"/>
              </a:rPr>
              <a:t> emissions arose from &lt;1% of our 10 ha thermokarst lake study area but comprised ~40% of the total diffusive emissions. </a:t>
            </a:r>
          </a:p>
          <a:p>
            <a:pPr marL="133350" indent="-133350" algn="just">
              <a:buFont typeface="Arial"/>
              <a:buChar char="•"/>
            </a:pPr>
            <a:r>
              <a:rPr lang="en-US" sz="1100" dirty="0">
                <a:solidFill>
                  <a:srgbClr val="003C98"/>
                </a:solidFill>
                <a:latin typeface="Arial"/>
                <a:cs typeface="Arial"/>
              </a:rPr>
              <a:t>Ground-based and airborne observations suggest thermokarst hotspots emit roughly 1.1 </a:t>
            </a:r>
            <a:r>
              <a:rPr lang="en-US" sz="1100" dirty="0" err="1">
                <a:solidFill>
                  <a:srgbClr val="003C98"/>
                </a:solidFill>
                <a:latin typeface="Arial"/>
                <a:cs typeface="Arial"/>
              </a:rPr>
              <a:t>Tg</a:t>
            </a:r>
            <a:r>
              <a:rPr lang="en-US" sz="1100" dirty="0">
                <a:solidFill>
                  <a:srgbClr val="003C98"/>
                </a:solidFill>
                <a:latin typeface="Arial"/>
                <a:cs typeface="Arial"/>
              </a:rPr>
              <a:t> CH</a:t>
            </a:r>
            <a:r>
              <a:rPr lang="en-US" sz="1100" baseline="-25000" dirty="0">
                <a:solidFill>
                  <a:srgbClr val="003C98"/>
                </a:solidFill>
                <a:latin typeface="Arial"/>
                <a:cs typeface="Arial"/>
              </a:rPr>
              <a:t>4</a:t>
            </a:r>
            <a:r>
              <a:rPr lang="en-US" sz="1100" dirty="0">
                <a:solidFill>
                  <a:srgbClr val="003C98"/>
                </a:solidFill>
                <a:latin typeface="Arial"/>
                <a:cs typeface="Arial"/>
              </a:rPr>
              <a:t> yr</a:t>
            </a:r>
            <a:r>
              <a:rPr lang="en-US" sz="1100" baseline="30000" dirty="0">
                <a:solidFill>
                  <a:srgbClr val="003C98"/>
                </a:solidFill>
                <a:latin typeface="Arial"/>
                <a:cs typeface="Arial"/>
              </a:rPr>
              <a:t>-1</a:t>
            </a:r>
            <a:r>
              <a:rPr lang="en-US" sz="1100" dirty="0">
                <a:solidFill>
                  <a:srgbClr val="003C98"/>
                </a:solidFill>
                <a:latin typeface="Arial"/>
                <a:cs typeface="Arial"/>
              </a:rPr>
              <a:t> or 4% of pan-Arctic wetland CH</a:t>
            </a:r>
            <a:r>
              <a:rPr lang="en-US" sz="1100" baseline="-25000" dirty="0">
                <a:solidFill>
                  <a:srgbClr val="003C98"/>
                </a:solidFill>
                <a:latin typeface="Arial"/>
                <a:cs typeface="Arial"/>
              </a:rPr>
              <a:t>4</a:t>
            </a:r>
            <a:r>
              <a:rPr lang="en-US" sz="1100" dirty="0">
                <a:solidFill>
                  <a:srgbClr val="003C98"/>
                </a:solidFill>
                <a:latin typeface="Arial"/>
                <a:cs typeface="Arial"/>
              </a:rPr>
              <a:t> emissions. </a:t>
            </a:r>
          </a:p>
        </p:txBody>
      </p:sp>
      <p:grpSp>
        <p:nvGrpSpPr>
          <p:cNvPr id="11" name="Group 10">
            <a:extLst>
              <a:ext uri="{FF2B5EF4-FFF2-40B4-BE49-F238E27FC236}">
                <a16:creationId xmlns:a16="http://schemas.microsoft.com/office/drawing/2014/main" id="{46EEC250-F6D6-5747-AAC4-0BDFA5D5DF99}"/>
              </a:ext>
            </a:extLst>
          </p:cNvPr>
          <p:cNvGrpSpPr/>
          <p:nvPr/>
        </p:nvGrpSpPr>
        <p:grpSpPr>
          <a:xfrm>
            <a:off x="-447137" y="-17279"/>
            <a:ext cx="9531935" cy="1077506"/>
            <a:chOff x="-447137" y="-17279"/>
            <a:chExt cx="9531935" cy="1077506"/>
          </a:xfrm>
        </p:grpSpPr>
        <p:pic>
          <p:nvPicPr>
            <p:cNvPr id="26" name="Picture 25">
              <a:extLst>
                <a:ext uri="{FF2B5EF4-FFF2-40B4-BE49-F238E27FC236}">
                  <a16:creationId xmlns:a16="http://schemas.microsoft.com/office/drawing/2014/main" id="{52C8F31F-45D6-2A4E-8B56-5AE821509C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7137" y="-17279"/>
              <a:ext cx="1997892" cy="998946"/>
            </a:xfrm>
            <a:prstGeom prst="rect">
              <a:avLst/>
            </a:prstGeom>
          </p:spPr>
        </p:pic>
        <p:cxnSp>
          <p:nvCxnSpPr>
            <p:cNvPr id="8" name="Straight Connector 7">
              <a:extLst>
                <a:ext uri="{FF2B5EF4-FFF2-40B4-BE49-F238E27FC236}">
                  <a16:creationId xmlns:a16="http://schemas.microsoft.com/office/drawing/2014/main" id="{DC6BFE7B-0CFC-FF4F-9BE7-56DE0884B61D}"/>
                </a:ext>
              </a:extLst>
            </p:cNvPr>
            <p:cNvCxnSpPr>
              <a:cxnSpLocks/>
            </p:cNvCxnSpPr>
            <p:nvPr/>
          </p:nvCxnSpPr>
          <p:spPr bwMode="auto">
            <a:xfrm>
              <a:off x="59199" y="1060227"/>
              <a:ext cx="9025599" cy="0"/>
            </a:xfrm>
            <a:prstGeom prst="line">
              <a:avLst/>
            </a:prstGeom>
            <a:solidFill>
              <a:schemeClr val="accent1"/>
            </a:solidFill>
            <a:ln w="38100" cap="flat" cmpd="dbl" algn="ctr">
              <a:solidFill>
                <a:srgbClr val="3333CC"/>
              </a:solidFill>
              <a:prstDash val="solid"/>
              <a:round/>
              <a:headEnd type="none" w="med" len="med"/>
              <a:tailEnd type="none" w="med" len="med"/>
            </a:ln>
            <a:effectLst/>
          </p:spPr>
        </p:cxnSp>
      </p:grpSp>
      <p:sp>
        <p:nvSpPr>
          <p:cNvPr id="27" name="Rectangle 21">
            <a:extLst>
              <a:ext uri="{FF2B5EF4-FFF2-40B4-BE49-F238E27FC236}">
                <a16:creationId xmlns:a16="http://schemas.microsoft.com/office/drawing/2014/main" id="{45575DE6-43C9-AC41-8638-122A78E3C09D}"/>
              </a:ext>
            </a:extLst>
          </p:cNvPr>
          <p:cNvSpPr>
            <a:spLocks noChangeArrowheads="1"/>
          </p:cNvSpPr>
          <p:nvPr/>
        </p:nvSpPr>
        <p:spPr bwMode="auto">
          <a:xfrm>
            <a:off x="703385" y="96984"/>
            <a:ext cx="844061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342900">
              <a:defRPr/>
            </a:pPr>
            <a:r>
              <a:rPr lang="en-US" b="1" dirty="0">
                <a:solidFill>
                  <a:srgbClr val="003C98"/>
                </a:solidFill>
                <a:latin typeface="Arial" panose="020B0604020202020204" pitchFamily="34" charset="0"/>
                <a:cs typeface="Arial" panose="020B0604020202020204" pitchFamily="34" charset="0"/>
              </a:rPr>
              <a:t>Characterizing methane emission hotspots from thawing permafrost</a:t>
            </a:r>
            <a:endParaRPr lang="en-US" sz="2000" b="1" dirty="0">
              <a:solidFill>
                <a:srgbClr val="003C98"/>
              </a:solidFill>
              <a:latin typeface="Arial" panose="020B0604020202020204" pitchFamily="34" charset="0"/>
              <a:cs typeface="Arial" panose="020B0604020202020204" pitchFamily="34" charset="0"/>
            </a:endParaRPr>
          </a:p>
          <a:p>
            <a:pPr algn="ctr" defTabSz="342900">
              <a:defRPr/>
            </a:pPr>
            <a:r>
              <a:rPr lang="en-US" sz="1200" dirty="0">
                <a:solidFill>
                  <a:srgbClr val="000000"/>
                </a:solidFill>
                <a:latin typeface="Arial" panose="020B0604020202020204" pitchFamily="34" charset="0"/>
                <a:cs typeface="Arial" panose="020B0604020202020204" pitchFamily="34" charset="0"/>
              </a:rPr>
              <a:t>C.D. Elder, D.R. Thompson, A.K. Thorpe, H.A. </a:t>
            </a:r>
            <a:r>
              <a:rPr lang="en-US" sz="1200" dirty="0" err="1">
                <a:solidFill>
                  <a:srgbClr val="000000"/>
                </a:solidFill>
                <a:latin typeface="Arial" panose="020B0604020202020204" pitchFamily="34" charset="0"/>
                <a:cs typeface="Arial" panose="020B0604020202020204" pitchFamily="34" charset="0"/>
              </a:rPr>
              <a:t>Chandanpurkar</a:t>
            </a:r>
            <a:r>
              <a:rPr lang="en-US" sz="1200" dirty="0">
                <a:solidFill>
                  <a:srgbClr val="000000"/>
                </a:solidFill>
                <a:latin typeface="Arial" panose="020B0604020202020204" pitchFamily="34" charset="0"/>
                <a:cs typeface="Arial" panose="020B0604020202020204" pitchFamily="34" charset="0"/>
              </a:rPr>
              <a:t>, P.J. Hanke, N. Hasson, S.R. James, </a:t>
            </a:r>
          </a:p>
          <a:p>
            <a:pPr algn="ctr" defTabSz="342900">
              <a:defRPr/>
            </a:pPr>
            <a:r>
              <a:rPr lang="en-US" sz="1200" dirty="0">
                <a:solidFill>
                  <a:srgbClr val="000000"/>
                </a:solidFill>
                <a:latin typeface="Arial" panose="020B0604020202020204" pitchFamily="34" charset="0"/>
                <a:cs typeface="Arial" panose="020B0604020202020204" pitchFamily="34" charset="0"/>
              </a:rPr>
              <a:t>B.J. </a:t>
            </a:r>
            <a:r>
              <a:rPr lang="en-US" sz="1200" dirty="0" err="1">
                <a:solidFill>
                  <a:srgbClr val="000000"/>
                </a:solidFill>
                <a:latin typeface="Arial" panose="020B0604020202020204" pitchFamily="34" charset="0"/>
                <a:cs typeface="Arial" panose="020B0604020202020204" pitchFamily="34" charset="0"/>
              </a:rPr>
              <a:t>Minsley</a:t>
            </a:r>
            <a:r>
              <a:rPr lang="en-US" sz="1200" dirty="0">
                <a:solidFill>
                  <a:srgbClr val="000000"/>
                </a:solidFill>
                <a:latin typeface="Arial" panose="020B0604020202020204" pitchFamily="34" charset="0"/>
                <a:cs typeface="Arial" panose="020B0604020202020204" pitchFamily="34" charset="0"/>
              </a:rPr>
              <a:t>, N.J. </a:t>
            </a:r>
            <a:r>
              <a:rPr lang="en-US" sz="1200" dirty="0" err="1">
                <a:solidFill>
                  <a:srgbClr val="000000"/>
                </a:solidFill>
                <a:latin typeface="Arial" panose="020B0604020202020204" pitchFamily="34" charset="0"/>
                <a:cs typeface="Arial" panose="020B0604020202020204" pitchFamily="34" charset="0"/>
              </a:rPr>
              <a:t>Pastick</a:t>
            </a:r>
            <a:r>
              <a:rPr lang="en-US" sz="1200" dirty="0">
                <a:solidFill>
                  <a:srgbClr val="000000"/>
                </a:solidFill>
                <a:latin typeface="Arial" panose="020B0604020202020204" pitchFamily="34" charset="0"/>
                <a:cs typeface="Arial" panose="020B0604020202020204" pitchFamily="34" charset="0"/>
              </a:rPr>
              <a:t>, D. </a:t>
            </a:r>
            <a:r>
              <a:rPr lang="en-US" sz="1200" dirty="0" err="1">
                <a:solidFill>
                  <a:srgbClr val="000000"/>
                </a:solidFill>
                <a:latin typeface="Arial" panose="020B0604020202020204" pitchFamily="34" charset="0"/>
                <a:cs typeface="Arial" panose="020B0604020202020204" pitchFamily="34" charset="0"/>
              </a:rPr>
              <a:t>Olefeldt</a:t>
            </a:r>
            <a:r>
              <a:rPr lang="en-US" sz="1200" dirty="0">
                <a:solidFill>
                  <a:srgbClr val="000000"/>
                </a:solidFill>
                <a:latin typeface="Arial" panose="020B0604020202020204" pitchFamily="34" charset="0"/>
                <a:cs typeface="Arial" panose="020B0604020202020204" pitchFamily="34" charset="0"/>
              </a:rPr>
              <a:t>, K.M. Walter Anthony, C.E. Miller. (2021), </a:t>
            </a:r>
          </a:p>
          <a:p>
            <a:pPr algn="ctr" defTabSz="342900">
              <a:defRPr/>
            </a:pPr>
            <a:r>
              <a:rPr lang="en-US" sz="1200" i="1" dirty="0">
                <a:solidFill>
                  <a:srgbClr val="000000"/>
                </a:solidFill>
                <a:latin typeface="Arial" panose="020B0604020202020204" pitchFamily="34" charset="0"/>
                <a:cs typeface="Arial" panose="020B0604020202020204" pitchFamily="34" charset="0"/>
              </a:rPr>
              <a:t>Global Biogeochemical Cycles </a:t>
            </a:r>
            <a:r>
              <a:rPr lang="en-US" sz="1200" dirty="0">
                <a:solidFill>
                  <a:srgbClr val="000000"/>
                </a:solidFill>
                <a:latin typeface="Arial" panose="020B0604020202020204" pitchFamily="34" charset="0"/>
                <a:cs typeface="Arial" panose="020B0604020202020204" pitchFamily="34" charset="0"/>
              </a:rPr>
              <a:t>(2021). </a:t>
            </a:r>
            <a:r>
              <a:rPr lang="en-US" sz="1200" dirty="0">
                <a:solidFill>
                  <a:srgbClr val="000000"/>
                </a:solidFill>
                <a:latin typeface="Arial" panose="020B0604020202020204" pitchFamily="34" charset="0"/>
                <a:cs typeface="Arial" panose="020B0604020202020204" pitchFamily="34" charset="0"/>
                <a:hlinkClick r:id="rId4"/>
              </a:rPr>
              <a:t>https://doi.org/10.1029/2020GB006922</a:t>
            </a:r>
            <a:endParaRPr lang="en-US" sz="1200" dirty="0">
              <a:latin typeface="Arial"/>
              <a:cs typeface="Arial"/>
            </a:endParaRPr>
          </a:p>
        </p:txBody>
      </p:sp>
      <p:sp>
        <p:nvSpPr>
          <p:cNvPr id="31" name="TextBox 30">
            <a:extLst>
              <a:ext uri="{FF2B5EF4-FFF2-40B4-BE49-F238E27FC236}">
                <a16:creationId xmlns:a16="http://schemas.microsoft.com/office/drawing/2014/main" id="{BA216F87-BFB2-5D48-94BC-EA4FE2E27AC8}"/>
              </a:ext>
            </a:extLst>
          </p:cNvPr>
          <p:cNvSpPr txBox="1"/>
          <p:nvPr/>
        </p:nvSpPr>
        <p:spPr>
          <a:xfrm>
            <a:off x="5010364" y="5644049"/>
            <a:ext cx="4084943" cy="1200329"/>
          </a:xfrm>
          <a:prstGeom prst="rect">
            <a:avLst/>
          </a:prstGeom>
          <a:noFill/>
          <a:ln w="19050">
            <a:solidFill>
              <a:srgbClr val="003C98"/>
            </a:solidFill>
          </a:ln>
        </p:spPr>
        <p:txBody>
          <a:bodyPr wrap="square" rtlCol="0">
            <a:spAutoFit/>
          </a:bodyPr>
          <a:lstStyle/>
          <a:p>
            <a:pPr algn="just"/>
            <a:r>
              <a:rPr lang="en-US" sz="900" b="1" dirty="0">
                <a:solidFill>
                  <a:srgbClr val="003C98"/>
                </a:solidFill>
                <a:latin typeface="Arial" panose="020B0604020202020204" pitchFamily="34" charset="0"/>
                <a:cs typeface="Arial" panose="020B0604020202020204" pitchFamily="34" charset="0"/>
              </a:rPr>
              <a:t>Fig 3</a:t>
            </a:r>
            <a:r>
              <a:rPr lang="en-US" sz="900" dirty="0">
                <a:solidFill>
                  <a:srgbClr val="003C98"/>
                </a:solidFill>
                <a:latin typeface="Arial" panose="020B0604020202020204" pitchFamily="34" charset="0"/>
                <a:cs typeface="Arial" panose="020B0604020202020204" pitchFamily="34" charset="0"/>
              </a:rPr>
              <a:t>. AVIRIS-NG remote detection of </a:t>
            </a:r>
            <a:r>
              <a:rPr lang="en-US" sz="900" dirty="0">
                <a:solidFill>
                  <a:srgbClr val="003C98"/>
                </a:solidFill>
                <a:latin typeface="Arial"/>
                <a:cs typeface="Arial"/>
              </a:rPr>
              <a:t>CH</a:t>
            </a:r>
            <a:r>
              <a:rPr lang="en-US" sz="900" baseline="-25000" dirty="0">
                <a:solidFill>
                  <a:srgbClr val="003C98"/>
                </a:solidFill>
                <a:latin typeface="Arial"/>
                <a:cs typeface="Arial"/>
              </a:rPr>
              <a:t>4</a:t>
            </a:r>
            <a:r>
              <a:rPr lang="en-US" sz="900" dirty="0">
                <a:solidFill>
                  <a:srgbClr val="003C98"/>
                </a:solidFill>
                <a:latin typeface="Arial" panose="020B0604020202020204" pitchFamily="34" charset="0"/>
                <a:cs typeface="Arial" panose="020B0604020202020204" pitchFamily="34" charset="0"/>
              </a:rPr>
              <a:t> hotspots at the Eastside Pond of Big Trail Lake (64.91932°N, −147.82200°W) in July 2018 (a) and (b) and July 2019 (c) and (d). 2019 image was taken 2 </a:t>
            </a:r>
            <a:r>
              <a:rPr lang="en-US" sz="900" dirty="0" err="1">
                <a:solidFill>
                  <a:srgbClr val="003C98"/>
                </a:solidFill>
                <a:latin typeface="Arial" panose="020B0604020202020204" pitchFamily="34" charset="0"/>
                <a:cs typeface="Arial" panose="020B0604020202020204" pitchFamily="34" charset="0"/>
              </a:rPr>
              <a:t>hr</a:t>
            </a:r>
            <a:r>
              <a:rPr lang="en-US" sz="900" dirty="0">
                <a:solidFill>
                  <a:srgbClr val="003C98"/>
                </a:solidFill>
                <a:latin typeface="Arial" panose="020B0604020202020204" pitchFamily="34" charset="0"/>
                <a:cs typeface="Arial" panose="020B0604020202020204" pitchFamily="34" charset="0"/>
              </a:rPr>
              <a:t> before the ground-validation. Greyscale panels (a) and (c) show surface-controlled matched filter spectrometer output for column </a:t>
            </a:r>
            <a:r>
              <a:rPr lang="en-US" sz="900" dirty="0">
                <a:solidFill>
                  <a:srgbClr val="003C98"/>
                </a:solidFill>
                <a:latin typeface="Arial"/>
                <a:cs typeface="Arial"/>
              </a:rPr>
              <a:t>CH</a:t>
            </a:r>
            <a:r>
              <a:rPr lang="en-US" sz="900" baseline="-25000" dirty="0">
                <a:solidFill>
                  <a:srgbClr val="003C98"/>
                </a:solidFill>
                <a:latin typeface="Arial"/>
                <a:cs typeface="Arial"/>
              </a:rPr>
              <a:t>4</a:t>
            </a:r>
            <a:r>
              <a:rPr lang="en-US" sz="900" dirty="0">
                <a:solidFill>
                  <a:srgbClr val="003C98"/>
                </a:solidFill>
                <a:latin typeface="Arial" panose="020B0604020202020204" pitchFamily="34" charset="0"/>
                <a:cs typeface="Arial" panose="020B0604020202020204" pitchFamily="34" charset="0"/>
              </a:rPr>
              <a:t> enhancement. Panels (b) and (d) show RGB channels overlaid with spectrometer output for spatially filtered </a:t>
            </a:r>
            <a:r>
              <a:rPr lang="en-US" sz="900" dirty="0">
                <a:solidFill>
                  <a:srgbClr val="003C98"/>
                </a:solidFill>
                <a:latin typeface="Arial"/>
                <a:cs typeface="Arial"/>
              </a:rPr>
              <a:t>CH</a:t>
            </a:r>
            <a:r>
              <a:rPr lang="en-US" sz="900" baseline="-25000" dirty="0">
                <a:solidFill>
                  <a:srgbClr val="003C98"/>
                </a:solidFill>
                <a:latin typeface="Arial"/>
                <a:cs typeface="Arial"/>
              </a:rPr>
              <a:t>4</a:t>
            </a:r>
            <a:r>
              <a:rPr lang="en-US" sz="900" dirty="0">
                <a:solidFill>
                  <a:srgbClr val="003C98"/>
                </a:solidFill>
                <a:latin typeface="Arial" panose="020B0604020202020204" pitchFamily="34" charset="0"/>
                <a:cs typeface="Arial" panose="020B0604020202020204" pitchFamily="34" charset="0"/>
              </a:rPr>
              <a:t> hotspots. Red outlines in the left images denote the extent of the RGB images. Local time of imagery is shown (Alaska Daylight Time).</a:t>
            </a:r>
          </a:p>
        </p:txBody>
      </p:sp>
      <p:sp>
        <p:nvSpPr>
          <p:cNvPr id="33" name="TextBox 32">
            <a:extLst>
              <a:ext uri="{FF2B5EF4-FFF2-40B4-BE49-F238E27FC236}">
                <a16:creationId xmlns:a16="http://schemas.microsoft.com/office/drawing/2014/main" id="{F9CA5DA8-A411-5246-ACDE-6A1652378214}"/>
              </a:ext>
            </a:extLst>
          </p:cNvPr>
          <p:cNvSpPr txBox="1"/>
          <p:nvPr/>
        </p:nvSpPr>
        <p:spPr>
          <a:xfrm>
            <a:off x="125048" y="1030225"/>
            <a:ext cx="9025599" cy="1015663"/>
          </a:xfrm>
          <a:prstGeom prst="rect">
            <a:avLst/>
          </a:prstGeom>
          <a:noFill/>
        </p:spPr>
        <p:txBody>
          <a:bodyPr wrap="square" rtlCol="0">
            <a:spAutoFit/>
          </a:bodyPr>
          <a:lstStyle/>
          <a:p>
            <a:pPr algn="ctr" defTabSz="342900">
              <a:buSzPct val="125000"/>
              <a:defRPr/>
            </a:pPr>
            <a:r>
              <a:rPr lang="en-US" sz="1200" b="1" dirty="0">
                <a:solidFill>
                  <a:srgbClr val="003C98"/>
                </a:solidFill>
                <a:latin typeface="Arial" panose="020B0604020202020204" pitchFamily="34" charset="0"/>
                <a:cs typeface="Arial" panose="020B0604020202020204" pitchFamily="34" charset="0"/>
              </a:rPr>
              <a:t>Significance</a:t>
            </a:r>
            <a:endParaRPr lang="en-US" sz="1400" dirty="0">
              <a:solidFill>
                <a:srgbClr val="003C98"/>
              </a:solidFill>
              <a:latin typeface="Arial" panose="020B0604020202020204" pitchFamily="34" charset="0"/>
              <a:cs typeface="Arial" panose="020B0604020202020204" pitchFamily="34" charset="0"/>
            </a:endParaRPr>
          </a:p>
          <a:p>
            <a:pPr algn="ctr"/>
            <a:r>
              <a:rPr lang="en-US" sz="1150" dirty="0">
                <a:solidFill>
                  <a:srgbClr val="003C98"/>
                </a:solidFill>
                <a:latin typeface="Arial"/>
                <a:cs typeface="Arial"/>
              </a:rPr>
              <a:t>Our observations combine ground-observed CH</a:t>
            </a:r>
            <a:r>
              <a:rPr lang="en-US" sz="1150" baseline="-25000" dirty="0">
                <a:solidFill>
                  <a:srgbClr val="003C98"/>
                </a:solidFill>
                <a:latin typeface="Arial"/>
                <a:cs typeface="Arial"/>
              </a:rPr>
              <a:t>4</a:t>
            </a:r>
            <a:r>
              <a:rPr lang="en-US" sz="1150" dirty="0">
                <a:solidFill>
                  <a:srgbClr val="003C98"/>
                </a:solidFill>
                <a:latin typeface="Arial"/>
                <a:cs typeface="Arial"/>
              </a:rPr>
              <a:t> hotspot emission rates with an unprecedented airborne survey of CH</a:t>
            </a:r>
            <a:r>
              <a:rPr lang="en-US" sz="1150" baseline="-25000" dirty="0">
                <a:solidFill>
                  <a:srgbClr val="003C98"/>
                </a:solidFill>
                <a:latin typeface="Arial"/>
                <a:cs typeface="Arial"/>
              </a:rPr>
              <a:t>4</a:t>
            </a:r>
            <a:r>
              <a:rPr lang="en-US" sz="1150" dirty="0">
                <a:solidFill>
                  <a:srgbClr val="003C98"/>
                </a:solidFill>
                <a:latin typeface="Arial"/>
                <a:cs typeface="Arial"/>
              </a:rPr>
              <a:t> hotspots over diverse permafrost environments. Bridging scales from individual pixels (25m</a:t>
            </a:r>
            <a:r>
              <a:rPr lang="en-US" sz="1150" baseline="30000" dirty="0">
                <a:solidFill>
                  <a:srgbClr val="003C98"/>
                </a:solidFill>
                <a:latin typeface="Arial"/>
                <a:cs typeface="Arial"/>
              </a:rPr>
              <a:t>2</a:t>
            </a:r>
            <a:r>
              <a:rPr lang="en-US" sz="1150" dirty="0">
                <a:solidFill>
                  <a:srgbClr val="003C98"/>
                </a:solidFill>
                <a:latin typeface="Arial"/>
                <a:cs typeface="Arial"/>
              </a:rPr>
              <a:t>) to pan-Arctic thermokarst distributions, our survey provides a novel observation-based approach to estimating hotspot CH</a:t>
            </a:r>
            <a:r>
              <a:rPr lang="en-US" sz="1150" baseline="-25000" dirty="0">
                <a:solidFill>
                  <a:srgbClr val="003C98"/>
                </a:solidFill>
                <a:latin typeface="Arial"/>
                <a:cs typeface="Arial"/>
              </a:rPr>
              <a:t>4</a:t>
            </a:r>
            <a:r>
              <a:rPr lang="en-US" sz="1150" dirty="0">
                <a:solidFill>
                  <a:srgbClr val="003C98"/>
                </a:solidFill>
                <a:latin typeface="Arial"/>
                <a:cs typeface="Arial"/>
              </a:rPr>
              <a:t> emissions from thawing permafrost environments. Monitoring this extreme mode of CH</a:t>
            </a:r>
            <a:r>
              <a:rPr lang="en-US" sz="1150" baseline="-25000" dirty="0">
                <a:solidFill>
                  <a:srgbClr val="003C98"/>
                </a:solidFill>
                <a:latin typeface="Arial"/>
                <a:cs typeface="Arial"/>
              </a:rPr>
              <a:t>4</a:t>
            </a:r>
            <a:r>
              <a:rPr lang="en-US" sz="1150" dirty="0">
                <a:solidFill>
                  <a:srgbClr val="003C98"/>
                </a:solidFill>
                <a:latin typeface="Arial"/>
                <a:cs typeface="Arial"/>
              </a:rPr>
              <a:t> emission is critical for understanding the impact of climate warming on permafrost carbon cycling. </a:t>
            </a:r>
          </a:p>
        </p:txBody>
      </p:sp>
      <p:pic>
        <p:nvPicPr>
          <p:cNvPr id="2" name="Picture 1">
            <a:extLst>
              <a:ext uri="{FF2B5EF4-FFF2-40B4-BE49-F238E27FC236}">
                <a16:creationId xmlns:a16="http://schemas.microsoft.com/office/drawing/2014/main" id="{066CD0D7-59B9-4EAE-A728-A99FE843FA2E}"/>
              </a:ext>
            </a:extLst>
          </p:cNvPr>
          <p:cNvPicPr>
            <a:picLocks noChangeAspect="1"/>
          </p:cNvPicPr>
          <p:nvPr/>
        </p:nvPicPr>
        <p:blipFill>
          <a:blip r:embed="rId5"/>
          <a:stretch>
            <a:fillRect/>
          </a:stretch>
        </p:blipFill>
        <p:spPr>
          <a:xfrm>
            <a:off x="4999854" y="2000366"/>
            <a:ext cx="4019098" cy="3574152"/>
          </a:xfrm>
          <a:prstGeom prst="rect">
            <a:avLst/>
          </a:prstGeom>
        </p:spPr>
      </p:pic>
    </p:spTree>
    <p:extLst>
      <p:ext uri="{BB962C8B-B14F-4D97-AF65-F5344CB8AC3E}">
        <p14:creationId xmlns:p14="http://schemas.microsoft.com/office/powerpoint/2010/main" val="2291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C98"/>
                </a:solidFill>
              </a:rPr>
              <a:t>Full Citation &amp; Abstract</a:t>
            </a:r>
          </a:p>
        </p:txBody>
      </p:sp>
      <p:sp>
        <p:nvSpPr>
          <p:cNvPr id="3" name="Content Placeholder 2"/>
          <p:cNvSpPr>
            <a:spLocks noGrp="1"/>
          </p:cNvSpPr>
          <p:nvPr>
            <p:ph idx="1"/>
          </p:nvPr>
        </p:nvSpPr>
        <p:spPr>
          <a:xfrm>
            <a:off x="551809" y="1138788"/>
            <a:ext cx="8180388" cy="4408488"/>
          </a:xfrm>
        </p:spPr>
        <p:txBody>
          <a:bodyPr/>
          <a:lstStyle/>
          <a:p>
            <a:pPr marL="0" indent="0">
              <a:buNone/>
            </a:pPr>
            <a:r>
              <a:rPr lang="en-US" sz="1400" dirty="0">
                <a:solidFill>
                  <a:srgbClr val="003C98"/>
                </a:solidFill>
              </a:rPr>
              <a:t>Elder, C. D., Thompson, D. R., Thorpe, A. K., </a:t>
            </a:r>
            <a:r>
              <a:rPr lang="en-US" sz="1400" dirty="0" err="1">
                <a:solidFill>
                  <a:srgbClr val="003C98"/>
                </a:solidFill>
              </a:rPr>
              <a:t>Chandanpurkar</a:t>
            </a:r>
            <a:r>
              <a:rPr lang="en-US" sz="1400" dirty="0">
                <a:solidFill>
                  <a:srgbClr val="003C98"/>
                </a:solidFill>
              </a:rPr>
              <a:t>, H. A., Hanke, P. J., Hasson, N., et al. (2021). Characterizing methane emission hotspots from thawing permafrost. Global Biogeochemical Cycles, 35, e2020GB006922. </a:t>
            </a:r>
            <a:r>
              <a:rPr lang="en-US" sz="1400" dirty="0">
                <a:solidFill>
                  <a:srgbClr val="003C98"/>
                </a:solidFill>
                <a:hlinkClick r:id="rId2">
                  <a:extLst>
                    <a:ext uri="{A12FA001-AC4F-418D-AE19-62706E023703}">
                      <ahyp:hlinkClr xmlns:ahyp="http://schemas.microsoft.com/office/drawing/2018/hyperlinkcolor" val="tx"/>
                    </a:ext>
                  </a:extLst>
                </a:hlinkClick>
              </a:rPr>
              <a:t>https://doi.org/10.1029/2020GB006922</a:t>
            </a:r>
            <a:endParaRPr lang="fr-FR" sz="1400" dirty="0">
              <a:solidFill>
                <a:srgbClr val="003C98"/>
              </a:solidFill>
            </a:endParaRPr>
          </a:p>
          <a:p>
            <a:pPr marL="0" indent="0">
              <a:buNone/>
            </a:pPr>
            <a:endParaRPr lang="fr-FR" sz="800" dirty="0"/>
          </a:p>
          <a:p>
            <a:pPr marL="0" indent="0">
              <a:buNone/>
            </a:pPr>
            <a:r>
              <a:rPr lang="fr-FR" sz="2000" dirty="0">
                <a:solidFill>
                  <a:srgbClr val="003C98"/>
                </a:solidFill>
              </a:rPr>
              <a:t>Abstract</a:t>
            </a:r>
          </a:p>
          <a:p>
            <a:pPr marL="0" indent="0" algn="just">
              <a:buNone/>
            </a:pPr>
            <a:r>
              <a:rPr lang="fr-FR" sz="1400" dirty="0" err="1">
                <a:solidFill>
                  <a:srgbClr val="003C98"/>
                </a:solidFill>
              </a:rPr>
              <a:t>Methane</a:t>
            </a:r>
            <a:r>
              <a:rPr lang="fr-FR" sz="1400" dirty="0">
                <a:solidFill>
                  <a:srgbClr val="003C98"/>
                </a:solidFill>
              </a:rPr>
              <a:t> (CH</a:t>
            </a:r>
            <a:r>
              <a:rPr lang="fr-FR" sz="1400" baseline="-25000" dirty="0">
                <a:solidFill>
                  <a:srgbClr val="003C98"/>
                </a:solidFill>
              </a:rPr>
              <a:t>4</a:t>
            </a:r>
            <a:r>
              <a:rPr lang="fr-FR" sz="1400" dirty="0">
                <a:solidFill>
                  <a:srgbClr val="003C98"/>
                </a:solidFill>
              </a:rPr>
              <a:t>) </a:t>
            </a:r>
            <a:r>
              <a:rPr lang="fr-FR" sz="1400" dirty="0" err="1">
                <a:solidFill>
                  <a:srgbClr val="003C98"/>
                </a:solidFill>
              </a:rPr>
              <a:t>emissions</a:t>
            </a:r>
            <a:r>
              <a:rPr lang="fr-FR" sz="1400" dirty="0">
                <a:solidFill>
                  <a:srgbClr val="003C98"/>
                </a:solidFill>
              </a:rPr>
              <a:t> </a:t>
            </a:r>
            <a:r>
              <a:rPr lang="fr-FR" sz="1400" dirty="0" err="1">
                <a:solidFill>
                  <a:srgbClr val="003C98"/>
                </a:solidFill>
              </a:rPr>
              <a:t>from</a:t>
            </a:r>
            <a:r>
              <a:rPr lang="fr-FR" sz="1400" dirty="0">
                <a:solidFill>
                  <a:srgbClr val="003C98"/>
                </a:solidFill>
              </a:rPr>
              <a:t> </a:t>
            </a:r>
            <a:r>
              <a:rPr lang="fr-FR" sz="1400" dirty="0" err="1">
                <a:solidFill>
                  <a:srgbClr val="003C98"/>
                </a:solidFill>
              </a:rPr>
              <a:t>climate</a:t>
            </a:r>
            <a:r>
              <a:rPr lang="fr-FR" sz="1400" dirty="0">
                <a:solidFill>
                  <a:srgbClr val="003C98"/>
                </a:solidFill>
              </a:rPr>
              <a:t>-sensitive </a:t>
            </a:r>
            <a:r>
              <a:rPr lang="fr-FR" sz="1400" dirty="0" err="1">
                <a:solidFill>
                  <a:srgbClr val="003C98"/>
                </a:solidFill>
              </a:rPr>
              <a:t>ecosystems</a:t>
            </a:r>
            <a:r>
              <a:rPr lang="fr-FR" sz="1400" dirty="0">
                <a:solidFill>
                  <a:srgbClr val="003C98"/>
                </a:solidFill>
              </a:rPr>
              <a:t> </a:t>
            </a:r>
            <a:r>
              <a:rPr lang="fr-FR" sz="1400" dirty="0" err="1">
                <a:solidFill>
                  <a:srgbClr val="003C98"/>
                </a:solidFill>
              </a:rPr>
              <a:t>within</a:t>
            </a:r>
            <a:r>
              <a:rPr lang="fr-FR" sz="1400" dirty="0">
                <a:solidFill>
                  <a:srgbClr val="003C98"/>
                </a:solidFill>
              </a:rPr>
              <a:t> the </a:t>
            </a:r>
            <a:r>
              <a:rPr lang="fr-FR" sz="1400" dirty="0" err="1">
                <a:solidFill>
                  <a:srgbClr val="003C98"/>
                </a:solidFill>
              </a:rPr>
              <a:t>northern</a:t>
            </a:r>
            <a:r>
              <a:rPr lang="fr-FR" sz="1400" dirty="0">
                <a:solidFill>
                  <a:srgbClr val="003C98"/>
                </a:solidFill>
              </a:rPr>
              <a:t> permafrost </a:t>
            </a:r>
            <a:r>
              <a:rPr lang="fr-FR" sz="1400" dirty="0" err="1">
                <a:solidFill>
                  <a:srgbClr val="003C98"/>
                </a:solidFill>
              </a:rPr>
              <a:t>region</a:t>
            </a:r>
            <a:r>
              <a:rPr lang="fr-FR" sz="1400" dirty="0">
                <a:solidFill>
                  <a:srgbClr val="003C98"/>
                </a:solidFill>
              </a:rPr>
              <a:t> </a:t>
            </a:r>
            <a:r>
              <a:rPr lang="fr-FR" sz="1400" dirty="0" err="1">
                <a:solidFill>
                  <a:srgbClr val="003C98"/>
                </a:solidFill>
              </a:rPr>
              <a:t>represent</a:t>
            </a:r>
            <a:r>
              <a:rPr lang="fr-FR" sz="1400" dirty="0">
                <a:solidFill>
                  <a:srgbClr val="003C98"/>
                </a:solidFill>
              </a:rPr>
              <a:t> a </a:t>
            </a:r>
            <a:r>
              <a:rPr lang="fr-FR" sz="1400" dirty="0" err="1">
                <a:solidFill>
                  <a:srgbClr val="003C98"/>
                </a:solidFill>
              </a:rPr>
              <a:t>potentially</a:t>
            </a:r>
            <a:r>
              <a:rPr lang="fr-FR" sz="1400" dirty="0">
                <a:solidFill>
                  <a:srgbClr val="003C98"/>
                </a:solidFill>
              </a:rPr>
              <a:t> large but </a:t>
            </a:r>
            <a:r>
              <a:rPr lang="fr-FR" sz="1400" dirty="0" err="1">
                <a:solidFill>
                  <a:srgbClr val="003C98"/>
                </a:solidFill>
              </a:rPr>
              <a:t>highly</a:t>
            </a:r>
            <a:r>
              <a:rPr lang="fr-FR" sz="1400" dirty="0">
                <a:solidFill>
                  <a:srgbClr val="003C98"/>
                </a:solidFill>
              </a:rPr>
              <a:t> </a:t>
            </a:r>
            <a:r>
              <a:rPr lang="fr-FR" sz="1400" dirty="0" err="1">
                <a:solidFill>
                  <a:srgbClr val="003C98"/>
                </a:solidFill>
              </a:rPr>
              <a:t>uncertain</a:t>
            </a:r>
            <a:r>
              <a:rPr lang="fr-FR" sz="1400" dirty="0">
                <a:solidFill>
                  <a:srgbClr val="003C98"/>
                </a:solidFill>
              </a:rPr>
              <a:t> source, </a:t>
            </a:r>
            <a:r>
              <a:rPr lang="fr-FR" sz="1400" dirty="0" err="1">
                <a:solidFill>
                  <a:srgbClr val="003C98"/>
                </a:solidFill>
              </a:rPr>
              <a:t>with</a:t>
            </a:r>
            <a:r>
              <a:rPr lang="fr-FR" sz="1400" dirty="0">
                <a:solidFill>
                  <a:srgbClr val="003C98"/>
                </a:solidFill>
              </a:rPr>
              <a:t> </a:t>
            </a:r>
            <a:r>
              <a:rPr lang="fr-FR" sz="1400" dirty="0" err="1">
                <a:solidFill>
                  <a:srgbClr val="003C98"/>
                </a:solidFill>
              </a:rPr>
              <a:t>current</a:t>
            </a:r>
            <a:r>
              <a:rPr lang="fr-FR" sz="1400" dirty="0">
                <a:solidFill>
                  <a:srgbClr val="003C98"/>
                </a:solidFill>
              </a:rPr>
              <a:t> </a:t>
            </a:r>
            <a:r>
              <a:rPr lang="fr-FR" sz="1400" dirty="0" err="1">
                <a:solidFill>
                  <a:srgbClr val="003C98"/>
                </a:solidFill>
              </a:rPr>
              <a:t>estimates</a:t>
            </a:r>
            <a:r>
              <a:rPr lang="fr-FR" sz="1400" dirty="0">
                <a:solidFill>
                  <a:srgbClr val="003C98"/>
                </a:solidFill>
              </a:rPr>
              <a:t> </a:t>
            </a:r>
            <a:r>
              <a:rPr lang="fr-FR" sz="1400" dirty="0" err="1">
                <a:solidFill>
                  <a:srgbClr val="003C98"/>
                </a:solidFill>
              </a:rPr>
              <a:t>spanning</a:t>
            </a:r>
            <a:r>
              <a:rPr lang="fr-FR" sz="1400" dirty="0">
                <a:solidFill>
                  <a:srgbClr val="003C98"/>
                </a:solidFill>
              </a:rPr>
              <a:t> a factor of </a:t>
            </a:r>
            <a:r>
              <a:rPr lang="fr-FR" sz="1400" dirty="0" err="1">
                <a:solidFill>
                  <a:srgbClr val="003C98"/>
                </a:solidFill>
              </a:rPr>
              <a:t>seven</a:t>
            </a:r>
            <a:r>
              <a:rPr lang="fr-FR" sz="1400" dirty="0">
                <a:solidFill>
                  <a:srgbClr val="003C98"/>
                </a:solidFill>
              </a:rPr>
              <a:t> (11–75 Tg CH</a:t>
            </a:r>
            <a:r>
              <a:rPr lang="fr-FR" sz="1400" baseline="-25000" dirty="0">
                <a:solidFill>
                  <a:srgbClr val="003C98"/>
                </a:solidFill>
              </a:rPr>
              <a:t>4</a:t>
            </a:r>
            <a:r>
              <a:rPr lang="fr-FR" sz="1400" dirty="0">
                <a:solidFill>
                  <a:srgbClr val="003C98"/>
                </a:solidFill>
              </a:rPr>
              <a:t> yr</a:t>
            </a:r>
            <a:r>
              <a:rPr lang="fr-FR" sz="1400" baseline="30000" dirty="0">
                <a:solidFill>
                  <a:srgbClr val="003C98"/>
                </a:solidFill>
              </a:rPr>
              <a:t>−1</a:t>
            </a:r>
            <a:r>
              <a:rPr lang="fr-FR" sz="1400" dirty="0">
                <a:solidFill>
                  <a:srgbClr val="003C98"/>
                </a:solidFill>
              </a:rPr>
              <a:t>). </a:t>
            </a:r>
            <a:r>
              <a:rPr lang="fr-FR" sz="1400" dirty="0" err="1">
                <a:solidFill>
                  <a:srgbClr val="003C98"/>
                </a:solidFill>
              </a:rPr>
              <a:t>Accelerating</a:t>
            </a:r>
            <a:r>
              <a:rPr lang="fr-FR" sz="1400" dirty="0">
                <a:solidFill>
                  <a:srgbClr val="003C98"/>
                </a:solidFill>
              </a:rPr>
              <a:t> permafrost </a:t>
            </a:r>
            <a:r>
              <a:rPr lang="fr-FR" sz="1400" dirty="0" err="1">
                <a:solidFill>
                  <a:srgbClr val="003C98"/>
                </a:solidFill>
              </a:rPr>
              <a:t>thaw</a:t>
            </a:r>
            <a:r>
              <a:rPr lang="fr-FR" sz="1400" dirty="0">
                <a:solidFill>
                  <a:srgbClr val="003C98"/>
                </a:solidFill>
              </a:rPr>
              <a:t> </a:t>
            </a:r>
            <a:r>
              <a:rPr lang="fr-FR" sz="1400" dirty="0" err="1">
                <a:solidFill>
                  <a:srgbClr val="003C98"/>
                </a:solidFill>
              </a:rPr>
              <a:t>threatens</a:t>
            </a:r>
            <a:r>
              <a:rPr lang="fr-FR" sz="1400" dirty="0">
                <a:solidFill>
                  <a:srgbClr val="003C98"/>
                </a:solidFill>
              </a:rPr>
              <a:t> </a:t>
            </a:r>
            <a:r>
              <a:rPr lang="fr-FR" sz="1400" dirty="0" err="1">
                <a:solidFill>
                  <a:srgbClr val="003C98"/>
                </a:solidFill>
              </a:rPr>
              <a:t>significant</a:t>
            </a:r>
            <a:r>
              <a:rPr lang="fr-FR" sz="1400" dirty="0">
                <a:solidFill>
                  <a:srgbClr val="003C98"/>
                </a:solidFill>
              </a:rPr>
              <a:t> </a:t>
            </a:r>
            <a:r>
              <a:rPr lang="fr-FR" sz="1400" dirty="0" err="1">
                <a:solidFill>
                  <a:srgbClr val="003C98"/>
                </a:solidFill>
              </a:rPr>
              <a:t>increases</a:t>
            </a:r>
            <a:r>
              <a:rPr lang="fr-FR" sz="1400" dirty="0">
                <a:solidFill>
                  <a:srgbClr val="003C98"/>
                </a:solidFill>
              </a:rPr>
              <a:t> in pan-</a:t>
            </a:r>
            <a:r>
              <a:rPr lang="fr-FR" sz="1400" dirty="0" err="1">
                <a:solidFill>
                  <a:srgbClr val="003C98"/>
                </a:solidFill>
              </a:rPr>
              <a:t>Arctic</a:t>
            </a:r>
            <a:r>
              <a:rPr lang="fr-FR" sz="1400" dirty="0">
                <a:solidFill>
                  <a:srgbClr val="003C98"/>
                </a:solidFill>
              </a:rPr>
              <a:t> CH</a:t>
            </a:r>
            <a:r>
              <a:rPr lang="fr-FR" sz="1400" baseline="-25000" dirty="0">
                <a:solidFill>
                  <a:srgbClr val="003C98"/>
                </a:solidFill>
              </a:rPr>
              <a:t>4</a:t>
            </a:r>
            <a:r>
              <a:rPr lang="fr-FR" sz="1400" dirty="0">
                <a:solidFill>
                  <a:srgbClr val="003C98"/>
                </a:solidFill>
              </a:rPr>
              <a:t> </a:t>
            </a:r>
            <a:r>
              <a:rPr lang="fr-FR" sz="1400" dirty="0" err="1">
                <a:solidFill>
                  <a:srgbClr val="003C98"/>
                </a:solidFill>
              </a:rPr>
              <a:t>emissions</a:t>
            </a:r>
            <a:r>
              <a:rPr lang="fr-FR" sz="1400" dirty="0">
                <a:solidFill>
                  <a:srgbClr val="003C98"/>
                </a:solidFill>
              </a:rPr>
              <a:t>, </a:t>
            </a:r>
            <a:r>
              <a:rPr lang="fr-FR" sz="1400" dirty="0" err="1">
                <a:solidFill>
                  <a:srgbClr val="003C98"/>
                </a:solidFill>
              </a:rPr>
              <a:t>amplifying</a:t>
            </a:r>
            <a:r>
              <a:rPr lang="fr-FR" sz="1400" dirty="0">
                <a:solidFill>
                  <a:srgbClr val="003C98"/>
                </a:solidFill>
              </a:rPr>
              <a:t> the permafrost </a:t>
            </a:r>
            <a:r>
              <a:rPr lang="fr-FR" sz="1400" dirty="0" err="1">
                <a:solidFill>
                  <a:srgbClr val="003C98"/>
                </a:solidFill>
              </a:rPr>
              <a:t>carbon</a:t>
            </a:r>
            <a:r>
              <a:rPr lang="fr-FR" sz="1400" dirty="0">
                <a:solidFill>
                  <a:srgbClr val="003C98"/>
                </a:solidFill>
              </a:rPr>
              <a:t> feedback. </a:t>
            </a:r>
            <a:r>
              <a:rPr lang="fr-FR" sz="1400" dirty="0" err="1">
                <a:solidFill>
                  <a:srgbClr val="003C98"/>
                </a:solidFill>
              </a:rPr>
              <a:t>We</a:t>
            </a:r>
            <a:r>
              <a:rPr lang="fr-FR" sz="1400" dirty="0">
                <a:solidFill>
                  <a:srgbClr val="003C98"/>
                </a:solidFill>
              </a:rPr>
              <a:t> </a:t>
            </a:r>
            <a:r>
              <a:rPr lang="fr-FR" sz="1400" dirty="0" err="1">
                <a:solidFill>
                  <a:srgbClr val="003C98"/>
                </a:solidFill>
              </a:rPr>
              <a:t>used</a:t>
            </a:r>
            <a:r>
              <a:rPr lang="fr-FR" sz="1400" dirty="0">
                <a:solidFill>
                  <a:srgbClr val="003C98"/>
                </a:solidFill>
              </a:rPr>
              <a:t> </a:t>
            </a:r>
            <a:r>
              <a:rPr lang="fr-FR" sz="1400" dirty="0" err="1">
                <a:solidFill>
                  <a:srgbClr val="003C98"/>
                </a:solidFill>
              </a:rPr>
              <a:t>airborne</a:t>
            </a:r>
            <a:r>
              <a:rPr lang="fr-FR" sz="1400" dirty="0">
                <a:solidFill>
                  <a:srgbClr val="003C98"/>
                </a:solidFill>
              </a:rPr>
              <a:t> </a:t>
            </a:r>
            <a:r>
              <a:rPr lang="fr-FR" sz="1400" dirty="0" err="1">
                <a:solidFill>
                  <a:srgbClr val="003C98"/>
                </a:solidFill>
              </a:rPr>
              <a:t>imaging</a:t>
            </a:r>
            <a:r>
              <a:rPr lang="fr-FR" sz="1400" dirty="0">
                <a:solidFill>
                  <a:srgbClr val="003C98"/>
                </a:solidFill>
              </a:rPr>
              <a:t> </a:t>
            </a:r>
            <a:r>
              <a:rPr lang="fr-FR" sz="1400" dirty="0" err="1">
                <a:solidFill>
                  <a:srgbClr val="003C98"/>
                </a:solidFill>
              </a:rPr>
              <a:t>spectroscopy</a:t>
            </a:r>
            <a:r>
              <a:rPr lang="fr-FR" sz="1400" dirty="0">
                <a:solidFill>
                  <a:srgbClr val="003C98"/>
                </a:solidFill>
              </a:rPr>
              <a:t> </a:t>
            </a:r>
            <a:r>
              <a:rPr lang="fr-FR" sz="1400" dirty="0" err="1">
                <a:solidFill>
                  <a:srgbClr val="003C98"/>
                </a:solidFill>
              </a:rPr>
              <a:t>with</a:t>
            </a:r>
            <a:r>
              <a:rPr lang="fr-FR" sz="1400" dirty="0">
                <a:solidFill>
                  <a:srgbClr val="003C98"/>
                </a:solidFill>
              </a:rPr>
              <a:t> </a:t>
            </a:r>
            <a:r>
              <a:rPr lang="fr-FR" sz="1400" dirty="0" err="1">
                <a:solidFill>
                  <a:srgbClr val="003C98"/>
                </a:solidFill>
              </a:rPr>
              <a:t>meter-scale</a:t>
            </a:r>
            <a:r>
              <a:rPr lang="fr-FR" sz="1400" dirty="0">
                <a:solidFill>
                  <a:srgbClr val="003C98"/>
                </a:solidFill>
              </a:rPr>
              <a:t> spatial </a:t>
            </a:r>
            <a:r>
              <a:rPr lang="fr-FR" sz="1400" dirty="0" err="1">
                <a:solidFill>
                  <a:srgbClr val="003C98"/>
                </a:solidFill>
              </a:rPr>
              <a:t>resolution</a:t>
            </a:r>
            <a:r>
              <a:rPr lang="fr-FR" sz="1400" dirty="0">
                <a:solidFill>
                  <a:srgbClr val="003C98"/>
                </a:solidFill>
              </a:rPr>
              <a:t> and </a:t>
            </a:r>
            <a:r>
              <a:rPr lang="fr-FR" sz="1400" dirty="0" err="1">
                <a:solidFill>
                  <a:srgbClr val="003C98"/>
                </a:solidFill>
              </a:rPr>
              <a:t>broad</a:t>
            </a:r>
            <a:r>
              <a:rPr lang="fr-FR" sz="1400" dirty="0">
                <a:solidFill>
                  <a:srgbClr val="003C98"/>
                </a:solidFill>
              </a:rPr>
              <a:t> </a:t>
            </a:r>
            <a:r>
              <a:rPr lang="fr-FR" sz="1400" dirty="0" err="1">
                <a:solidFill>
                  <a:srgbClr val="003C98"/>
                </a:solidFill>
              </a:rPr>
              <a:t>coverage</a:t>
            </a:r>
            <a:r>
              <a:rPr lang="fr-FR" sz="1400" dirty="0">
                <a:solidFill>
                  <a:srgbClr val="003C98"/>
                </a:solidFill>
              </a:rPr>
              <a:t> to </a:t>
            </a:r>
            <a:r>
              <a:rPr lang="fr-FR" sz="1400" dirty="0" err="1">
                <a:solidFill>
                  <a:srgbClr val="003C98"/>
                </a:solidFill>
              </a:rPr>
              <a:t>identify</a:t>
            </a:r>
            <a:r>
              <a:rPr lang="fr-FR" sz="1400" dirty="0">
                <a:solidFill>
                  <a:srgbClr val="003C98"/>
                </a:solidFill>
              </a:rPr>
              <a:t> a </a:t>
            </a:r>
            <a:r>
              <a:rPr lang="fr-FR" sz="1400" dirty="0" err="1">
                <a:solidFill>
                  <a:srgbClr val="003C98"/>
                </a:solidFill>
              </a:rPr>
              <a:t>previously</a:t>
            </a:r>
            <a:r>
              <a:rPr lang="fr-FR" sz="1400" dirty="0">
                <a:solidFill>
                  <a:srgbClr val="003C98"/>
                </a:solidFill>
              </a:rPr>
              <a:t> </a:t>
            </a:r>
            <a:r>
              <a:rPr lang="fr-FR" sz="1400" dirty="0" err="1">
                <a:solidFill>
                  <a:srgbClr val="003C98"/>
                </a:solidFill>
              </a:rPr>
              <a:t>undiscovered</a:t>
            </a:r>
            <a:r>
              <a:rPr lang="fr-FR" sz="1400" dirty="0">
                <a:solidFill>
                  <a:srgbClr val="003C98"/>
                </a:solidFill>
              </a:rPr>
              <a:t> CH</a:t>
            </a:r>
            <a:r>
              <a:rPr lang="fr-FR" sz="1400" baseline="-25000" dirty="0">
                <a:solidFill>
                  <a:srgbClr val="003C98"/>
                </a:solidFill>
              </a:rPr>
              <a:t>4</a:t>
            </a:r>
            <a:r>
              <a:rPr lang="fr-FR" sz="1400" dirty="0">
                <a:solidFill>
                  <a:srgbClr val="003C98"/>
                </a:solidFill>
              </a:rPr>
              <a:t> </a:t>
            </a:r>
            <a:r>
              <a:rPr lang="fr-FR" sz="1400" dirty="0" err="1">
                <a:solidFill>
                  <a:srgbClr val="003C98"/>
                </a:solidFill>
              </a:rPr>
              <a:t>emission</a:t>
            </a:r>
            <a:r>
              <a:rPr lang="fr-FR" sz="1400" dirty="0">
                <a:solidFill>
                  <a:srgbClr val="003C98"/>
                </a:solidFill>
              </a:rPr>
              <a:t> </a:t>
            </a:r>
            <a:r>
              <a:rPr lang="fr-FR" sz="1400" dirty="0" err="1">
                <a:solidFill>
                  <a:srgbClr val="003C98"/>
                </a:solidFill>
              </a:rPr>
              <a:t>hotspot</a:t>
            </a:r>
            <a:r>
              <a:rPr lang="fr-FR" sz="1400" dirty="0">
                <a:solidFill>
                  <a:srgbClr val="003C98"/>
                </a:solidFill>
              </a:rPr>
              <a:t> adjacent to a thermokarst </a:t>
            </a:r>
            <a:r>
              <a:rPr lang="fr-FR" sz="1400" dirty="0" err="1">
                <a:solidFill>
                  <a:srgbClr val="003C98"/>
                </a:solidFill>
              </a:rPr>
              <a:t>lake</a:t>
            </a:r>
            <a:r>
              <a:rPr lang="fr-FR" sz="1400" dirty="0">
                <a:solidFill>
                  <a:srgbClr val="003C98"/>
                </a:solidFill>
              </a:rPr>
              <a:t> in </a:t>
            </a:r>
            <a:r>
              <a:rPr lang="fr-FR" sz="1400" dirty="0" err="1">
                <a:solidFill>
                  <a:srgbClr val="003C98"/>
                </a:solidFill>
              </a:rPr>
              <a:t>interior</a:t>
            </a:r>
            <a:r>
              <a:rPr lang="fr-FR" sz="1400" dirty="0">
                <a:solidFill>
                  <a:srgbClr val="003C98"/>
                </a:solidFill>
              </a:rPr>
              <a:t> Alaska. </a:t>
            </a:r>
            <a:r>
              <a:rPr lang="fr-FR" sz="1400" dirty="0" err="1">
                <a:solidFill>
                  <a:srgbClr val="003C98"/>
                </a:solidFill>
              </a:rPr>
              <a:t>Hotspot</a:t>
            </a:r>
            <a:r>
              <a:rPr lang="fr-FR" sz="1400" dirty="0">
                <a:solidFill>
                  <a:srgbClr val="003C98"/>
                </a:solidFill>
              </a:rPr>
              <a:t> </a:t>
            </a:r>
            <a:r>
              <a:rPr lang="fr-FR" sz="1400" dirty="0" err="1">
                <a:solidFill>
                  <a:srgbClr val="003C98"/>
                </a:solidFill>
              </a:rPr>
              <a:t>emissions</a:t>
            </a:r>
            <a:r>
              <a:rPr lang="fr-FR" sz="1400" dirty="0">
                <a:solidFill>
                  <a:srgbClr val="003C98"/>
                </a:solidFill>
              </a:rPr>
              <a:t> </a:t>
            </a:r>
            <a:r>
              <a:rPr lang="fr-FR" sz="1400" dirty="0" err="1">
                <a:solidFill>
                  <a:srgbClr val="003C98"/>
                </a:solidFill>
              </a:rPr>
              <a:t>were</a:t>
            </a:r>
            <a:r>
              <a:rPr lang="fr-FR" sz="1400" dirty="0">
                <a:solidFill>
                  <a:srgbClr val="003C98"/>
                </a:solidFill>
              </a:rPr>
              <a:t> </a:t>
            </a:r>
            <a:r>
              <a:rPr lang="fr-FR" sz="1400" dirty="0" err="1">
                <a:solidFill>
                  <a:srgbClr val="003C98"/>
                </a:solidFill>
              </a:rPr>
              <a:t>confined</a:t>
            </a:r>
            <a:r>
              <a:rPr lang="fr-FR" sz="1400" dirty="0">
                <a:solidFill>
                  <a:srgbClr val="003C98"/>
                </a:solidFill>
              </a:rPr>
              <a:t> to &lt;1% of the 10 ha </a:t>
            </a:r>
            <a:r>
              <a:rPr lang="fr-FR" sz="1400" dirty="0" err="1">
                <a:solidFill>
                  <a:srgbClr val="003C98"/>
                </a:solidFill>
              </a:rPr>
              <a:t>lake</a:t>
            </a:r>
            <a:r>
              <a:rPr lang="fr-FR" sz="1400" dirty="0">
                <a:solidFill>
                  <a:srgbClr val="003C98"/>
                </a:solidFill>
              </a:rPr>
              <a:t> </a:t>
            </a:r>
            <a:r>
              <a:rPr lang="fr-FR" sz="1400" dirty="0" err="1">
                <a:solidFill>
                  <a:srgbClr val="003C98"/>
                </a:solidFill>
              </a:rPr>
              <a:t>study</a:t>
            </a:r>
            <a:r>
              <a:rPr lang="fr-FR" sz="1400" dirty="0">
                <a:solidFill>
                  <a:srgbClr val="003C98"/>
                </a:solidFill>
              </a:rPr>
              <a:t> area. Ground-</a:t>
            </a:r>
            <a:r>
              <a:rPr lang="fr-FR" sz="1400" dirty="0" err="1">
                <a:solidFill>
                  <a:srgbClr val="003C98"/>
                </a:solidFill>
              </a:rPr>
              <a:t>based</a:t>
            </a:r>
            <a:r>
              <a:rPr lang="fr-FR" sz="1400" dirty="0">
                <a:solidFill>
                  <a:srgbClr val="003C98"/>
                </a:solidFill>
              </a:rPr>
              <a:t> </a:t>
            </a:r>
            <a:r>
              <a:rPr lang="fr-FR" sz="1400" dirty="0" err="1">
                <a:solidFill>
                  <a:srgbClr val="003C98"/>
                </a:solidFill>
              </a:rPr>
              <a:t>chamber</a:t>
            </a:r>
            <a:r>
              <a:rPr lang="fr-FR" sz="1400" dirty="0">
                <a:solidFill>
                  <a:srgbClr val="003C98"/>
                </a:solidFill>
              </a:rPr>
              <a:t> </a:t>
            </a:r>
            <a:r>
              <a:rPr lang="fr-FR" sz="1400" dirty="0" err="1">
                <a:solidFill>
                  <a:srgbClr val="003C98"/>
                </a:solidFill>
              </a:rPr>
              <a:t>measurements</a:t>
            </a:r>
            <a:r>
              <a:rPr lang="fr-FR" sz="1400" dirty="0">
                <a:solidFill>
                  <a:srgbClr val="003C98"/>
                </a:solidFill>
              </a:rPr>
              <a:t> </a:t>
            </a:r>
            <a:r>
              <a:rPr lang="fr-FR" sz="1400" dirty="0" err="1">
                <a:solidFill>
                  <a:srgbClr val="003C98"/>
                </a:solidFill>
              </a:rPr>
              <a:t>confirmed</a:t>
            </a:r>
            <a:r>
              <a:rPr lang="fr-FR" sz="1400" dirty="0">
                <a:solidFill>
                  <a:srgbClr val="003C98"/>
                </a:solidFill>
              </a:rPr>
              <a:t> </a:t>
            </a:r>
            <a:r>
              <a:rPr lang="fr-FR" sz="1400" dirty="0" err="1">
                <a:solidFill>
                  <a:srgbClr val="003C98"/>
                </a:solidFill>
              </a:rPr>
              <a:t>average</a:t>
            </a:r>
            <a:r>
              <a:rPr lang="fr-FR" sz="1400" dirty="0">
                <a:solidFill>
                  <a:srgbClr val="003C98"/>
                </a:solidFill>
              </a:rPr>
              <a:t> </a:t>
            </a:r>
            <a:r>
              <a:rPr lang="fr-FR" sz="1400" dirty="0" err="1">
                <a:solidFill>
                  <a:srgbClr val="003C98"/>
                </a:solidFill>
              </a:rPr>
              <a:t>daily</a:t>
            </a:r>
            <a:r>
              <a:rPr lang="fr-FR" sz="1400" dirty="0">
                <a:solidFill>
                  <a:srgbClr val="003C98"/>
                </a:solidFill>
              </a:rPr>
              <a:t> fluxes </a:t>
            </a:r>
            <a:r>
              <a:rPr lang="fr-FR" sz="1400" dirty="0" err="1">
                <a:solidFill>
                  <a:srgbClr val="003C98"/>
                </a:solidFill>
              </a:rPr>
              <a:t>from</a:t>
            </a:r>
            <a:r>
              <a:rPr lang="fr-FR" sz="1400" dirty="0">
                <a:solidFill>
                  <a:srgbClr val="003C98"/>
                </a:solidFill>
              </a:rPr>
              <a:t> the </a:t>
            </a:r>
            <a:r>
              <a:rPr lang="fr-FR" sz="1400" dirty="0" err="1">
                <a:solidFill>
                  <a:srgbClr val="003C98"/>
                </a:solidFill>
              </a:rPr>
              <a:t>hotspot</a:t>
            </a:r>
            <a:r>
              <a:rPr lang="fr-FR" sz="1400" dirty="0">
                <a:solidFill>
                  <a:srgbClr val="003C98"/>
                </a:solidFill>
              </a:rPr>
              <a:t> of 1,170 mg CH</a:t>
            </a:r>
            <a:r>
              <a:rPr lang="fr-FR" sz="1400" baseline="-25000" dirty="0">
                <a:solidFill>
                  <a:srgbClr val="003C98"/>
                </a:solidFill>
              </a:rPr>
              <a:t>4 </a:t>
            </a:r>
            <a:r>
              <a:rPr lang="fr-FR" sz="1400" dirty="0">
                <a:solidFill>
                  <a:srgbClr val="003C98"/>
                </a:solidFill>
              </a:rPr>
              <a:t> m</a:t>
            </a:r>
            <a:r>
              <a:rPr lang="fr-FR" sz="1400" baseline="30000" dirty="0">
                <a:solidFill>
                  <a:srgbClr val="003C98"/>
                </a:solidFill>
              </a:rPr>
              <a:t>−2 </a:t>
            </a:r>
            <a:r>
              <a:rPr lang="fr-FR" sz="1400" dirty="0">
                <a:solidFill>
                  <a:srgbClr val="003C98"/>
                </a:solidFill>
              </a:rPr>
              <a:t>d</a:t>
            </a:r>
            <a:r>
              <a:rPr lang="fr-FR" sz="1400" baseline="30000" dirty="0">
                <a:solidFill>
                  <a:srgbClr val="003C98"/>
                </a:solidFill>
              </a:rPr>
              <a:t>−1</a:t>
            </a:r>
            <a:r>
              <a:rPr lang="fr-FR" sz="1400" dirty="0">
                <a:solidFill>
                  <a:srgbClr val="003C98"/>
                </a:solidFill>
              </a:rPr>
              <a:t>, </a:t>
            </a:r>
            <a:r>
              <a:rPr lang="fr-FR" sz="1400" dirty="0" err="1">
                <a:solidFill>
                  <a:srgbClr val="003C98"/>
                </a:solidFill>
              </a:rPr>
              <a:t>with</a:t>
            </a:r>
            <a:r>
              <a:rPr lang="fr-FR" sz="1400" dirty="0">
                <a:solidFill>
                  <a:srgbClr val="003C98"/>
                </a:solidFill>
              </a:rPr>
              <a:t> </a:t>
            </a:r>
            <a:r>
              <a:rPr lang="fr-FR" sz="1400" dirty="0" err="1">
                <a:solidFill>
                  <a:srgbClr val="003C98"/>
                </a:solidFill>
              </a:rPr>
              <a:t>extreme</a:t>
            </a:r>
            <a:r>
              <a:rPr lang="fr-FR" sz="1400" dirty="0">
                <a:solidFill>
                  <a:srgbClr val="003C98"/>
                </a:solidFill>
              </a:rPr>
              <a:t> </a:t>
            </a:r>
            <a:r>
              <a:rPr lang="fr-FR" sz="1400" dirty="0" err="1">
                <a:solidFill>
                  <a:srgbClr val="003C98"/>
                </a:solidFill>
              </a:rPr>
              <a:t>daily</a:t>
            </a:r>
            <a:r>
              <a:rPr lang="fr-FR" sz="1400" dirty="0">
                <a:solidFill>
                  <a:srgbClr val="003C98"/>
                </a:solidFill>
              </a:rPr>
              <a:t> maxima up to 24,200 mg CH</a:t>
            </a:r>
            <a:r>
              <a:rPr lang="fr-FR" sz="1400" baseline="-25000" dirty="0">
                <a:solidFill>
                  <a:srgbClr val="003C98"/>
                </a:solidFill>
              </a:rPr>
              <a:t>4 </a:t>
            </a:r>
            <a:r>
              <a:rPr lang="fr-FR" sz="1400" dirty="0">
                <a:solidFill>
                  <a:srgbClr val="003C98"/>
                </a:solidFill>
              </a:rPr>
              <a:t> m</a:t>
            </a:r>
            <a:r>
              <a:rPr lang="fr-FR" sz="1400" baseline="30000" dirty="0">
                <a:solidFill>
                  <a:srgbClr val="003C98"/>
                </a:solidFill>
              </a:rPr>
              <a:t>−2 </a:t>
            </a:r>
            <a:r>
              <a:rPr lang="fr-FR" sz="1400" dirty="0">
                <a:solidFill>
                  <a:srgbClr val="003C98"/>
                </a:solidFill>
              </a:rPr>
              <a:t>d</a:t>
            </a:r>
            <a:r>
              <a:rPr lang="fr-FR" sz="1400" baseline="30000" dirty="0">
                <a:solidFill>
                  <a:srgbClr val="003C98"/>
                </a:solidFill>
              </a:rPr>
              <a:t>−1</a:t>
            </a:r>
            <a:r>
              <a:rPr lang="fr-FR" sz="1400" dirty="0">
                <a:solidFill>
                  <a:srgbClr val="003C98"/>
                </a:solidFill>
              </a:rPr>
              <a:t>. Ground-</a:t>
            </a:r>
            <a:r>
              <a:rPr lang="fr-FR" sz="1400" dirty="0" err="1">
                <a:solidFill>
                  <a:srgbClr val="003C98"/>
                </a:solidFill>
              </a:rPr>
              <a:t>based</a:t>
            </a:r>
            <a:r>
              <a:rPr lang="fr-FR" sz="1400" dirty="0">
                <a:solidFill>
                  <a:srgbClr val="003C98"/>
                </a:solidFill>
              </a:rPr>
              <a:t> </a:t>
            </a:r>
            <a:r>
              <a:rPr lang="fr-FR" sz="1400" dirty="0" err="1">
                <a:solidFill>
                  <a:srgbClr val="003C98"/>
                </a:solidFill>
              </a:rPr>
              <a:t>geophysical</a:t>
            </a:r>
            <a:r>
              <a:rPr lang="fr-FR" sz="1400" dirty="0">
                <a:solidFill>
                  <a:srgbClr val="003C98"/>
                </a:solidFill>
              </a:rPr>
              <a:t> </a:t>
            </a:r>
            <a:r>
              <a:rPr lang="fr-FR" sz="1400" dirty="0" err="1">
                <a:solidFill>
                  <a:srgbClr val="003C98"/>
                </a:solidFill>
              </a:rPr>
              <a:t>measurements</a:t>
            </a:r>
            <a:r>
              <a:rPr lang="fr-FR" sz="1400" dirty="0">
                <a:solidFill>
                  <a:srgbClr val="003C98"/>
                </a:solidFill>
              </a:rPr>
              <a:t> </a:t>
            </a:r>
            <a:r>
              <a:rPr lang="fr-FR" sz="1400" dirty="0" err="1">
                <a:solidFill>
                  <a:srgbClr val="003C98"/>
                </a:solidFill>
              </a:rPr>
              <a:t>revealed</a:t>
            </a:r>
            <a:r>
              <a:rPr lang="fr-FR" sz="1400" dirty="0">
                <a:solidFill>
                  <a:srgbClr val="003C98"/>
                </a:solidFill>
              </a:rPr>
              <a:t> </a:t>
            </a:r>
            <a:r>
              <a:rPr lang="fr-FR" sz="1400" dirty="0" err="1">
                <a:solidFill>
                  <a:srgbClr val="003C98"/>
                </a:solidFill>
              </a:rPr>
              <a:t>thawed</a:t>
            </a:r>
            <a:r>
              <a:rPr lang="fr-FR" sz="1400" dirty="0">
                <a:solidFill>
                  <a:srgbClr val="003C98"/>
                </a:solidFill>
              </a:rPr>
              <a:t> permafrost </a:t>
            </a:r>
            <a:r>
              <a:rPr lang="fr-FR" sz="1400" dirty="0" err="1">
                <a:solidFill>
                  <a:srgbClr val="003C98"/>
                </a:solidFill>
              </a:rPr>
              <a:t>directly</a:t>
            </a:r>
            <a:r>
              <a:rPr lang="fr-FR" sz="1400" dirty="0">
                <a:solidFill>
                  <a:srgbClr val="003C98"/>
                </a:solidFill>
              </a:rPr>
              <a:t> </a:t>
            </a:r>
            <a:r>
              <a:rPr lang="fr-FR" sz="1400" dirty="0" err="1">
                <a:solidFill>
                  <a:srgbClr val="003C98"/>
                </a:solidFill>
              </a:rPr>
              <a:t>beneath</a:t>
            </a:r>
            <a:r>
              <a:rPr lang="fr-FR" sz="1400" dirty="0">
                <a:solidFill>
                  <a:srgbClr val="003C98"/>
                </a:solidFill>
              </a:rPr>
              <a:t> the CH</a:t>
            </a:r>
            <a:r>
              <a:rPr lang="fr-FR" sz="1400" baseline="-25000" dirty="0">
                <a:solidFill>
                  <a:srgbClr val="003C98"/>
                </a:solidFill>
              </a:rPr>
              <a:t>4</a:t>
            </a:r>
            <a:r>
              <a:rPr lang="fr-FR" sz="1400" dirty="0">
                <a:solidFill>
                  <a:srgbClr val="003C98"/>
                </a:solidFill>
              </a:rPr>
              <a:t> </a:t>
            </a:r>
            <a:r>
              <a:rPr lang="fr-FR" sz="1400" dirty="0" err="1">
                <a:solidFill>
                  <a:srgbClr val="003C98"/>
                </a:solidFill>
              </a:rPr>
              <a:t>hotspot</a:t>
            </a:r>
            <a:r>
              <a:rPr lang="fr-FR" sz="1400" dirty="0">
                <a:solidFill>
                  <a:srgbClr val="003C98"/>
                </a:solidFill>
              </a:rPr>
              <a:t>, </a:t>
            </a:r>
            <a:r>
              <a:rPr lang="fr-FR" sz="1400" dirty="0" err="1">
                <a:solidFill>
                  <a:srgbClr val="003C98"/>
                </a:solidFill>
              </a:rPr>
              <a:t>extending</a:t>
            </a:r>
            <a:r>
              <a:rPr lang="fr-FR" sz="1400" dirty="0">
                <a:solidFill>
                  <a:srgbClr val="003C98"/>
                </a:solidFill>
              </a:rPr>
              <a:t> to a </a:t>
            </a:r>
            <a:r>
              <a:rPr lang="fr-FR" sz="1400" dirty="0" err="1">
                <a:solidFill>
                  <a:srgbClr val="003C98"/>
                </a:solidFill>
              </a:rPr>
              <a:t>depth</a:t>
            </a:r>
            <a:r>
              <a:rPr lang="fr-FR" sz="1400" dirty="0">
                <a:solidFill>
                  <a:srgbClr val="003C98"/>
                </a:solidFill>
              </a:rPr>
              <a:t> of ∼15 m, </a:t>
            </a:r>
            <a:r>
              <a:rPr lang="fr-FR" sz="1400" dirty="0" err="1">
                <a:solidFill>
                  <a:srgbClr val="003C98"/>
                </a:solidFill>
              </a:rPr>
              <a:t>indicating</a:t>
            </a:r>
            <a:r>
              <a:rPr lang="fr-FR" sz="1400" dirty="0">
                <a:solidFill>
                  <a:srgbClr val="003C98"/>
                </a:solidFill>
              </a:rPr>
              <a:t> </a:t>
            </a:r>
            <a:r>
              <a:rPr lang="fr-FR" sz="1400" dirty="0" err="1">
                <a:solidFill>
                  <a:srgbClr val="003C98"/>
                </a:solidFill>
              </a:rPr>
              <a:t>that</a:t>
            </a:r>
            <a:r>
              <a:rPr lang="fr-FR" sz="1400" dirty="0">
                <a:solidFill>
                  <a:srgbClr val="003C98"/>
                </a:solidFill>
              </a:rPr>
              <a:t> the intense CH</a:t>
            </a:r>
            <a:r>
              <a:rPr lang="fr-FR" sz="1400" baseline="-25000" dirty="0">
                <a:solidFill>
                  <a:srgbClr val="003C98"/>
                </a:solidFill>
              </a:rPr>
              <a:t>4 </a:t>
            </a:r>
            <a:r>
              <a:rPr lang="fr-FR" sz="1400" dirty="0">
                <a:solidFill>
                  <a:srgbClr val="003C98"/>
                </a:solidFill>
              </a:rPr>
              <a:t> </a:t>
            </a:r>
            <a:r>
              <a:rPr lang="fr-FR" sz="1400" dirty="0" err="1">
                <a:solidFill>
                  <a:srgbClr val="003C98"/>
                </a:solidFill>
              </a:rPr>
              <a:t>emissions</a:t>
            </a:r>
            <a:r>
              <a:rPr lang="fr-FR" sz="1400" dirty="0">
                <a:solidFill>
                  <a:srgbClr val="003C98"/>
                </a:solidFill>
              </a:rPr>
              <a:t> </a:t>
            </a:r>
            <a:r>
              <a:rPr lang="fr-FR" sz="1400" dirty="0" err="1">
                <a:solidFill>
                  <a:srgbClr val="003C98"/>
                </a:solidFill>
              </a:rPr>
              <a:t>likely</a:t>
            </a:r>
            <a:r>
              <a:rPr lang="fr-FR" sz="1400" dirty="0">
                <a:solidFill>
                  <a:srgbClr val="003C98"/>
                </a:solidFill>
              </a:rPr>
              <a:t> </a:t>
            </a:r>
            <a:r>
              <a:rPr lang="fr-FR" sz="1400" dirty="0" err="1">
                <a:solidFill>
                  <a:srgbClr val="003C98"/>
                </a:solidFill>
              </a:rPr>
              <a:t>originated</a:t>
            </a:r>
            <a:r>
              <a:rPr lang="fr-FR" sz="1400" dirty="0">
                <a:solidFill>
                  <a:srgbClr val="003C98"/>
                </a:solidFill>
              </a:rPr>
              <a:t> </a:t>
            </a:r>
            <a:r>
              <a:rPr lang="fr-FR" sz="1400" dirty="0" err="1">
                <a:solidFill>
                  <a:srgbClr val="003C98"/>
                </a:solidFill>
              </a:rPr>
              <a:t>from</a:t>
            </a:r>
            <a:r>
              <a:rPr lang="fr-FR" sz="1400" dirty="0">
                <a:solidFill>
                  <a:srgbClr val="003C98"/>
                </a:solidFill>
              </a:rPr>
              <a:t> </a:t>
            </a:r>
            <a:r>
              <a:rPr lang="fr-FR" sz="1400" dirty="0" err="1">
                <a:solidFill>
                  <a:srgbClr val="003C98"/>
                </a:solidFill>
              </a:rPr>
              <a:t>recently</a:t>
            </a:r>
            <a:r>
              <a:rPr lang="fr-FR" sz="1400" dirty="0">
                <a:solidFill>
                  <a:srgbClr val="003C98"/>
                </a:solidFill>
              </a:rPr>
              <a:t> </a:t>
            </a:r>
            <a:r>
              <a:rPr lang="fr-FR" sz="1400" dirty="0" err="1">
                <a:solidFill>
                  <a:srgbClr val="003C98"/>
                </a:solidFill>
              </a:rPr>
              <a:t>thawed</a:t>
            </a:r>
            <a:r>
              <a:rPr lang="fr-FR" sz="1400" dirty="0">
                <a:solidFill>
                  <a:srgbClr val="003C98"/>
                </a:solidFill>
              </a:rPr>
              <a:t> permafrost. </a:t>
            </a:r>
            <a:r>
              <a:rPr lang="fr-FR" sz="1400" dirty="0" err="1">
                <a:solidFill>
                  <a:srgbClr val="003C98"/>
                </a:solidFill>
              </a:rPr>
              <a:t>Hotspot</a:t>
            </a:r>
            <a:r>
              <a:rPr lang="fr-FR" sz="1400" dirty="0">
                <a:solidFill>
                  <a:srgbClr val="003C98"/>
                </a:solidFill>
              </a:rPr>
              <a:t> </a:t>
            </a:r>
            <a:r>
              <a:rPr lang="fr-FR" sz="1400" dirty="0" err="1">
                <a:solidFill>
                  <a:srgbClr val="003C98"/>
                </a:solidFill>
              </a:rPr>
              <a:t>emissions</a:t>
            </a:r>
            <a:r>
              <a:rPr lang="fr-FR" sz="1400" dirty="0">
                <a:solidFill>
                  <a:srgbClr val="003C98"/>
                </a:solidFill>
              </a:rPr>
              <a:t> </a:t>
            </a:r>
            <a:r>
              <a:rPr lang="fr-FR" sz="1400" dirty="0" err="1">
                <a:solidFill>
                  <a:srgbClr val="003C98"/>
                </a:solidFill>
              </a:rPr>
              <a:t>accounted</a:t>
            </a:r>
            <a:r>
              <a:rPr lang="fr-FR" sz="1400" dirty="0">
                <a:solidFill>
                  <a:srgbClr val="003C98"/>
                </a:solidFill>
              </a:rPr>
              <a:t> for ∼40% of total diffusive CH</a:t>
            </a:r>
            <a:r>
              <a:rPr lang="fr-FR" sz="1400" baseline="-25000" dirty="0">
                <a:solidFill>
                  <a:srgbClr val="003C98"/>
                </a:solidFill>
              </a:rPr>
              <a:t>4 </a:t>
            </a:r>
            <a:r>
              <a:rPr lang="fr-FR" sz="1400" dirty="0">
                <a:solidFill>
                  <a:srgbClr val="003C98"/>
                </a:solidFill>
              </a:rPr>
              <a:t> </a:t>
            </a:r>
            <a:r>
              <a:rPr lang="fr-FR" sz="1400" dirty="0" err="1">
                <a:solidFill>
                  <a:srgbClr val="003C98"/>
                </a:solidFill>
              </a:rPr>
              <a:t>emissions</a:t>
            </a:r>
            <a:r>
              <a:rPr lang="fr-FR" sz="1400" dirty="0">
                <a:solidFill>
                  <a:srgbClr val="003C98"/>
                </a:solidFill>
              </a:rPr>
              <a:t> </a:t>
            </a:r>
            <a:r>
              <a:rPr lang="fr-FR" sz="1400" dirty="0" err="1">
                <a:solidFill>
                  <a:srgbClr val="003C98"/>
                </a:solidFill>
              </a:rPr>
              <a:t>from</a:t>
            </a:r>
            <a:r>
              <a:rPr lang="fr-FR" sz="1400" dirty="0">
                <a:solidFill>
                  <a:srgbClr val="003C98"/>
                </a:solidFill>
              </a:rPr>
              <a:t> the </a:t>
            </a:r>
            <a:r>
              <a:rPr lang="fr-FR" sz="1400" dirty="0" err="1">
                <a:solidFill>
                  <a:srgbClr val="003C98"/>
                </a:solidFill>
              </a:rPr>
              <a:t>lake</a:t>
            </a:r>
            <a:r>
              <a:rPr lang="fr-FR" sz="1400" dirty="0">
                <a:solidFill>
                  <a:srgbClr val="003C98"/>
                </a:solidFill>
              </a:rPr>
              <a:t> </a:t>
            </a:r>
            <a:r>
              <a:rPr lang="fr-FR" sz="1400" dirty="0" err="1">
                <a:solidFill>
                  <a:srgbClr val="003C98"/>
                </a:solidFill>
              </a:rPr>
              <a:t>study</a:t>
            </a:r>
            <a:r>
              <a:rPr lang="fr-FR" sz="1400" dirty="0">
                <a:solidFill>
                  <a:srgbClr val="003C98"/>
                </a:solidFill>
              </a:rPr>
              <a:t> site. </a:t>
            </a:r>
            <a:r>
              <a:rPr lang="fr-FR" sz="1400" dirty="0" err="1">
                <a:solidFill>
                  <a:srgbClr val="003C98"/>
                </a:solidFill>
              </a:rPr>
              <a:t>Combining</a:t>
            </a:r>
            <a:r>
              <a:rPr lang="fr-FR" sz="1400" dirty="0">
                <a:solidFill>
                  <a:srgbClr val="003C98"/>
                </a:solidFill>
              </a:rPr>
              <a:t> </a:t>
            </a:r>
            <a:r>
              <a:rPr lang="fr-FR" sz="1400" dirty="0" err="1">
                <a:solidFill>
                  <a:srgbClr val="003C98"/>
                </a:solidFill>
              </a:rPr>
              <a:t>study</a:t>
            </a:r>
            <a:r>
              <a:rPr lang="fr-FR" sz="1400" dirty="0">
                <a:solidFill>
                  <a:srgbClr val="003C98"/>
                </a:solidFill>
              </a:rPr>
              <a:t> site </a:t>
            </a:r>
            <a:r>
              <a:rPr lang="fr-FR" sz="1400" dirty="0" err="1">
                <a:solidFill>
                  <a:srgbClr val="003C98"/>
                </a:solidFill>
              </a:rPr>
              <a:t>findings</a:t>
            </a:r>
            <a:r>
              <a:rPr lang="fr-FR" sz="1400" dirty="0">
                <a:solidFill>
                  <a:srgbClr val="003C98"/>
                </a:solidFill>
              </a:rPr>
              <a:t> </a:t>
            </a:r>
            <a:r>
              <a:rPr lang="fr-FR" sz="1400" dirty="0" err="1">
                <a:solidFill>
                  <a:srgbClr val="003C98"/>
                </a:solidFill>
              </a:rPr>
              <a:t>with</a:t>
            </a:r>
            <a:r>
              <a:rPr lang="fr-FR" sz="1400" dirty="0">
                <a:solidFill>
                  <a:srgbClr val="003C98"/>
                </a:solidFill>
              </a:rPr>
              <a:t> </a:t>
            </a:r>
            <a:r>
              <a:rPr lang="fr-FR" sz="1400" dirty="0" err="1">
                <a:solidFill>
                  <a:srgbClr val="003C98"/>
                </a:solidFill>
              </a:rPr>
              <a:t>hotspot</a:t>
            </a:r>
            <a:r>
              <a:rPr lang="fr-FR" sz="1400" dirty="0">
                <a:solidFill>
                  <a:srgbClr val="003C98"/>
                </a:solidFill>
              </a:rPr>
              <a:t> </a:t>
            </a:r>
            <a:r>
              <a:rPr lang="fr-FR" sz="1400" dirty="0" err="1">
                <a:solidFill>
                  <a:srgbClr val="003C98"/>
                </a:solidFill>
              </a:rPr>
              <a:t>statistics</a:t>
            </a:r>
            <a:r>
              <a:rPr lang="fr-FR" sz="1400" dirty="0">
                <a:solidFill>
                  <a:srgbClr val="003C98"/>
                </a:solidFill>
              </a:rPr>
              <a:t> </a:t>
            </a:r>
            <a:r>
              <a:rPr lang="fr-FR" sz="1400" dirty="0" err="1">
                <a:solidFill>
                  <a:srgbClr val="003C98"/>
                </a:solidFill>
              </a:rPr>
              <a:t>from</a:t>
            </a:r>
            <a:r>
              <a:rPr lang="fr-FR" sz="1400" dirty="0">
                <a:solidFill>
                  <a:srgbClr val="003C98"/>
                </a:solidFill>
              </a:rPr>
              <a:t> </a:t>
            </a:r>
            <a:r>
              <a:rPr lang="fr-FR" sz="1400" dirty="0" err="1">
                <a:solidFill>
                  <a:srgbClr val="003C98"/>
                </a:solidFill>
              </a:rPr>
              <a:t>our</a:t>
            </a:r>
            <a:r>
              <a:rPr lang="fr-FR" sz="1400" dirty="0">
                <a:solidFill>
                  <a:srgbClr val="003C98"/>
                </a:solidFill>
              </a:rPr>
              <a:t> 70,000 km</a:t>
            </a:r>
            <a:r>
              <a:rPr lang="fr-FR" sz="1400" baseline="30000" dirty="0">
                <a:solidFill>
                  <a:srgbClr val="003C98"/>
                </a:solidFill>
              </a:rPr>
              <a:t>2</a:t>
            </a:r>
            <a:r>
              <a:rPr lang="fr-FR" sz="1400" dirty="0">
                <a:solidFill>
                  <a:srgbClr val="003C98"/>
                </a:solidFill>
              </a:rPr>
              <a:t> </a:t>
            </a:r>
            <a:r>
              <a:rPr lang="fr-FR" sz="1400" dirty="0" err="1">
                <a:solidFill>
                  <a:srgbClr val="003C98"/>
                </a:solidFill>
              </a:rPr>
              <a:t>airborne</a:t>
            </a:r>
            <a:r>
              <a:rPr lang="fr-FR" sz="1400" dirty="0">
                <a:solidFill>
                  <a:srgbClr val="003C98"/>
                </a:solidFill>
              </a:rPr>
              <a:t> </a:t>
            </a:r>
            <a:r>
              <a:rPr lang="fr-FR" sz="1400" dirty="0" err="1">
                <a:solidFill>
                  <a:srgbClr val="003C98"/>
                </a:solidFill>
              </a:rPr>
              <a:t>survey</a:t>
            </a:r>
            <a:r>
              <a:rPr lang="fr-FR" sz="1400" dirty="0">
                <a:solidFill>
                  <a:srgbClr val="003C98"/>
                </a:solidFill>
              </a:rPr>
              <a:t> </a:t>
            </a:r>
            <a:r>
              <a:rPr lang="fr-FR" sz="1400" dirty="0" err="1">
                <a:solidFill>
                  <a:srgbClr val="003C98"/>
                </a:solidFill>
              </a:rPr>
              <a:t>across</a:t>
            </a:r>
            <a:r>
              <a:rPr lang="fr-FR" sz="1400" dirty="0">
                <a:solidFill>
                  <a:srgbClr val="003C98"/>
                </a:solidFill>
              </a:rPr>
              <a:t> Alaska and </a:t>
            </a:r>
            <a:r>
              <a:rPr lang="fr-FR" sz="1400" dirty="0" err="1">
                <a:solidFill>
                  <a:srgbClr val="003C98"/>
                </a:solidFill>
              </a:rPr>
              <a:t>northwestern</a:t>
            </a:r>
            <a:r>
              <a:rPr lang="fr-FR" sz="1400" dirty="0">
                <a:solidFill>
                  <a:srgbClr val="003C98"/>
                </a:solidFill>
              </a:rPr>
              <a:t> Canada, </a:t>
            </a:r>
            <a:r>
              <a:rPr lang="fr-FR" sz="1400" dirty="0" err="1">
                <a:solidFill>
                  <a:srgbClr val="003C98"/>
                </a:solidFill>
              </a:rPr>
              <a:t>we</a:t>
            </a:r>
            <a:r>
              <a:rPr lang="fr-FR" sz="1400" dirty="0">
                <a:solidFill>
                  <a:srgbClr val="003C98"/>
                </a:solidFill>
              </a:rPr>
              <a:t> </a:t>
            </a:r>
            <a:r>
              <a:rPr lang="fr-FR" sz="1400" dirty="0" err="1">
                <a:solidFill>
                  <a:srgbClr val="003C98"/>
                </a:solidFill>
              </a:rPr>
              <a:t>estimate</a:t>
            </a:r>
            <a:r>
              <a:rPr lang="fr-FR" sz="1400" dirty="0">
                <a:solidFill>
                  <a:srgbClr val="003C98"/>
                </a:solidFill>
              </a:rPr>
              <a:t> </a:t>
            </a:r>
            <a:r>
              <a:rPr lang="fr-FR" sz="1400" dirty="0" err="1">
                <a:solidFill>
                  <a:srgbClr val="003C98"/>
                </a:solidFill>
              </a:rPr>
              <a:t>that</a:t>
            </a:r>
            <a:r>
              <a:rPr lang="fr-FR" sz="1400" dirty="0">
                <a:solidFill>
                  <a:srgbClr val="003C98"/>
                </a:solidFill>
              </a:rPr>
              <a:t> pan-</a:t>
            </a:r>
            <a:r>
              <a:rPr lang="fr-FR" sz="1400" dirty="0" err="1">
                <a:solidFill>
                  <a:srgbClr val="003C98"/>
                </a:solidFill>
              </a:rPr>
              <a:t>Arctic</a:t>
            </a:r>
            <a:r>
              <a:rPr lang="fr-FR" sz="1400" dirty="0">
                <a:solidFill>
                  <a:srgbClr val="003C98"/>
                </a:solidFill>
              </a:rPr>
              <a:t> </a:t>
            </a:r>
            <a:r>
              <a:rPr lang="fr-FR" sz="1400" dirty="0" err="1">
                <a:solidFill>
                  <a:srgbClr val="003C98"/>
                </a:solidFill>
              </a:rPr>
              <a:t>terrestrial</a:t>
            </a:r>
            <a:r>
              <a:rPr lang="fr-FR" sz="1400" dirty="0">
                <a:solidFill>
                  <a:srgbClr val="003C98"/>
                </a:solidFill>
              </a:rPr>
              <a:t> thermokarst </a:t>
            </a:r>
            <a:r>
              <a:rPr lang="fr-FR" sz="1400" dirty="0" err="1">
                <a:solidFill>
                  <a:srgbClr val="003C98"/>
                </a:solidFill>
              </a:rPr>
              <a:t>hotspots</a:t>
            </a:r>
            <a:r>
              <a:rPr lang="fr-FR" sz="1400" dirty="0">
                <a:solidFill>
                  <a:srgbClr val="003C98"/>
                </a:solidFill>
              </a:rPr>
              <a:t> </a:t>
            </a:r>
            <a:r>
              <a:rPr lang="fr-FR" sz="1400" dirty="0" err="1">
                <a:solidFill>
                  <a:srgbClr val="003C98"/>
                </a:solidFill>
              </a:rPr>
              <a:t>currently</a:t>
            </a:r>
            <a:r>
              <a:rPr lang="fr-FR" sz="1400" dirty="0">
                <a:solidFill>
                  <a:srgbClr val="003C98"/>
                </a:solidFill>
              </a:rPr>
              <a:t> </a:t>
            </a:r>
            <a:r>
              <a:rPr lang="fr-FR" sz="1400" dirty="0" err="1">
                <a:solidFill>
                  <a:srgbClr val="003C98"/>
                </a:solidFill>
              </a:rPr>
              <a:t>emit</a:t>
            </a:r>
            <a:r>
              <a:rPr lang="fr-FR" sz="1400" dirty="0">
                <a:solidFill>
                  <a:srgbClr val="003C98"/>
                </a:solidFill>
              </a:rPr>
              <a:t> 1.1 (0.1–5.2) Tg CH</a:t>
            </a:r>
            <a:r>
              <a:rPr lang="fr-FR" sz="1400" baseline="-25000" dirty="0">
                <a:solidFill>
                  <a:srgbClr val="003C98"/>
                </a:solidFill>
              </a:rPr>
              <a:t>4 </a:t>
            </a:r>
            <a:r>
              <a:rPr lang="fr-FR" sz="1400" dirty="0">
                <a:solidFill>
                  <a:srgbClr val="003C98"/>
                </a:solidFill>
              </a:rPr>
              <a:t> yr</a:t>
            </a:r>
            <a:r>
              <a:rPr lang="fr-FR" sz="1400" baseline="30000" dirty="0">
                <a:solidFill>
                  <a:srgbClr val="003C98"/>
                </a:solidFill>
              </a:rPr>
              <a:t>−1</a:t>
            </a:r>
            <a:r>
              <a:rPr lang="fr-FR" sz="1400" dirty="0">
                <a:solidFill>
                  <a:srgbClr val="003C98"/>
                </a:solidFill>
              </a:rPr>
              <a:t>, or </a:t>
            </a:r>
            <a:r>
              <a:rPr lang="fr-FR" sz="1400" dirty="0" err="1">
                <a:solidFill>
                  <a:srgbClr val="003C98"/>
                </a:solidFill>
              </a:rPr>
              <a:t>roughly</a:t>
            </a:r>
            <a:r>
              <a:rPr lang="fr-FR" sz="1400" dirty="0">
                <a:solidFill>
                  <a:srgbClr val="003C98"/>
                </a:solidFill>
              </a:rPr>
              <a:t> 4% of the </a:t>
            </a:r>
            <a:r>
              <a:rPr lang="fr-FR" sz="1400" dirty="0" err="1">
                <a:solidFill>
                  <a:srgbClr val="003C98"/>
                </a:solidFill>
              </a:rPr>
              <a:t>annual</a:t>
            </a:r>
            <a:r>
              <a:rPr lang="fr-FR" sz="1400" dirty="0">
                <a:solidFill>
                  <a:srgbClr val="003C98"/>
                </a:solidFill>
              </a:rPr>
              <a:t> pan-</a:t>
            </a:r>
            <a:r>
              <a:rPr lang="fr-FR" sz="1400" dirty="0" err="1">
                <a:solidFill>
                  <a:srgbClr val="003C98"/>
                </a:solidFill>
              </a:rPr>
              <a:t>Arctic</a:t>
            </a:r>
            <a:r>
              <a:rPr lang="fr-FR" sz="1400" dirty="0">
                <a:solidFill>
                  <a:srgbClr val="003C98"/>
                </a:solidFill>
              </a:rPr>
              <a:t> </a:t>
            </a:r>
            <a:r>
              <a:rPr lang="fr-FR" sz="1400" dirty="0" err="1">
                <a:solidFill>
                  <a:srgbClr val="003C98"/>
                </a:solidFill>
              </a:rPr>
              <a:t>wetland</a:t>
            </a:r>
            <a:r>
              <a:rPr lang="fr-FR" sz="1400" dirty="0">
                <a:solidFill>
                  <a:srgbClr val="003C98"/>
                </a:solidFill>
              </a:rPr>
              <a:t> budget </a:t>
            </a:r>
            <a:r>
              <a:rPr lang="fr-FR" sz="1400" dirty="0" err="1">
                <a:solidFill>
                  <a:srgbClr val="003C98"/>
                </a:solidFill>
              </a:rPr>
              <a:t>from</a:t>
            </a:r>
            <a:r>
              <a:rPr lang="fr-FR" sz="1400" dirty="0">
                <a:solidFill>
                  <a:srgbClr val="003C98"/>
                </a:solidFill>
              </a:rPr>
              <a:t> </a:t>
            </a:r>
            <a:r>
              <a:rPr lang="fr-FR" sz="1400" dirty="0" err="1">
                <a:solidFill>
                  <a:srgbClr val="003C98"/>
                </a:solidFill>
              </a:rPr>
              <a:t>just</a:t>
            </a:r>
            <a:r>
              <a:rPr lang="fr-FR" sz="1400" dirty="0">
                <a:solidFill>
                  <a:srgbClr val="003C98"/>
                </a:solidFill>
              </a:rPr>
              <a:t> 0.01% of the </a:t>
            </a:r>
            <a:r>
              <a:rPr lang="fr-FR" sz="1400" dirty="0" err="1">
                <a:solidFill>
                  <a:srgbClr val="003C98"/>
                </a:solidFill>
              </a:rPr>
              <a:t>northern</a:t>
            </a:r>
            <a:r>
              <a:rPr lang="fr-FR" sz="1400" dirty="0">
                <a:solidFill>
                  <a:srgbClr val="003C98"/>
                </a:solidFill>
              </a:rPr>
              <a:t> permafrost land area. Our </a:t>
            </a:r>
            <a:r>
              <a:rPr lang="fr-FR" sz="1400" dirty="0" err="1">
                <a:solidFill>
                  <a:srgbClr val="003C98"/>
                </a:solidFill>
              </a:rPr>
              <a:t>results</a:t>
            </a:r>
            <a:r>
              <a:rPr lang="fr-FR" sz="1400" dirty="0">
                <a:solidFill>
                  <a:srgbClr val="003C98"/>
                </a:solidFill>
              </a:rPr>
              <a:t> </a:t>
            </a:r>
            <a:r>
              <a:rPr lang="fr-FR" sz="1400" dirty="0" err="1">
                <a:solidFill>
                  <a:srgbClr val="003C98"/>
                </a:solidFill>
              </a:rPr>
              <a:t>suggest</a:t>
            </a:r>
            <a:r>
              <a:rPr lang="fr-FR" sz="1400" dirty="0">
                <a:solidFill>
                  <a:srgbClr val="003C98"/>
                </a:solidFill>
              </a:rPr>
              <a:t> </a:t>
            </a:r>
            <a:r>
              <a:rPr lang="fr-FR" sz="1400" dirty="0" err="1">
                <a:solidFill>
                  <a:srgbClr val="003C98"/>
                </a:solidFill>
              </a:rPr>
              <a:t>that</a:t>
            </a:r>
            <a:r>
              <a:rPr lang="fr-FR" sz="1400" dirty="0">
                <a:solidFill>
                  <a:srgbClr val="003C98"/>
                </a:solidFill>
              </a:rPr>
              <a:t> </a:t>
            </a:r>
            <a:r>
              <a:rPr lang="fr-FR" sz="1400" dirty="0" err="1">
                <a:solidFill>
                  <a:srgbClr val="003C98"/>
                </a:solidFill>
              </a:rPr>
              <a:t>significant</a:t>
            </a:r>
            <a:r>
              <a:rPr lang="fr-FR" sz="1400" dirty="0">
                <a:solidFill>
                  <a:srgbClr val="003C98"/>
                </a:solidFill>
              </a:rPr>
              <a:t> proportions of pan-</a:t>
            </a:r>
            <a:r>
              <a:rPr lang="fr-FR" sz="1400" dirty="0" err="1">
                <a:solidFill>
                  <a:srgbClr val="003C98"/>
                </a:solidFill>
              </a:rPr>
              <a:t>Arctic</a:t>
            </a:r>
            <a:r>
              <a:rPr lang="fr-FR" sz="1400" dirty="0">
                <a:solidFill>
                  <a:srgbClr val="003C98"/>
                </a:solidFill>
              </a:rPr>
              <a:t> CH</a:t>
            </a:r>
            <a:r>
              <a:rPr lang="fr-FR" sz="1400" baseline="-25000" dirty="0">
                <a:solidFill>
                  <a:srgbClr val="003C98"/>
                </a:solidFill>
              </a:rPr>
              <a:t>4 </a:t>
            </a:r>
            <a:r>
              <a:rPr lang="fr-FR" sz="1400" dirty="0">
                <a:solidFill>
                  <a:srgbClr val="003C98"/>
                </a:solidFill>
              </a:rPr>
              <a:t> </a:t>
            </a:r>
            <a:r>
              <a:rPr lang="fr-FR" sz="1400" dirty="0" err="1">
                <a:solidFill>
                  <a:srgbClr val="003C98"/>
                </a:solidFill>
              </a:rPr>
              <a:t>emissions</a:t>
            </a:r>
            <a:r>
              <a:rPr lang="fr-FR" sz="1400" dirty="0">
                <a:solidFill>
                  <a:srgbClr val="003C98"/>
                </a:solidFill>
              </a:rPr>
              <a:t> </a:t>
            </a:r>
            <a:r>
              <a:rPr lang="fr-FR" sz="1400" dirty="0" err="1">
                <a:solidFill>
                  <a:srgbClr val="003C98"/>
                </a:solidFill>
              </a:rPr>
              <a:t>originate</a:t>
            </a:r>
            <a:r>
              <a:rPr lang="fr-FR" sz="1400" dirty="0">
                <a:solidFill>
                  <a:srgbClr val="003C98"/>
                </a:solidFill>
              </a:rPr>
              <a:t> </a:t>
            </a:r>
            <a:r>
              <a:rPr lang="fr-FR" sz="1400" dirty="0" err="1">
                <a:solidFill>
                  <a:srgbClr val="003C98"/>
                </a:solidFill>
              </a:rPr>
              <a:t>from</a:t>
            </a:r>
            <a:r>
              <a:rPr lang="fr-FR" sz="1400" dirty="0">
                <a:solidFill>
                  <a:srgbClr val="003C98"/>
                </a:solidFill>
              </a:rPr>
              <a:t> </a:t>
            </a:r>
            <a:r>
              <a:rPr lang="fr-FR" sz="1400" dirty="0" err="1">
                <a:solidFill>
                  <a:srgbClr val="003C98"/>
                </a:solidFill>
              </a:rPr>
              <a:t>disproportionately</a:t>
            </a:r>
            <a:r>
              <a:rPr lang="fr-FR" sz="1400" dirty="0">
                <a:solidFill>
                  <a:srgbClr val="003C98"/>
                </a:solidFill>
              </a:rPr>
              <a:t> </a:t>
            </a:r>
            <a:r>
              <a:rPr lang="fr-FR" sz="1400" dirty="0" err="1">
                <a:solidFill>
                  <a:srgbClr val="003C98"/>
                </a:solidFill>
              </a:rPr>
              <a:t>small</a:t>
            </a:r>
            <a:r>
              <a:rPr lang="fr-FR" sz="1400" dirty="0">
                <a:solidFill>
                  <a:srgbClr val="003C98"/>
                </a:solidFill>
              </a:rPr>
              <a:t> areas of </a:t>
            </a:r>
            <a:r>
              <a:rPr lang="fr-FR" sz="1400" dirty="0" err="1">
                <a:solidFill>
                  <a:srgbClr val="003C98"/>
                </a:solidFill>
              </a:rPr>
              <a:t>previously</a:t>
            </a:r>
            <a:r>
              <a:rPr lang="fr-FR" sz="1400" dirty="0">
                <a:solidFill>
                  <a:srgbClr val="003C98"/>
                </a:solidFill>
              </a:rPr>
              <a:t> </a:t>
            </a:r>
            <a:r>
              <a:rPr lang="fr-FR" sz="1400" dirty="0" err="1">
                <a:solidFill>
                  <a:srgbClr val="003C98"/>
                </a:solidFill>
              </a:rPr>
              <a:t>undetermined</a:t>
            </a:r>
            <a:r>
              <a:rPr lang="fr-FR" sz="1400" dirty="0">
                <a:solidFill>
                  <a:srgbClr val="003C98"/>
                </a:solidFill>
              </a:rPr>
              <a:t> thermokarst </a:t>
            </a:r>
            <a:r>
              <a:rPr lang="fr-FR" sz="1400" dirty="0" err="1">
                <a:solidFill>
                  <a:srgbClr val="003C98"/>
                </a:solidFill>
              </a:rPr>
              <a:t>emissions</a:t>
            </a:r>
            <a:r>
              <a:rPr lang="fr-FR" sz="1400" dirty="0">
                <a:solidFill>
                  <a:srgbClr val="003C98"/>
                </a:solidFill>
              </a:rPr>
              <a:t> </a:t>
            </a:r>
            <a:r>
              <a:rPr lang="fr-FR" sz="1400" dirty="0" err="1">
                <a:solidFill>
                  <a:srgbClr val="003C98"/>
                </a:solidFill>
              </a:rPr>
              <a:t>hotspots</a:t>
            </a:r>
            <a:r>
              <a:rPr lang="fr-FR" sz="1400" dirty="0">
                <a:solidFill>
                  <a:srgbClr val="003C98"/>
                </a:solidFill>
              </a:rPr>
              <a:t>, and </a:t>
            </a:r>
            <a:r>
              <a:rPr lang="fr-FR" sz="1400" dirty="0" err="1">
                <a:solidFill>
                  <a:srgbClr val="003C98"/>
                </a:solidFill>
              </a:rPr>
              <a:t>that</a:t>
            </a:r>
            <a:r>
              <a:rPr lang="fr-FR" sz="1400" dirty="0">
                <a:solidFill>
                  <a:srgbClr val="003C98"/>
                </a:solidFill>
              </a:rPr>
              <a:t> pan-</a:t>
            </a:r>
            <a:r>
              <a:rPr lang="fr-FR" sz="1400" dirty="0" err="1">
                <a:solidFill>
                  <a:srgbClr val="003C98"/>
                </a:solidFill>
              </a:rPr>
              <a:t>Arctic</a:t>
            </a:r>
            <a:r>
              <a:rPr lang="fr-FR" sz="1400" dirty="0">
                <a:solidFill>
                  <a:srgbClr val="003C98"/>
                </a:solidFill>
              </a:rPr>
              <a:t> CH</a:t>
            </a:r>
            <a:r>
              <a:rPr lang="fr-FR" sz="1400" baseline="-25000" dirty="0">
                <a:solidFill>
                  <a:srgbClr val="003C98"/>
                </a:solidFill>
              </a:rPr>
              <a:t>4 </a:t>
            </a:r>
            <a:r>
              <a:rPr lang="fr-FR" sz="1400" dirty="0">
                <a:solidFill>
                  <a:srgbClr val="003C98"/>
                </a:solidFill>
              </a:rPr>
              <a:t> </a:t>
            </a:r>
            <a:r>
              <a:rPr lang="fr-FR" sz="1400" dirty="0" err="1">
                <a:solidFill>
                  <a:srgbClr val="003C98"/>
                </a:solidFill>
              </a:rPr>
              <a:t>emissions</a:t>
            </a:r>
            <a:r>
              <a:rPr lang="fr-FR" sz="1400" dirty="0">
                <a:solidFill>
                  <a:srgbClr val="003C98"/>
                </a:solidFill>
              </a:rPr>
              <a:t> </a:t>
            </a:r>
            <a:r>
              <a:rPr lang="fr-FR" sz="1400" dirty="0" err="1">
                <a:solidFill>
                  <a:srgbClr val="003C98"/>
                </a:solidFill>
              </a:rPr>
              <a:t>may</a:t>
            </a:r>
            <a:r>
              <a:rPr lang="fr-FR" sz="1400" dirty="0">
                <a:solidFill>
                  <a:srgbClr val="003C98"/>
                </a:solidFill>
              </a:rPr>
              <a:t> </a:t>
            </a:r>
            <a:r>
              <a:rPr lang="fr-FR" sz="1400" dirty="0" err="1">
                <a:solidFill>
                  <a:srgbClr val="003C98"/>
                </a:solidFill>
              </a:rPr>
              <a:t>increase</a:t>
            </a:r>
            <a:r>
              <a:rPr lang="fr-FR" sz="1400" dirty="0">
                <a:solidFill>
                  <a:srgbClr val="003C98"/>
                </a:solidFill>
              </a:rPr>
              <a:t> non-</a:t>
            </a:r>
            <a:r>
              <a:rPr lang="fr-FR" sz="1400" dirty="0" err="1">
                <a:solidFill>
                  <a:srgbClr val="003C98"/>
                </a:solidFill>
              </a:rPr>
              <a:t>linearly</a:t>
            </a:r>
            <a:r>
              <a:rPr lang="fr-FR" sz="1400" dirty="0">
                <a:solidFill>
                  <a:srgbClr val="003C98"/>
                </a:solidFill>
              </a:rPr>
              <a:t> as thermokarst </a:t>
            </a:r>
            <a:r>
              <a:rPr lang="fr-FR" sz="1400" dirty="0" err="1">
                <a:solidFill>
                  <a:srgbClr val="003C98"/>
                </a:solidFill>
              </a:rPr>
              <a:t>processes</a:t>
            </a:r>
            <a:r>
              <a:rPr lang="fr-FR" sz="1400" dirty="0">
                <a:solidFill>
                  <a:srgbClr val="003C98"/>
                </a:solidFill>
              </a:rPr>
              <a:t> </a:t>
            </a:r>
            <a:r>
              <a:rPr lang="fr-FR" sz="1400" dirty="0" err="1">
                <a:solidFill>
                  <a:srgbClr val="003C98"/>
                </a:solidFill>
              </a:rPr>
              <a:t>increase</a:t>
            </a:r>
            <a:r>
              <a:rPr lang="fr-FR" sz="1400" dirty="0">
                <a:solidFill>
                  <a:srgbClr val="003C98"/>
                </a:solidFill>
              </a:rPr>
              <a:t> </a:t>
            </a:r>
            <a:r>
              <a:rPr lang="fr-FR" sz="1400" dirty="0" err="1">
                <a:solidFill>
                  <a:srgbClr val="003C98"/>
                </a:solidFill>
              </a:rPr>
              <a:t>under</a:t>
            </a:r>
            <a:r>
              <a:rPr lang="fr-FR" sz="1400" dirty="0">
                <a:solidFill>
                  <a:srgbClr val="003C98"/>
                </a:solidFill>
              </a:rPr>
              <a:t> a </a:t>
            </a:r>
            <a:r>
              <a:rPr lang="fr-FR" sz="1400" dirty="0" err="1">
                <a:solidFill>
                  <a:srgbClr val="003C98"/>
                </a:solidFill>
              </a:rPr>
              <a:t>warming</a:t>
            </a:r>
            <a:r>
              <a:rPr lang="fr-FR" sz="1400" dirty="0">
                <a:solidFill>
                  <a:srgbClr val="003C98"/>
                </a:solidFill>
              </a:rPr>
              <a:t> </a:t>
            </a:r>
            <a:r>
              <a:rPr lang="fr-FR" sz="1400" dirty="0" err="1">
                <a:solidFill>
                  <a:srgbClr val="003C98"/>
                </a:solidFill>
              </a:rPr>
              <a:t>climate</a:t>
            </a:r>
            <a:r>
              <a:rPr lang="fr-FR" sz="1400" dirty="0">
                <a:solidFill>
                  <a:srgbClr val="003C98"/>
                </a:solidFill>
              </a:rPr>
              <a:t>.</a:t>
            </a:r>
          </a:p>
        </p:txBody>
      </p:sp>
      <p:grpSp>
        <p:nvGrpSpPr>
          <p:cNvPr id="5" name="Group 4">
            <a:extLst>
              <a:ext uri="{FF2B5EF4-FFF2-40B4-BE49-F238E27FC236}">
                <a16:creationId xmlns:a16="http://schemas.microsoft.com/office/drawing/2014/main" id="{889D3BF6-03C4-5D43-8DC3-43B91FE9BBDF}"/>
              </a:ext>
            </a:extLst>
          </p:cNvPr>
          <p:cNvGrpSpPr/>
          <p:nvPr/>
        </p:nvGrpSpPr>
        <p:grpSpPr>
          <a:xfrm>
            <a:off x="-447137" y="-17279"/>
            <a:ext cx="9531935" cy="1077506"/>
            <a:chOff x="-447137" y="-17279"/>
            <a:chExt cx="9531935" cy="1077506"/>
          </a:xfrm>
        </p:grpSpPr>
        <p:pic>
          <p:nvPicPr>
            <p:cNvPr id="6" name="Picture 5">
              <a:extLst>
                <a:ext uri="{FF2B5EF4-FFF2-40B4-BE49-F238E27FC236}">
                  <a16:creationId xmlns:a16="http://schemas.microsoft.com/office/drawing/2014/main" id="{1BB6A218-D9BE-AB46-828B-F36065F32A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7137" y="-17279"/>
              <a:ext cx="1997892" cy="998946"/>
            </a:xfrm>
            <a:prstGeom prst="rect">
              <a:avLst/>
            </a:prstGeom>
          </p:spPr>
        </p:pic>
        <p:cxnSp>
          <p:nvCxnSpPr>
            <p:cNvPr id="7" name="Straight Connector 6">
              <a:extLst>
                <a:ext uri="{FF2B5EF4-FFF2-40B4-BE49-F238E27FC236}">
                  <a16:creationId xmlns:a16="http://schemas.microsoft.com/office/drawing/2014/main" id="{19AB6A18-B298-0347-810A-12522D271953}"/>
                </a:ext>
              </a:extLst>
            </p:cNvPr>
            <p:cNvCxnSpPr>
              <a:cxnSpLocks/>
            </p:cNvCxnSpPr>
            <p:nvPr/>
          </p:nvCxnSpPr>
          <p:spPr bwMode="auto">
            <a:xfrm>
              <a:off x="59199" y="1060227"/>
              <a:ext cx="9025599" cy="0"/>
            </a:xfrm>
            <a:prstGeom prst="line">
              <a:avLst/>
            </a:prstGeom>
            <a:solidFill>
              <a:schemeClr val="accent1"/>
            </a:solidFill>
            <a:ln w="38100" cap="flat" cmpd="dbl" algn="ctr">
              <a:solidFill>
                <a:srgbClr val="3333CC"/>
              </a:solidFill>
              <a:prstDash val="solid"/>
              <a:round/>
              <a:headEnd type="none" w="med" len="med"/>
              <a:tailEnd type="none" w="med" len="med"/>
            </a:ln>
            <a:effectLst/>
          </p:spPr>
        </p:cxnSp>
      </p:grpSp>
    </p:spTree>
    <p:extLst>
      <p:ext uri="{BB962C8B-B14F-4D97-AF65-F5344CB8AC3E}">
        <p14:creationId xmlns:p14="http://schemas.microsoft.com/office/powerpoint/2010/main" val="309254619"/>
      </p:ext>
    </p:extLst>
  </p:cSld>
  <p:clrMapOvr>
    <a:masterClrMapping/>
  </p:clrMapOvr>
</p:sld>
</file>

<file path=ppt/theme/theme1.xml><?xml version="1.0" encoding="utf-8"?>
<a:theme xmlns:a="http://schemas.openxmlformats.org/drawingml/2006/main" name="7_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8745</TotalTime>
  <Words>1634</Words>
  <Application>Microsoft Office PowerPoint</Application>
  <PresentationFormat>On-screen Show (4:3)</PresentationFormat>
  <Paragraphs>54</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MS PGothic</vt:lpstr>
      <vt:lpstr>MS PGothic</vt:lpstr>
      <vt:lpstr>Arial</vt:lpstr>
      <vt:lpstr>Calibri</vt:lpstr>
      <vt:lpstr>Helvetica</vt:lpstr>
      <vt:lpstr>Times New Roman</vt:lpstr>
      <vt:lpstr>7_GPMC Nov 2001</vt:lpstr>
      <vt:lpstr>PowerPoint Presentation</vt:lpstr>
      <vt:lpstr>PowerPoint Presentation</vt:lpstr>
      <vt:lpstr>Full Citation &amp; Abstract</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Mataya, Christine [USA]</dc:creator>
  <cp:lastModifiedBy>Zlotnicki, Victor (US 3290)</cp:lastModifiedBy>
  <cp:revision>67</cp:revision>
  <dcterms:created xsi:type="dcterms:W3CDTF">2017-01-20T18:13:42Z</dcterms:created>
  <dcterms:modified xsi:type="dcterms:W3CDTF">2022-01-18T18:09:21Z</dcterms:modified>
</cp:coreProperties>
</file>