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0542" autoAdjust="0"/>
  </p:normalViewPr>
  <p:slideViewPr>
    <p:cSldViewPr snapToGrid="0">
      <p:cViewPr varScale="1">
        <p:scale>
          <a:sx n="111" d="100"/>
          <a:sy n="111" d="100"/>
        </p:scale>
        <p:origin x="2190" y="96"/>
      </p:cViewPr>
      <p:guideLst/>
    </p:cSldViewPr>
  </p:slideViewPr>
  <p:notesTextViewPr>
    <p:cViewPr>
      <p:scale>
        <a:sx n="1" d="1"/>
        <a:sy n="1" d="1"/>
      </p:scale>
      <p:origin x="0" y="-1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EC343-15A5-45C7-98DE-0A2FA2462FAD}"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207B33-FB76-4A6A-9A11-ACB0F118CBFF}" type="slidenum">
              <a:rPr lang="en-US" smtClean="0"/>
              <a:t>‹#›</a:t>
            </a:fld>
            <a:endParaRPr lang="en-US"/>
          </a:p>
        </p:txBody>
      </p:sp>
    </p:spTree>
    <p:extLst>
      <p:ext uri="{BB962C8B-B14F-4D97-AF65-F5344CB8AC3E}">
        <p14:creationId xmlns:p14="http://schemas.microsoft.com/office/powerpoint/2010/main" val="84335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fia-usfs.hub.arcgis.com/" TargetMode="External"/><Relationship Id="rId3" Type="http://schemas.openxmlformats.org/officeDocument/2006/relationships/hyperlink" Target="https://wifire-data.sdsc.edu/dataset/above-ground-biomass-agb" TargetMode="External"/><Relationship Id="rId7" Type="http://schemas.openxmlformats.org/officeDocument/2006/relationships/hyperlink" Target="https://www.fs.usda.gov/rds/archive/Catalog/RDS-2021-0074" TargetMode="External"/><Relationship Id="rId12" Type="http://schemas.openxmlformats.org/officeDocument/2006/relationships/hyperlink" Target="https://doi.org/10.3334/ORNLDAAC/2017"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lemmadownload.forestry.oregonstate.edu/" TargetMode="External"/><Relationship Id="rId11" Type="http://schemas.openxmlformats.org/officeDocument/2006/relationships/hyperlink" Target="https://doi.org/10.3334/ORNLDAAC/2180" TargetMode="External"/><Relationship Id="rId5" Type="http://schemas.openxmlformats.org/officeDocument/2006/relationships/hyperlink" Target="https://doi.org/10.3334/ORNLDAAC/1719" TargetMode="External"/><Relationship Id="rId10" Type="http://schemas.openxmlformats.org/officeDocument/2006/relationships/hyperlink" Target="https://catalogue.ceda.ac.uk/uuid/af60720c1e404a9e9d2c145d2b2ead4e" TargetMode="External"/><Relationship Id="rId4" Type="http://schemas.openxmlformats.org/officeDocument/2006/relationships/hyperlink" Target="https://doi.org/10.3334/ORNLDAAC/2443" TargetMode="External"/><Relationship Id="rId9" Type="http://schemas.openxmlformats.org/officeDocument/2006/relationships/hyperlink" Target="https://doi.org/10.3334/ORNLDAAC/175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OR-LIDAR: </a:t>
            </a:r>
            <a:r>
              <a:rPr lang="en-US" sz="1200" kern="1200" dirty="0">
                <a:solidFill>
                  <a:schemeClr val="tx1"/>
                </a:solidFill>
                <a:effectLst/>
                <a:latin typeface="+mn-lt"/>
                <a:ea typeface="+mn-ea"/>
                <a:cs typeface="+mn-cs"/>
              </a:rPr>
              <a:t>Mauro et al 2021a Lidar derived above ground biomass (AGB) for 20 lidar acquisitions in Oregon. WIFIRE Commons </a:t>
            </a:r>
            <a:r>
              <a:rPr lang="en-US" sz="1200" kern="1200" dirty="0">
                <a:solidFill>
                  <a:schemeClr val="tx1"/>
                </a:solidFill>
                <a:effectLst/>
                <a:latin typeface="+mn-lt"/>
                <a:ea typeface="+mn-ea"/>
                <a:cs typeface="+mn-cs"/>
                <a:hlinkClick r:id="rId3"/>
              </a:rPr>
              <a:t>https://wifire-data.sdsc.edu/dataset/above-ground-biomass-agb</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CMS-LIDAR: Fekety et al 2025 LiDAR-derived forest aboveground biomass maps, northwestern USA, 2002-2016, v2 ORNL DAAC, Oak Ridge, Tennessee, USA </a:t>
            </a:r>
            <a:r>
              <a:rPr lang="en-US" sz="1200" kern="1200" dirty="0">
                <a:solidFill>
                  <a:schemeClr val="tx1"/>
                </a:solidFill>
                <a:effectLst/>
                <a:latin typeface="+mn-lt"/>
                <a:ea typeface="+mn-ea"/>
                <a:cs typeface="+mn-cs"/>
                <a:hlinkClick r:id="rId4"/>
              </a:rPr>
              <a:t>https://doi.org/10.3334/ORNLDAAC/2443</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CMS-AGB: Fekety and Hudak 2019 Annual aboveground biomass maps for forests in the northwestern USA, 2000-2016 ORNL DAAC, Oak Ridge, Tennessee, USA </a:t>
            </a:r>
            <a:r>
              <a:rPr lang="en-US" sz="1200" kern="1200" dirty="0">
                <a:solidFill>
                  <a:schemeClr val="tx1"/>
                </a:solidFill>
                <a:effectLst/>
                <a:latin typeface="+mn-lt"/>
                <a:ea typeface="+mn-ea"/>
                <a:cs typeface="+mn-cs"/>
                <a:hlinkClick r:id="rId5"/>
              </a:rPr>
              <a:t>https://doi.org/10.3334/ORNLDAAC/1719</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GNN (Gradient Nearest Neighbor): Kennedy 2018 </a:t>
            </a:r>
            <a:r>
              <a:rPr lang="en-US" sz="1200" kern="1200" dirty="0">
                <a:solidFill>
                  <a:schemeClr val="tx1"/>
                </a:solidFill>
                <a:effectLst/>
                <a:latin typeface="+mn-lt"/>
                <a:ea typeface="+mn-ea"/>
                <a:cs typeface="+mn-cs"/>
                <a:hlinkClick r:id="rId6"/>
              </a:rPr>
              <a:t>https://lemmadownload.forestry.oregonstate.edu</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TreeMap</a:t>
            </a:r>
            <a:r>
              <a:rPr lang="en-US" dirty="0"/>
              <a:t>: </a:t>
            </a:r>
            <a:r>
              <a:rPr lang="en-US" sz="1200" kern="1200" dirty="0">
                <a:solidFill>
                  <a:schemeClr val="tx1"/>
                </a:solidFill>
                <a:effectLst/>
                <a:latin typeface="+mn-lt"/>
                <a:ea typeface="+mn-ea"/>
                <a:cs typeface="+mn-cs"/>
              </a:rPr>
              <a:t>Riley et al 2021a </a:t>
            </a:r>
            <a:r>
              <a:rPr lang="en-US" sz="1200" kern="1200" dirty="0" err="1">
                <a:solidFill>
                  <a:schemeClr val="tx1"/>
                </a:solidFill>
                <a:effectLst/>
                <a:latin typeface="+mn-lt"/>
                <a:ea typeface="+mn-ea"/>
                <a:cs typeface="+mn-cs"/>
              </a:rPr>
              <a:t>TreeMap</a:t>
            </a:r>
            <a:r>
              <a:rPr lang="en-US" sz="1200" kern="1200" dirty="0">
                <a:solidFill>
                  <a:schemeClr val="tx1"/>
                </a:solidFill>
                <a:effectLst/>
                <a:latin typeface="+mn-lt"/>
                <a:ea typeface="+mn-ea"/>
                <a:cs typeface="+mn-cs"/>
              </a:rPr>
              <a:t> 2016: A tree-level model of the forests of the conterminous United States circa 2016 Fort Collins, CO: Forest Service Research Data Archive </a:t>
            </a:r>
            <a:r>
              <a:rPr lang="en-US" sz="1200" kern="1200" dirty="0">
                <a:solidFill>
                  <a:schemeClr val="tx1"/>
                </a:solidFill>
                <a:effectLst/>
                <a:latin typeface="+mn-lt"/>
                <a:ea typeface="+mn-ea"/>
                <a:cs typeface="+mn-cs"/>
                <a:hlinkClick r:id="rId7"/>
              </a:rPr>
              <a:t>https://doi.org/10.2737/RDS-2021-0074</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BIGMAP: Wilson et al 2018</a:t>
            </a:r>
            <a:r>
              <a:rPr lang="en-US"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hlinkClick r:id="rId8"/>
              </a:rPr>
              <a:t>https://fia-usfs.hub.arcgis.com/</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MAXENT: </a:t>
            </a:r>
            <a:r>
              <a:rPr lang="en-US" sz="1200" kern="1200" dirty="0">
                <a:solidFill>
                  <a:schemeClr val="tx1"/>
                </a:solidFill>
                <a:effectLst/>
                <a:latin typeface="+mn-lt"/>
                <a:ea typeface="+mn-ea"/>
                <a:cs typeface="+mn-cs"/>
              </a:rPr>
              <a:t>Yu et al 2021 Carbon Pools across CONUS using the </a:t>
            </a:r>
            <a:r>
              <a:rPr lang="en-US" sz="1200" kern="1200" dirty="0" err="1">
                <a:solidFill>
                  <a:schemeClr val="tx1"/>
                </a:solidFill>
                <a:effectLst/>
                <a:latin typeface="+mn-lt"/>
                <a:ea typeface="+mn-ea"/>
                <a:cs typeface="+mn-cs"/>
              </a:rPr>
              <a:t>MaxEnt</a:t>
            </a:r>
            <a:r>
              <a:rPr lang="en-US" sz="1200" kern="1200" dirty="0">
                <a:solidFill>
                  <a:schemeClr val="tx1"/>
                </a:solidFill>
                <a:effectLst/>
                <a:latin typeface="+mn-lt"/>
                <a:ea typeface="+mn-ea"/>
                <a:cs typeface="+mn-cs"/>
              </a:rPr>
              <a:t> Model, 2005, 2010, 2015, 2016, and 2017 ORNL DAAC, Oak Ridge, Tennessee, USA </a:t>
            </a:r>
            <a:r>
              <a:rPr lang="en-US" sz="1200" kern="1200" dirty="0">
                <a:solidFill>
                  <a:schemeClr val="tx1"/>
                </a:solidFill>
                <a:effectLst/>
                <a:latin typeface="+mn-lt"/>
                <a:ea typeface="+mn-ea"/>
                <a:cs typeface="+mn-cs"/>
                <a:hlinkClick r:id="rId9"/>
              </a:rPr>
              <a:t>https://doi.org/10.3334/ORNLDAAC/1752</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ESACCI: </a:t>
            </a:r>
            <a:r>
              <a:rPr lang="en-US" sz="1200" kern="1200" dirty="0">
                <a:solidFill>
                  <a:schemeClr val="tx1"/>
                </a:solidFill>
                <a:effectLst/>
                <a:latin typeface="+mn-lt"/>
                <a:ea typeface="+mn-ea"/>
                <a:cs typeface="+mn-cs"/>
              </a:rPr>
              <a:t>Santoro and Cartus 2023 ESA Biomass Climate Change Initiative (</a:t>
            </a:r>
            <a:r>
              <a:rPr lang="en-US" sz="1200" kern="1200" dirty="0" err="1">
                <a:solidFill>
                  <a:schemeClr val="tx1"/>
                </a:solidFill>
                <a:effectLst/>
                <a:latin typeface="+mn-lt"/>
                <a:ea typeface="+mn-ea"/>
                <a:cs typeface="+mn-cs"/>
              </a:rPr>
              <a:t>Biomass_cci</a:t>
            </a:r>
            <a:r>
              <a:rPr lang="en-US" sz="1200" kern="1200" dirty="0">
                <a:solidFill>
                  <a:schemeClr val="tx1"/>
                </a:solidFill>
                <a:effectLst/>
                <a:latin typeface="+mn-lt"/>
                <a:ea typeface="+mn-ea"/>
                <a:cs typeface="+mn-cs"/>
              </a:rPr>
              <a:t>): Global datasets of forest above-ground biomass for the years 2010, 2017, 2018, 2019 and 2020, v4 </a:t>
            </a:r>
            <a:r>
              <a:rPr lang="en-US" sz="1200" kern="1200" dirty="0">
                <a:solidFill>
                  <a:schemeClr val="tx1"/>
                </a:solidFill>
                <a:effectLst/>
                <a:latin typeface="+mn-lt"/>
                <a:ea typeface="+mn-ea"/>
                <a:cs typeface="+mn-cs"/>
                <a:hlinkClick r:id="rId10"/>
              </a:rPr>
              <a:t>https://catalogue.ceda.ac.uk/uuid/af60720c1e404a9e9d2c145d2b2ead4e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ED: Ma et al 2022 Global Forest Aboveground Carbon Stocks and Fluxes from GEDI and ICESat-2, 2018-2021 ORNL DAAC, Oak Ridge, Tennessee, USA </a:t>
            </a:r>
            <a:r>
              <a:rPr lang="en-US" sz="1200" kern="1200" dirty="0">
                <a:solidFill>
                  <a:schemeClr val="tx1"/>
                </a:solidFill>
                <a:effectLst/>
                <a:latin typeface="+mn-lt"/>
                <a:ea typeface="+mn-ea"/>
                <a:cs typeface="+mn-cs"/>
                <a:hlinkClick r:id="rId11"/>
              </a:rPr>
              <a:t>https://doi.org/10.3334/ORNLDAAC/2180</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GEDI: Dubayah et al 2022 GEDI L4B Gridded Aboveground Biomass Density, Version 2. ORNL DAAC, Oak Ridge, Tennessee, USA </a:t>
            </a:r>
            <a:r>
              <a:rPr lang="en-US" sz="1200" kern="1200" dirty="0">
                <a:solidFill>
                  <a:schemeClr val="tx1"/>
                </a:solidFill>
                <a:effectLst/>
                <a:latin typeface="+mn-lt"/>
                <a:ea typeface="+mn-ea"/>
                <a:cs typeface="+mn-cs"/>
                <a:hlinkClick r:id="rId12"/>
              </a:rPr>
              <a:t>https://doi.org/10.3334/ORNLDAAC/2017</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6207B33-FB76-4A6A-9A11-ACB0F118CBFF}" type="slidenum">
              <a:rPr lang="en-US" smtClean="0"/>
              <a:t>1</a:t>
            </a:fld>
            <a:endParaRPr lang="en-US"/>
          </a:p>
        </p:txBody>
      </p:sp>
    </p:spTree>
    <p:extLst>
      <p:ext uri="{BB962C8B-B14F-4D97-AF65-F5344CB8AC3E}">
        <p14:creationId xmlns:p14="http://schemas.microsoft.com/office/powerpoint/2010/main" val="4225782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CDDC05-F467-5162-539B-2DEE61F4FC9C}"/>
              </a:ext>
            </a:extLst>
          </p:cNvPr>
          <p:cNvSpPr/>
          <p:nvPr userDrawn="1"/>
        </p:nvSpPr>
        <p:spPr>
          <a:xfrm>
            <a:off x="-9084" y="3881"/>
            <a:ext cx="12210167" cy="6891801"/>
          </a:xfrm>
          <a:prstGeom prst="rect">
            <a:avLst/>
          </a:prstGeom>
          <a:solidFill>
            <a:srgbClr val="0A2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832209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B00DF6-E133-3A1D-9F7E-83ACCA6F8F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984FB6-2470-DF5B-31C9-8CF98A9C7D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D64508-67D6-5848-9E7B-FFB085E9BE21}" type="datetimeFigureOut">
              <a:rPr lang="en-US" smtClean="0"/>
              <a:t>8/10/2026</a:t>
            </a:fld>
            <a:endParaRPr lang="en-US"/>
          </a:p>
        </p:txBody>
      </p:sp>
      <p:sp>
        <p:nvSpPr>
          <p:cNvPr id="6" name="Slide Number Placeholder 5">
            <a:extLst>
              <a:ext uri="{FF2B5EF4-FFF2-40B4-BE49-F238E27FC236}">
                <a16:creationId xmlns:a16="http://schemas.microsoft.com/office/drawing/2014/main" id="{A6ED222B-2236-11E4-4C52-CEEF20166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366BF1-01A3-DE4E-B711-2A51A4916205}" type="slidenum">
              <a:rPr lang="en-US" smtClean="0"/>
              <a:t>‹#›</a:t>
            </a:fld>
            <a:endParaRPr lang="en-US"/>
          </a:p>
        </p:txBody>
      </p:sp>
      <p:sp>
        <p:nvSpPr>
          <p:cNvPr id="7" name="Rectangle 6">
            <a:extLst>
              <a:ext uri="{FF2B5EF4-FFF2-40B4-BE49-F238E27FC236}">
                <a16:creationId xmlns:a16="http://schemas.microsoft.com/office/drawing/2014/main" id="{F9EB828A-54F8-54C7-50D9-002CBECCCF5E}"/>
              </a:ext>
            </a:extLst>
          </p:cNvPr>
          <p:cNvSpPr/>
          <p:nvPr userDrawn="1"/>
        </p:nvSpPr>
        <p:spPr>
          <a:xfrm>
            <a:off x="0" y="0"/>
            <a:ext cx="12210167" cy="6891801"/>
          </a:xfrm>
          <a:prstGeom prst="rect">
            <a:avLst/>
          </a:prstGeom>
          <a:solidFill>
            <a:srgbClr val="0A2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346023"/>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088/1748-9326/ae8b0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tif"/><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A9C68A-1487-EC74-B817-41F58B13FA38}"/>
              </a:ext>
            </a:extLst>
          </p:cNvPr>
          <p:cNvSpPr txBox="1"/>
          <p:nvPr/>
        </p:nvSpPr>
        <p:spPr>
          <a:xfrm>
            <a:off x="128253" y="1202532"/>
            <a:ext cx="5257829" cy="2062103"/>
          </a:xfrm>
          <a:prstGeom prst="rect">
            <a:avLst/>
          </a:prstGeom>
          <a:noFill/>
          <a:ln>
            <a:noFill/>
          </a:ln>
        </p:spPr>
        <p:txBody>
          <a:bodyPr wrap="square" lIns="91440" tIns="45720" rIns="91440" bIns="45720" anchor="t">
            <a:spAutoFit/>
          </a:bodyPr>
          <a:lstStyle/>
          <a:p>
            <a:pPr fontAlgn="base"/>
            <a:r>
              <a:rPr lang="en-US" sz="1600" dirty="0">
                <a:solidFill>
                  <a:srgbClr val="FFC000"/>
                </a:solidFill>
                <a:latin typeface="Arial" panose="020B0604020202020204" pitchFamily="34" charset="0"/>
                <a:cs typeface="Arial" panose="020B0604020202020204" pitchFamily="34" charset="0"/>
              </a:rPr>
              <a:t>Research Objectives and Context: </a:t>
            </a:r>
            <a:r>
              <a:rPr lang="en-US" sz="1600" dirty="0">
                <a:solidFill>
                  <a:schemeClr val="bg1"/>
                </a:solidFill>
                <a:latin typeface="Arial" panose="020B0604020202020204" pitchFamily="34" charset="0"/>
                <a:cs typeface="Arial" panose="020B0604020202020204" pitchFamily="34" charset="0"/>
              </a:rPr>
              <a:t>We evaluated 10 alternative types of AGBD maps that used airborne LiDAR, multispectral satellite (Landsat), </a:t>
            </a:r>
            <a:r>
              <a:rPr lang="en-US" sz="1600" dirty="0" err="1">
                <a:solidFill>
                  <a:schemeClr val="bg1"/>
                </a:solidFill>
                <a:latin typeface="Arial" panose="020B0604020202020204" pitchFamily="34" charset="0"/>
                <a:cs typeface="Arial" panose="020B0604020202020204" pitchFamily="34" charset="0"/>
              </a:rPr>
              <a:t>LandTrendr</a:t>
            </a:r>
            <a:r>
              <a:rPr lang="en-US" sz="1600" dirty="0">
                <a:solidFill>
                  <a:schemeClr val="bg1"/>
                </a:solidFill>
                <a:latin typeface="Arial" panose="020B0604020202020204" pitchFamily="34" charset="0"/>
                <a:cs typeface="Arial" panose="020B0604020202020204" pitchFamily="34" charset="0"/>
              </a:rPr>
              <a:t> image time series, synthetic aperture radar (SAR), satellite LiDAR, or alternative modeling approaches. We evaluated the agreement between mapped AGBD predictions and AGBD observations collected at FIA plots or in stands surveyed on USFS lands.</a:t>
            </a:r>
            <a:endParaRPr lang="en-US" sz="1600" dirty="0">
              <a:solidFill>
                <a:srgbClr val="FFC00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3135C466-48B6-4631-7AF6-F31458DD5684}"/>
              </a:ext>
            </a:extLst>
          </p:cNvPr>
          <p:cNvSpPr txBox="1">
            <a:spLocks/>
          </p:cNvSpPr>
          <p:nvPr/>
        </p:nvSpPr>
        <p:spPr>
          <a:xfrm>
            <a:off x="1724140" y="128376"/>
            <a:ext cx="8282501" cy="957507"/>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rgbClr val="FFC000"/>
                </a:solidFill>
                <a:latin typeface="Arial"/>
                <a:cs typeface="Arial"/>
              </a:rPr>
              <a:t>A quantitative evaluation of forest aboveground biomass density map products in Oregon, USA </a:t>
            </a:r>
            <a:br>
              <a:rPr lang="en-US" sz="3400" dirty="0">
                <a:solidFill>
                  <a:srgbClr val="FFC000"/>
                </a:solidFill>
                <a:latin typeface="Aptos"/>
                <a:cs typeface="Arial"/>
              </a:rPr>
            </a:br>
            <a:r>
              <a:rPr lang="en-US" sz="1600" dirty="0">
                <a:solidFill>
                  <a:schemeClr val="bg1"/>
                </a:solidFill>
                <a:latin typeface="Arial"/>
                <a:cs typeface="Arial"/>
              </a:rPr>
              <a:t>Andrew T. Hudak, USDA Forest Service (CMS </a:t>
            </a:r>
            <a:r>
              <a:rPr lang="en-US" sz="1600" dirty="0">
                <a:solidFill>
                  <a:schemeClr val="bg1"/>
                </a:solidFill>
                <a:latin typeface="Arial" panose="020B0604020202020204" pitchFamily="34" charset="0"/>
                <a:cs typeface="Arial" panose="020B0604020202020204" pitchFamily="34" charset="0"/>
              </a:rPr>
              <a:t>Award #NNH24OB24A </a:t>
            </a:r>
            <a:r>
              <a:rPr lang="en-US" sz="1600" dirty="0">
                <a:solidFill>
                  <a:schemeClr val="bg1"/>
                </a:solidFill>
                <a:latin typeface="Arial"/>
                <a:cs typeface="Arial"/>
              </a:rPr>
              <a:t>)</a:t>
            </a:r>
          </a:p>
        </p:txBody>
      </p:sp>
      <p:sp>
        <p:nvSpPr>
          <p:cNvPr id="4" name="TextBox 3">
            <a:extLst>
              <a:ext uri="{FF2B5EF4-FFF2-40B4-BE49-F238E27FC236}">
                <a16:creationId xmlns:a16="http://schemas.microsoft.com/office/drawing/2014/main" id="{90969C6D-F7A3-92F3-1EA7-AF0125C11C54}"/>
              </a:ext>
            </a:extLst>
          </p:cNvPr>
          <p:cNvSpPr txBox="1"/>
          <p:nvPr/>
        </p:nvSpPr>
        <p:spPr>
          <a:xfrm>
            <a:off x="160854" y="6334780"/>
            <a:ext cx="3935579" cy="523220"/>
          </a:xfrm>
          <a:prstGeom prst="rect">
            <a:avLst/>
          </a:prstGeom>
          <a:noFill/>
        </p:spPr>
        <p:txBody>
          <a:bodyPr wrap="square" lIns="91440" tIns="45720" rIns="91440" bIns="45720" rtlCol="0" anchor="t">
            <a:spAutoFit/>
          </a:bodyPr>
          <a:lstStyle/>
          <a:p>
            <a:r>
              <a:rPr lang="en-US" sz="1400" dirty="0">
                <a:solidFill>
                  <a:srgbClr val="FFC000"/>
                </a:solidFill>
                <a:latin typeface="Arial"/>
                <a:cs typeface="Arial"/>
              </a:rPr>
              <a:t>Hudak </a:t>
            </a:r>
            <a:r>
              <a:rPr lang="en-US" sz="1400" i="1" dirty="0">
                <a:solidFill>
                  <a:srgbClr val="FFC000"/>
                </a:solidFill>
                <a:latin typeface="Arial"/>
                <a:cs typeface="Arial"/>
              </a:rPr>
              <a:t>et al. </a:t>
            </a:r>
            <a:r>
              <a:rPr lang="en-US" sz="1400" dirty="0">
                <a:solidFill>
                  <a:srgbClr val="FFC000"/>
                </a:solidFill>
                <a:latin typeface="Arial"/>
                <a:cs typeface="Arial"/>
              </a:rPr>
              <a:t>2026. </a:t>
            </a:r>
            <a:r>
              <a:rPr lang="en-US" sz="1400" i="1" dirty="0">
                <a:solidFill>
                  <a:srgbClr val="FFC000"/>
                </a:solidFill>
                <a:latin typeface="Arial"/>
                <a:cs typeface="Arial"/>
              </a:rPr>
              <a:t>ERL </a:t>
            </a:r>
            <a:r>
              <a:rPr lang="en-US" sz="1400" dirty="0">
                <a:solidFill>
                  <a:srgbClr val="FFC000"/>
                </a:solidFill>
                <a:latin typeface="Arial"/>
                <a:cs typeface="Arial"/>
              </a:rPr>
              <a:t>21:143007, </a:t>
            </a:r>
            <a:r>
              <a:rPr lang="en-US" sz="1400" dirty="0">
                <a:solidFill>
                  <a:srgbClr val="00B0F0"/>
                </a:solidFill>
                <a:latin typeface="Arial"/>
                <a:cs typeface="Arial"/>
                <a:hlinkClick r:id="rId3">
                  <a:extLst>
                    <a:ext uri="{A12FA001-AC4F-418D-AE19-62706E023703}">
                      <ahyp:hlinkClr xmlns:ahyp="http://schemas.microsoft.com/office/drawing/2018/hyperlinkcolor" val="tx"/>
                    </a:ext>
                  </a:extLst>
                </a:hlinkClick>
              </a:rPr>
              <a:t>https://doi.org/10.1088/1748-9326/ae8b04</a:t>
            </a:r>
            <a:r>
              <a:rPr lang="en-US" sz="1400" dirty="0">
                <a:solidFill>
                  <a:srgbClr val="00B0F0"/>
                </a:solidFill>
                <a:latin typeface="Arial"/>
                <a:cs typeface="Arial"/>
              </a:rPr>
              <a:t> </a:t>
            </a:r>
          </a:p>
        </p:txBody>
      </p:sp>
      <p:pic>
        <p:nvPicPr>
          <p:cNvPr id="12" name="Picture 11">
            <a:extLst>
              <a:ext uri="{FF2B5EF4-FFF2-40B4-BE49-F238E27FC236}">
                <a16:creationId xmlns:a16="http://schemas.microsoft.com/office/drawing/2014/main" id="{A41F918C-4352-B41C-11B4-FD716637EB04}"/>
              </a:ext>
            </a:extLst>
          </p:cNvPr>
          <p:cNvPicPr>
            <a:picLocks noChangeAspect="1"/>
          </p:cNvPicPr>
          <p:nvPr/>
        </p:nvPicPr>
        <p:blipFill>
          <a:blip r:embed="rId4"/>
          <a:stretch>
            <a:fillRect/>
          </a:stretch>
        </p:blipFill>
        <p:spPr>
          <a:xfrm>
            <a:off x="10444490" y="203403"/>
            <a:ext cx="1460924" cy="625140"/>
          </a:xfrm>
          <a:prstGeom prst="rect">
            <a:avLst/>
          </a:prstGeom>
        </p:spPr>
      </p:pic>
      <p:grpSp>
        <p:nvGrpSpPr>
          <p:cNvPr id="14" name="Group 13">
            <a:extLst>
              <a:ext uri="{FF2B5EF4-FFF2-40B4-BE49-F238E27FC236}">
                <a16:creationId xmlns:a16="http://schemas.microsoft.com/office/drawing/2014/main" id="{32A339E4-525A-AF7D-69B8-875D5DD8A71F}"/>
              </a:ext>
            </a:extLst>
          </p:cNvPr>
          <p:cNvGrpSpPr/>
          <p:nvPr/>
        </p:nvGrpSpPr>
        <p:grpSpPr>
          <a:xfrm>
            <a:off x="5418683" y="1202532"/>
            <a:ext cx="6718431" cy="3383666"/>
            <a:chOff x="5453482" y="3180359"/>
            <a:chExt cx="6718431" cy="3383666"/>
          </a:xfrm>
        </p:grpSpPr>
        <p:sp>
          <p:nvSpPr>
            <p:cNvPr id="5" name="TextBox 4">
              <a:extLst>
                <a:ext uri="{FF2B5EF4-FFF2-40B4-BE49-F238E27FC236}">
                  <a16:creationId xmlns:a16="http://schemas.microsoft.com/office/drawing/2014/main" id="{ACBF466B-BDB9-831B-33F4-4F483D858BDF}"/>
                </a:ext>
              </a:extLst>
            </p:cNvPr>
            <p:cNvSpPr txBox="1"/>
            <p:nvPr/>
          </p:nvSpPr>
          <p:spPr>
            <a:xfrm>
              <a:off x="5453482" y="5548362"/>
              <a:ext cx="6718431" cy="1015663"/>
            </a:xfrm>
            <a:prstGeom prst="rect">
              <a:avLst/>
            </a:prstGeom>
            <a:noFill/>
          </p:spPr>
          <p:txBody>
            <a:bodyPr wrap="square" lIns="91440" tIns="45720" rIns="91440" bIns="45720" rtlCol="0" anchor="t">
              <a:spAutoFit/>
            </a:bodyPr>
            <a:lstStyle/>
            <a:p>
              <a:r>
                <a:rPr lang="en-US" sz="1200" dirty="0">
                  <a:solidFill>
                    <a:srgbClr val="FFC000"/>
                  </a:solidFill>
                  <a:latin typeface="Arial"/>
                  <a:cs typeface="Arial"/>
                </a:rPr>
                <a:t>Figure 1. (A) Study area in Oregon, consisting of a patchwork of 20 airborne LiDAR collections, across which 10 aboveground biomass density (AGBD) map products were compared. (B) The FIA EMAP hexagon selected for illustration purposes. (C) The FIA plot selected for illustration purposes. FIA plots have no relationship to NFS stands. EMAP: Environmental Monitoring and Assessment Program; FIA: Forest Inventory and Analysis; NFS: National Forest System.</a:t>
              </a:r>
              <a:endParaRPr lang="en-US" sz="1200" dirty="0">
                <a:solidFill>
                  <a:schemeClr val="bg1"/>
                </a:solidFill>
                <a:latin typeface="Arial"/>
                <a:cs typeface="Arial"/>
              </a:endParaRPr>
            </a:p>
          </p:txBody>
        </p:sp>
        <p:pic>
          <p:nvPicPr>
            <p:cNvPr id="8" name="Picture 7">
              <a:extLst>
                <a:ext uri="{FF2B5EF4-FFF2-40B4-BE49-F238E27FC236}">
                  <a16:creationId xmlns:a16="http://schemas.microsoft.com/office/drawing/2014/main" id="{69E6229D-912A-198E-6CFF-5A3DFE8034F0}"/>
                </a:ext>
              </a:extLst>
            </p:cNvPr>
            <p:cNvPicPr>
              <a:picLocks noChangeAspect="1"/>
            </p:cNvPicPr>
            <p:nvPr/>
          </p:nvPicPr>
          <p:blipFill>
            <a:blip r:embed="rId5"/>
            <a:stretch>
              <a:fillRect/>
            </a:stretch>
          </p:blipFill>
          <p:spPr>
            <a:xfrm>
              <a:off x="5486401" y="3180359"/>
              <a:ext cx="6652594" cy="2369123"/>
            </a:xfrm>
            <a:prstGeom prst="rect">
              <a:avLst/>
            </a:prstGeom>
          </p:spPr>
        </p:pic>
      </p:grpSp>
      <p:pic>
        <p:nvPicPr>
          <p:cNvPr id="10" name="Picture 9">
            <a:extLst>
              <a:ext uri="{FF2B5EF4-FFF2-40B4-BE49-F238E27FC236}">
                <a16:creationId xmlns:a16="http://schemas.microsoft.com/office/drawing/2014/main" id="{0E696027-663F-D864-CB64-750D515248A2}"/>
              </a:ext>
            </a:extLst>
          </p:cNvPr>
          <p:cNvPicPr>
            <a:picLocks noChangeAspect="1"/>
          </p:cNvPicPr>
          <p:nvPr/>
        </p:nvPicPr>
        <p:blipFill>
          <a:blip r:embed="rId6"/>
          <a:stretch>
            <a:fillRect/>
          </a:stretch>
        </p:blipFill>
        <p:spPr>
          <a:xfrm>
            <a:off x="286586" y="203403"/>
            <a:ext cx="681804" cy="767030"/>
          </a:xfrm>
          <a:prstGeom prst="rect">
            <a:avLst/>
          </a:prstGeom>
        </p:spPr>
      </p:pic>
      <p:graphicFrame>
        <p:nvGraphicFramePr>
          <p:cNvPr id="16" name="Table 15">
            <a:extLst>
              <a:ext uri="{FF2B5EF4-FFF2-40B4-BE49-F238E27FC236}">
                <a16:creationId xmlns:a16="http://schemas.microsoft.com/office/drawing/2014/main" id="{2FF2FD14-8E33-A31C-96C4-2EEC30820E4D}"/>
              </a:ext>
            </a:extLst>
          </p:cNvPr>
          <p:cNvGraphicFramePr>
            <a:graphicFrameLocks noGrp="1"/>
          </p:cNvGraphicFramePr>
          <p:nvPr>
            <p:extLst>
              <p:ext uri="{D42A27DB-BD31-4B8C-83A1-F6EECF244321}">
                <p14:modId xmlns:p14="http://schemas.microsoft.com/office/powerpoint/2010/main" val="2643962853"/>
              </p:ext>
            </p:extLst>
          </p:nvPr>
        </p:nvGraphicFramePr>
        <p:xfrm>
          <a:off x="160854" y="3766396"/>
          <a:ext cx="4974416" cy="2451735"/>
        </p:xfrm>
        <a:graphic>
          <a:graphicData uri="http://schemas.openxmlformats.org/drawingml/2006/table">
            <a:tbl>
              <a:tblPr firstRow="1" bandRow="1">
                <a:tableStyleId>{5C22544A-7EE6-4342-B048-85BDC9FD1C3A}</a:tableStyleId>
              </a:tblPr>
              <a:tblGrid>
                <a:gridCol w="1728331">
                  <a:extLst>
                    <a:ext uri="{9D8B030D-6E8A-4147-A177-3AD203B41FA5}">
                      <a16:colId xmlns:a16="http://schemas.microsoft.com/office/drawing/2014/main" val="910575265"/>
                    </a:ext>
                  </a:extLst>
                </a:gridCol>
                <a:gridCol w="918065">
                  <a:extLst>
                    <a:ext uri="{9D8B030D-6E8A-4147-A177-3AD203B41FA5}">
                      <a16:colId xmlns:a16="http://schemas.microsoft.com/office/drawing/2014/main" val="2750392026"/>
                    </a:ext>
                  </a:extLst>
                </a:gridCol>
                <a:gridCol w="1234319">
                  <a:extLst>
                    <a:ext uri="{9D8B030D-6E8A-4147-A177-3AD203B41FA5}">
                      <a16:colId xmlns:a16="http://schemas.microsoft.com/office/drawing/2014/main" val="697052689"/>
                    </a:ext>
                  </a:extLst>
                </a:gridCol>
                <a:gridCol w="1093701">
                  <a:extLst>
                    <a:ext uri="{9D8B030D-6E8A-4147-A177-3AD203B41FA5}">
                      <a16:colId xmlns:a16="http://schemas.microsoft.com/office/drawing/2014/main" val="561286867"/>
                    </a:ext>
                  </a:extLst>
                </a:gridCol>
              </a:tblGrid>
              <a:tr h="208449">
                <a:tc>
                  <a:txBody>
                    <a:bodyPr/>
                    <a:lstStyle/>
                    <a:p>
                      <a:pPr algn="ctr" fontAlgn="b">
                        <a:buNone/>
                      </a:pPr>
                      <a:r>
                        <a:rPr lang="en-US" sz="1400" b="1" i="0" u="none" strike="noStrike" dirty="0">
                          <a:solidFill>
                            <a:srgbClr val="000000"/>
                          </a:solidFill>
                          <a:effectLst/>
                          <a:latin typeface="Aptos Narrow" panose="020B0004020202020204" pitchFamily="34" charset="0"/>
                        </a:rPr>
                        <a:t>AGBD Map</a:t>
                      </a:r>
                    </a:p>
                  </a:txBody>
                  <a:tcPr marL="9525" marR="9525" marT="9525" marB="0" anchor="b">
                    <a:solidFill>
                      <a:schemeClr val="tx2">
                        <a:lumMod val="10000"/>
                        <a:lumOff val="90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Pearson r</a:t>
                      </a:r>
                    </a:p>
                  </a:txBody>
                  <a:tcPr marL="9525" marR="9525" marT="9525" marB="0" anchor="b">
                    <a:solidFill>
                      <a:schemeClr val="tx2">
                        <a:lumMod val="10000"/>
                        <a:lumOff val="90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RMSE (Mg/ha)</a:t>
                      </a:r>
                    </a:p>
                  </a:txBody>
                  <a:tcPr marL="9525" marR="9525" marT="9525" marB="0" anchor="b">
                    <a:solidFill>
                      <a:schemeClr val="tx2">
                        <a:lumMod val="10000"/>
                        <a:lumOff val="90000"/>
                      </a:schemeClr>
                    </a:solidFill>
                  </a:tcPr>
                </a:tc>
                <a:tc>
                  <a:txBody>
                    <a:bodyPr/>
                    <a:lstStyle/>
                    <a:p>
                      <a:pPr algn="ctr" fontAlgn="b">
                        <a:buNone/>
                      </a:pPr>
                      <a:r>
                        <a:rPr lang="en-US" sz="1400" b="1" i="0" u="none" strike="noStrike" dirty="0">
                          <a:solidFill>
                            <a:srgbClr val="000000"/>
                          </a:solidFill>
                          <a:effectLst/>
                          <a:latin typeface="Aptos Narrow" panose="020B0004020202020204" pitchFamily="34" charset="0"/>
                        </a:rPr>
                        <a:t>MBE (Mg/ha)</a:t>
                      </a:r>
                    </a:p>
                  </a:txBody>
                  <a:tcPr marL="9525" marR="9525" marT="9525" marB="0" anchor="b">
                    <a:solidFill>
                      <a:schemeClr val="tx2">
                        <a:lumMod val="10000"/>
                        <a:lumOff val="90000"/>
                      </a:schemeClr>
                    </a:solidFill>
                  </a:tcPr>
                </a:tc>
                <a:extLst>
                  <a:ext uri="{0D108BD9-81ED-4DB2-BD59-A6C34878D82A}">
                    <a16:rowId xmlns:a16="http://schemas.microsoft.com/office/drawing/2014/main" val="2978215104"/>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OR-LIDAR (airborne)</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0.84</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85.34</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27.82</a:t>
                      </a:r>
                    </a:p>
                  </a:txBody>
                  <a:tcPr marL="9525" marR="9525" marT="9525" marB="0" anchor="b">
                    <a:solidFill>
                      <a:schemeClr val="tx2">
                        <a:lumMod val="10000"/>
                        <a:lumOff val="90000"/>
                      </a:schemeClr>
                    </a:solidFill>
                  </a:tcPr>
                </a:tc>
                <a:extLst>
                  <a:ext uri="{0D108BD9-81ED-4DB2-BD59-A6C34878D82A}">
                    <a16:rowId xmlns:a16="http://schemas.microsoft.com/office/drawing/2014/main" val="70895402"/>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CMS-LIDAR (airborne)</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0.83</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86.86</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30.74</a:t>
                      </a:r>
                    </a:p>
                  </a:txBody>
                  <a:tcPr marL="9525" marR="9525" marT="9525" marB="0" anchor="b">
                    <a:solidFill>
                      <a:schemeClr val="tx2">
                        <a:lumMod val="10000"/>
                        <a:lumOff val="90000"/>
                      </a:schemeClr>
                    </a:solidFill>
                  </a:tcPr>
                </a:tc>
                <a:extLst>
                  <a:ext uri="{0D108BD9-81ED-4DB2-BD59-A6C34878D82A}">
                    <a16:rowId xmlns:a16="http://schemas.microsoft.com/office/drawing/2014/main" val="1496006124"/>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CMS-AGB (</a:t>
                      </a:r>
                      <a:r>
                        <a:rPr lang="en-US" sz="1400" b="0" i="0" u="none" strike="noStrike" dirty="0" err="1">
                          <a:solidFill>
                            <a:srgbClr val="000000"/>
                          </a:solidFill>
                          <a:effectLst/>
                          <a:latin typeface="Aptos Narrow" panose="020B0004020202020204" pitchFamily="34" charset="0"/>
                        </a:rPr>
                        <a:t>LandTrendr</a:t>
                      </a:r>
                      <a:r>
                        <a:rPr lang="en-US" sz="1400" b="0" i="0" u="none" strike="noStrike" dirty="0">
                          <a:solidFill>
                            <a:srgbClr val="000000"/>
                          </a:solidFill>
                          <a:effectLst/>
                          <a:latin typeface="Aptos Narrow" panose="020B0004020202020204" pitchFamily="34" charset="0"/>
                        </a:rPr>
                        <a:t>)</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0.71</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113.94</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-17.84</a:t>
                      </a:r>
                    </a:p>
                  </a:txBody>
                  <a:tcPr marL="9525" marR="9525" marT="9525" marB="0" anchor="b">
                    <a:solidFill>
                      <a:schemeClr val="tx2">
                        <a:lumMod val="10000"/>
                        <a:lumOff val="90000"/>
                      </a:schemeClr>
                    </a:solidFill>
                  </a:tcPr>
                </a:tc>
                <a:extLst>
                  <a:ext uri="{0D108BD9-81ED-4DB2-BD59-A6C34878D82A}">
                    <a16:rowId xmlns:a16="http://schemas.microsoft.com/office/drawing/2014/main" val="3029777196"/>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GNN (</a:t>
                      </a:r>
                      <a:r>
                        <a:rPr lang="en-US" sz="1400" b="0" i="0" u="none" strike="noStrike" dirty="0" err="1">
                          <a:solidFill>
                            <a:srgbClr val="000000"/>
                          </a:solidFill>
                          <a:effectLst/>
                          <a:latin typeface="Aptos Narrow" panose="020B0004020202020204" pitchFamily="34" charset="0"/>
                        </a:rPr>
                        <a:t>LandTrendr</a:t>
                      </a:r>
                      <a:r>
                        <a:rPr lang="en-US" sz="1400" b="0" i="0" u="none" strike="noStrike" dirty="0">
                          <a:solidFill>
                            <a:srgbClr val="000000"/>
                          </a:solidFill>
                          <a:effectLst/>
                          <a:latin typeface="Aptos Narrow" panose="020B0004020202020204" pitchFamily="34" charset="0"/>
                        </a:rPr>
                        <a:t>)</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0.74</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107.66</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-28.99</a:t>
                      </a:r>
                    </a:p>
                  </a:txBody>
                  <a:tcPr marL="9525" marR="9525" marT="9525" marB="0" anchor="b">
                    <a:solidFill>
                      <a:schemeClr val="tx2">
                        <a:lumMod val="10000"/>
                        <a:lumOff val="90000"/>
                      </a:schemeClr>
                    </a:solidFill>
                  </a:tcPr>
                </a:tc>
                <a:extLst>
                  <a:ext uri="{0D108BD9-81ED-4DB2-BD59-A6C34878D82A}">
                    <a16:rowId xmlns:a16="http://schemas.microsoft.com/office/drawing/2014/main" val="3533938036"/>
                  </a:ext>
                </a:extLst>
              </a:tr>
              <a:tr h="208449">
                <a:tc>
                  <a:txBody>
                    <a:bodyPr/>
                    <a:lstStyle/>
                    <a:p>
                      <a:pPr algn="l" fontAlgn="b">
                        <a:buNone/>
                      </a:pPr>
                      <a:r>
                        <a:rPr lang="en-US" sz="1400" b="0" i="0" u="none" strike="noStrike" dirty="0" err="1">
                          <a:solidFill>
                            <a:srgbClr val="000000"/>
                          </a:solidFill>
                          <a:effectLst/>
                          <a:latin typeface="Aptos Narrow" panose="020B0004020202020204" pitchFamily="34" charset="0"/>
                        </a:rPr>
                        <a:t>TreeMap</a:t>
                      </a:r>
                      <a:r>
                        <a:rPr lang="en-US" sz="1400" b="0" i="0" u="none" strike="noStrike" dirty="0">
                          <a:solidFill>
                            <a:srgbClr val="000000"/>
                          </a:solidFill>
                          <a:effectLst/>
                          <a:latin typeface="Aptos Narrow" panose="020B0004020202020204" pitchFamily="34" charset="0"/>
                        </a:rPr>
                        <a:t> (Landsat)</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0.69</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118.11</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-6.06</a:t>
                      </a:r>
                    </a:p>
                  </a:txBody>
                  <a:tcPr marL="9525" marR="9525" marT="9525" marB="0" anchor="b">
                    <a:solidFill>
                      <a:schemeClr val="tx2">
                        <a:lumMod val="10000"/>
                        <a:lumOff val="90000"/>
                      </a:schemeClr>
                    </a:solidFill>
                  </a:tcPr>
                </a:tc>
                <a:extLst>
                  <a:ext uri="{0D108BD9-81ED-4DB2-BD59-A6C34878D82A}">
                    <a16:rowId xmlns:a16="http://schemas.microsoft.com/office/drawing/2014/main" val="124044618"/>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BIGMAP (Landsat)</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0.71</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114.08</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27.31</a:t>
                      </a:r>
                    </a:p>
                  </a:txBody>
                  <a:tcPr marL="9525" marR="9525" marT="9525" marB="0" anchor="b">
                    <a:solidFill>
                      <a:schemeClr val="tx2">
                        <a:lumMod val="10000"/>
                        <a:lumOff val="90000"/>
                      </a:schemeClr>
                    </a:solidFill>
                  </a:tcPr>
                </a:tc>
                <a:extLst>
                  <a:ext uri="{0D108BD9-81ED-4DB2-BD59-A6C34878D82A}">
                    <a16:rowId xmlns:a16="http://schemas.microsoft.com/office/drawing/2014/main" val="3856178294"/>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MAXENT (SAR)</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0.57</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138.43</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14.79</a:t>
                      </a:r>
                    </a:p>
                  </a:txBody>
                  <a:tcPr marL="9525" marR="9525" marT="9525" marB="0" anchor="b">
                    <a:solidFill>
                      <a:schemeClr val="tx2">
                        <a:lumMod val="10000"/>
                        <a:lumOff val="90000"/>
                      </a:schemeClr>
                    </a:solidFill>
                  </a:tcPr>
                </a:tc>
                <a:extLst>
                  <a:ext uri="{0D108BD9-81ED-4DB2-BD59-A6C34878D82A}">
                    <a16:rowId xmlns:a16="http://schemas.microsoft.com/office/drawing/2014/main" val="1763588261"/>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ESACCI (SAR)</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0.51</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149.13</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-47.35</a:t>
                      </a:r>
                    </a:p>
                  </a:txBody>
                  <a:tcPr marL="9525" marR="9525" marT="9525" marB="0" anchor="b">
                    <a:solidFill>
                      <a:schemeClr val="tx2">
                        <a:lumMod val="10000"/>
                        <a:lumOff val="90000"/>
                      </a:schemeClr>
                    </a:solidFill>
                  </a:tcPr>
                </a:tc>
                <a:extLst>
                  <a:ext uri="{0D108BD9-81ED-4DB2-BD59-A6C34878D82A}">
                    <a16:rowId xmlns:a16="http://schemas.microsoft.com/office/drawing/2014/main" val="2856741915"/>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ED (satellite LiDAR)</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0.61</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135.2</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94.59</a:t>
                      </a:r>
                    </a:p>
                  </a:txBody>
                  <a:tcPr marL="9525" marR="9525" marT="9525" marB="0" anchor="b">
                    <a:solidFill>
                      <a:schemeClr val="tx2">
                        <a:lumMod val="10000"/>
                        <a:lumOff val="90000"/>
                      </a:schemeClr>
                    </a:solidFill>
                  </a:tcPr>
                </a:tc>
                <a:extLst>
                  <a:ext uri="{0D108BD9-81ED-4DB2-BD59-A6C34878D82A}">
                    <a16:rowId xmlns:a16="http://schemas.microsoft.com/office/drawing/2014/main" val="2902480669"/>
                  </a:ext>
                </a:extLst>
              </a:tr>
              <a:tr h="208449">
                <a:tc>
                  <a:txBody>
                    <a:bodyPr/>
                    <a:lstStyle/>
                    <a:p>
                      <a:pPr algn="l" fontAlgn="b">
                        <a:buNone/>
                      </a:pPr>
                      <a:r>
                        <a:rPr lang="en-US" sz="1400" b="0" i="0" u="none" strike="noStrike" dirty="0">
                          <a:solidFill>
                            <a:srgbClr val="000000"/>
                          </a:solidFill>
                          <a:effectLst/>
                          <a:latin typeface="Aptos Narrow" panose="020B0004020202020204" pitchFamily="34" charset="0"/>
                        </a:rPr>
                        <a:t>GEDI (satellite LiDAR)</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0.66</a:t>
                      </a:r>
                    </a:p>
                  </a:txBody>
                  <a:tcPr marL="9525" marR="9525" marT="9525" marB="0" anchor="b">
                    <a:solidFill>
                      <a:schemeClr val="tx2">
                        <a:lumMod val="10000"/>
                        <a:lumOff val="90000"/>
                      </a:schemeClr>
                    </a:solidFill>
                  </a:tcPr>
                </a:tc>
                <a:tc>
                  <a:txBody>
                    <a:bodyPr/>
                    <a:lstStyle/>
                    <a:p>
                      <a:pPr algn="r" fontAlgn="b">
                        <a:buNone/>
                      </a:pPr>
                      <a:r>
                        <a:rPr lang="en-US" sz="1400" b="0" i="0" u="none" strike="noStrike">
                          <a:solidFill>
                            <a:srgbClr val="000000"/>
                          </a:solidFill>
                          <a:effectLst/>
                          <a:latin typeface="Aptos Narrow" panose="020B0004020202020204" pitchFamily="34" charset="0"/>
                        </a:rPr>
                        <a:t>128.91</a:t>
                      </a:r>
                    </a:p>
                  </a:txBody>
                  <a:tcPr marL="9525" marR="9525" marT="9525" marB="0" anchor="b">
                    <a:solidFill>
                      <a:schemeClr val="tx2">
                        <a:lumMod val="10000"/>
                        <a:lumOff val="90000"/>
                      </a:schemeClr>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12.57</a:t>
                      </a:r>
                    </a:p>
                  </a:txBody>
                  <a:tcPr marL="9525" marR="9525" marT="9525" marB="0" anchor="b">
                    <a:solidFill>
                      <a:schemeClr val="tx2">
                        <a:lumMod val="10000"/>
                        <a:lumOff val="90000"/>
                      </a:schemeClr>
                    </a:solidFill>
                  </a:tcPr>
                </a:tc>
                <a:extLst>
                  <a:ext uri="{0D108BD9-81ED-4DB2-BD59-A6C34878D82A}">
                    <a16:rowId xmlns:a16="http://schemas.microsoft.com/office/drawing/2014/main" val="994308285"/>
                  </a:ext>
                </a:extLst>
              </a:tr>
            </a:tbl>
          </a:graphicData>
        </a:graphic>
      </p:graphicFrame>
      <p:sp>
        <p:nvSpPr>
          <p:cNvPr id="18" name="TextBox 17">
            <a:extLst>
              <a:ext uri="{FF2B5EF4-FFF2-40B4-BE49-F238E27FC236}">
                <a16:creationId xmlns:a16="http://schemas.microsoft.com/office/drawing/2014/main" id="{B73C0052-C297-3E73-89CA-7DA4BA7D9477}"/>
              </a:ext>
            </a:extLst>
          </p:cNvPr>
          <p:cNvSpPr txBox="1"/>
          <p:nvPr/>
        </p:nvSpPr>
        <p:spPr>
          <a:xfrm>
            <a:off x="5386082" y="4780508"/>
            <a:ext cx="6805918" cy="1815882"/>
          </a:xfrm>
          <a:prstGeom prst="rect">
            <a:avLst/>
          </a:prstGeom>
          <a:noFill/>
          <a:ln>
            <a:noFill/>
          </a:ln>
        </p:spPr>
        <p:txBody>
          <a:bodyPr wrap="square" lIns="91440" tIns="45720" rIns="91440" bIns="45720" anchor="t">
            <a:spAutoFit/>
          </a:bodyPr>
          <a:lstStyle/>
          <a:p>
            <a:pPr fontAlgn="base"/>
            <a:r>
              <a:rPr lang="en-US" sz="1600" dirty="0">
                <a:solidFill>
                  <a:srgbClr val="FFC000"/>
                </a:solidFill>
                <a:latin typeface="Arial" panose="020B0604020202020204" pitchFamily="34" charset="0"/>
                <a:cs typeface="Arial" panose="020B0604020202020204" pitchFamily="34" charset="0"/>
              </a:rPr>
              <a:t>Key Research Result: </a:t>
            </a:r>
            <a:r>
              <a:rPr lang="en-US" sz="1600" dirty="0">
                <a:solidFill>
                  <a:schemeClr val="bg1"/>
                </a:solidFill>
                <a:latin typeface="Arial" panose="020B0604020202020204" pitchFamily="34" charset="0"/>
                <a:cs typeface="Arial" panose="020B0604020202020204" pitchFamily="34" charset="0"/>
              </a:rPr>
              <a:t>Landsat-derived maps performed best at the coarser evaluation levels (county, hexagon), airborne LiDAR-based products performed best at finer evaluation levels (stand, plot, subplot). </a:t>
            </a:r>
          </a:p>
          <a:p>
            <a:pPr fontAlgn="base"/>
            <a:endParaRPr lang="en-US" sz="1600" dirty="0">
              <a:solidFill>
                <a:schemeClr val="bg1"/>
              </a:solidFill>
              <a:effectLst/>
              <a:latin typeface="Arial" panose="020B0604020202020204" pitchFamily="34" charset="0"/>
              <a:cs typeface="Arial" panose="020B0604020202020204" pitchFamily="34" charset="0"/>
            </a:endParaRPr>
          </a:p>
          <a:p>
            <a:pPr fontAlgn="base"/>
            <a:r>
              <a:rPr lang="en-US" sz="1600" dirty="0">
                <a:solidFill>
                  <a:srgbClr val="FFC000"/>
                </a:solidFill>
                <a:latin typeface="Arial" panose="020B0604020202020204" pitchFamily="34" charset="0"/>
                <a:cs typeface="Arial" panose="020B0604020202020204" pitchFamily="34" charset="0"/>
              </a:rPr>
              <a:t>Significance: </a:t>
            </a:r>
            <a:r>
              <a:rPr lang="en-US" sz="1600" dirty="0">
                <a:solidFill>
                  <a:schemeClr val="bg1"/>
                </a:solidFill>
                <a:latin typeface="Arial" panose="020B0604020202020204" pitchFamily="34" charset="0"/>
                <a:cs typeface="Arial" panose="020B0604020202020204" pitchFamily="34" charset="0"/>
              </a:rPr>
              <a:t>When choosing between AGBD map types, we recommend map users consider the scale of their decision space as much as type of remote sensing data or modeling approach used in map production.</a:t>
            </a:r>
          </a:p>
        </p:txBody>
      </p:sp>
      <p:sp>
        <p:nvSpPr>
          <p:cNvPr id="20" name="TextBox 19">
            <a:extLst>
              <a:ext uri="{FF2B5EF4-FFF2-40B4-BE49-F238E27FC236}">
                <a16:creationId xmlns:a16="http://schemas.microsoft.com/office/drawing/2014/main" id="{642BF566-0FD4-0522-1973-8A918A37FEBD}"/>
              </a:ext>
            </a:extLst>
          </p:cNvPr>
          <p:cNvSpPr txBox="1"/>
          <p:nvPr/>
        </p:nvSpPr>
        <p:spPr>
          <a:xfrm>
            <a:off x="128253" y="3304731"/>
            <a:ext cx="5072854" cy="461665"/>
          </a:xfrm>
          <a:prstGeom prst="rect">
            <a:avLst/>
          </a:prstGeom>
          <a:noFill/>
        </p:spPr>
        <p:txBody>
          <a:bodyPr wrap="square">
            <a:spAutoFit/>
          </a:bodyPr>
          <a:lstStyle/>
          <a:p>
            <a:r>
              <a:rPr lang="en-US" sz="1200" dirty="0">
                <a:solidFill>
                  <a:srgbClr val="FFC000"/>
                </a:solidFill>
                <a:latin typeface="Arial"/>
                <a:cs typeface="Arial"/>
              </a:rPr>
              <a:t>Table 1. Summary statistics of agreement between ground-based AGBD observations regressed on mapped AGBD predictions at the stand level.</a:t>
            </a:r>
            <a:endParaRPr lang="en-US" sz="1200" dirty="0">
              <a:solidFill>
                <a:schemeClr val="bg1"/>
              </a:solidFill>
              <a:latin typeface="Arial"/>
              <a:cs typeface="Arial"/>
            </a:endParaRPr>
          </a:p>
        </p:txBody>
      </p:sp>
    </p:spTree>
    <p:extLst>
      <p:ext uri="{BB962C8B-B14F-4D97-AF65-F5344CB8AC3E}">
        <p14:creationId xmlns:p14="http://schemas.microsoft.com/office/powerpoint/2010/main" val="174861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esearchResults-Highlights-Week-16June2025" id="{A4E7A612-9766-444A-A841-42D517B2B1EA}" vid="{CC6CE49F-27B5-AB4C-B3A5-5A0E076A35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77B488AADB449D764A9608DF10B1" ma:contentTypeVersion="14" ma:contentTypeDescription="Create a new document." ma:contentTypeScope="" ma:versionID="3fd057fc5b6710dcb1bcb25056abbdb4">
  <xsd:schema xmlns:xsd="http://www.w3.org/2001/XMLSchema" xmlns:xs="http://www.w3.org/2001/XMLSchema" xmlns:p="http://schemas.microsoft.com/office/2006/metadata/properties" xmlns:ns2="2b2c4cda-6969-4d12-ba52-ce34379a482e" xmlns:ns3="1beef7a9-1293-4cba-a4fb-16e26234a86c" targetNamespace="http://schemas.microsoft.com/office/2006/metadata/properties" ma:root="true" ma:fieldsID="a649d6f0683b773fd8cec1977b64d51b" ns2:_="" ns3:_="">
    <xsd:import namespace="2b2c4cda-6969-4d12-ba52-ce34379a482e"/>
    <xsd:import namespace="1beef7a9-1293-4cba-a4fb-16e26234a8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2c4cda-6969-4d12-ba52-ce34379a48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eef7a9-1293-4cba-a4fb-16e26234a8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73a0781-bea4-4a36-92da-1cc22b8fe100}" ma:internalName="TaxCatchAll" ma:showField="CatchAllData" ma:web="1beef7a9-1293-4cba-a4fb-16e26234a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beef7a9-1293-4cba-a4fb-16e26234a86c" xsi:nil="true"/>
    <lcf76f155ced4ddcb4097134ff3c332f xmlns="2b2c4cda-6969-4d12-ba52-ce34379a482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449C57-A29D-4C55-9352-0AD71C60A24A}">
  <ds:schemaRefs>
    <ds:schemaRef ds:uri="1beef7a9-1293-4cba-a4fb-16e26234a86c"/>
    <ds:schemaRef ds:uri="2b2c4cda-6969-4d12-ba52-ce34379a48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E729F5E-A677-484B-B6B0-014E64702A42}">
  <ds:schemaRefs>
    <ds:schemaRef ds:uri="1beef7a9-1293-4cba-a4fb-16e26234a86c"/>
    <ds:schemaRef ds:uri="2b2c4cda-6969-4d12-ba52-ce34379a482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A555850-566D-4FA6-A6CB-ADDAE53FC8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300</TotalTime>
  <Words>737</Words>
  <Application>Microsoft Office PowerPoint</Application>
  <PresentationFormat>Widescreen</PresentationFormat>
  <Paragraphs>63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Narrow</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Khan, Maudood N (HQ-DK000)[BOOZ ALLEN HAMILTON INC]</dc:creator>
  <cp:lastModifiedBy>Hudak, Andrew - FS, ID</cp:lastModifiedBy>
  <cp:revision>17</cp:revision>
  <dcterms:created xsi:type="dcterms:W3CDTF">2025-06-18T14:35:13Z</dcterms:created>
  <dcterms:modified xsi:type="dcterms:W3CDTF">2026-08-10T23:07:06Z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0x010100B32777B488AADB449D764A9608DF10B1</vt:lpwstr>
  </property>
  <property fmtid="{D5CDD505-2E9C-101B-9397-08002B2CF9AE}" pid="3" name="MediaServiceImageTags">
    <vt:lpwstr/>
  </property>
</Properties>
</file>