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
  </p:notesMasterIdLst>
  <p:sldIdLst>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02"/>
  </p:normalViewPr>
  <p:slideViewPr>
    <p:cSldViewPr snapToGrid="0">
      <p:cViewPr varScale="1">
        <p:scale>
          <a:sx n="113" d="100"/>
          <a:sy n="113" d="100"/>
        </p:scale>
        <p:origin x="71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F665AC-084F-EF42-BAB6-CDA59B8632C9}" type="datetimeFigureOut">
              <a:rPr lang="en-US" smtClean="0"/>
              <a:t>8/5/26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25CC61-63E1-4F49-8B76-FE61846F29A2}" type="slidenum">
              <a:rPr lang="en-US" smtClean="0"/>
              <a:t>‹#›</a:t>
            </a:fld>
            <a:endParaRPr lang="en-US"/>
          </a:p>
        </p:txBody>
      </p:sp>
    </p:spTree>
    <p:extLst>
      <p:ext uri="{BB962C8B-B14F-4D97-AF65-F5344CB8AC3E}">
        <p14:creationId xmlns:p14="http://schemas.microsoft.com/office/powerpoint/2010/main" val="2153268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25CC61-63E1-4F49-8B76-FE61846F29A2}" type="slidenum">
              <a:rPr lang="en-US" smtClean="0"/>
              <a:t>1</a:t>
            </a:fld>
            <a:endParaRPr lang="en-US"/>
          </a:p>
        </p:txBody>
      </p:sp>
    </p:spTree>
    <p:extLst>
      <p:ext uri="{BB962C8B-B14F-4D97-AF65-F5344CB8AC3E}">
        <p14:creationId xmlns:p14="http://schemas.microsoft.com/office/powerpoint/2010/main" val="3013090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CDDC05-F467-5162-539B-2DEE61F4FC9C}"/>
              </a:ext>
            </a:extLst>
          </p:cNvPr>
          <p:cNvSpPr/>
          <p:nvPr userDrawn="1"/>
        </p:nvSpPr>
        <p:spPr>
          <a:xfrm>
            <a:off x="-9084" y="3881"/>
            <a:ext cx="12210167" cy="6891801"/>
          </a:xfrm>
          <a:prstGeom prst="rect">
            <a:avLst/>
          </a:prstGeom>
          <a:solidFill>
            <a:srgbClr val="0A2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832209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B00DF6-E133-3A1D-9F7E-83ACCA6F8F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984FB6-2470-DF5B-31C9-8CF98A9C7D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D64508-67D6-5848-9E7B-FFB085E9BE21}" type="datetimeFigureOut">
              <a:rPr lang="en-US" smtClean="0"/>
              <a:t>8/5/26</a:t>
            </a:fld>
            <a:endParaRPr lang="en-US"/>
          </a:p>
        </p:txBody>
      </p:sp>
      <p:sp>
        <p:nvSpPr>
          <p:cNvPr id="6" name="Slide Number Placeholder 5">
            <a:extLst>
              <a:ext uri="{FF2B5EF4-FFF2-40B4-BE49-F238E27FC236}">
                <a16:creationId xmlns:a16="http://schemas.microsoft.com/office/drawing/2014/main" id="{A6ED222B-2236-11E4-4C52-CEEF20166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366BF1-01A3-DE4E-B711-2A51A4916205}" type="slidenum">
              <a:rPr lang="en-US" smtClean="0"/>
              <a:t>‹#›</a:t>
            </a:fld>
            <a:endParaRPr lang="en-US"/>
          </a:p>
        </p:txBody>
      </p:sp>
      <p:sp>
        <p:nvSpPr>
          <p:cNvPr id="7" name="Rectangle 6">
            <a:extLst>
              <a:ext uri="{FF2B5EF4-FFF2-40B4-BE49-F238E27FC236}">
                <a16:creationId xmlns:a16="http://schemas.microsoft.com/office/drawing/2014/main" id="{F9EB828A-54F8-54C7-50D9-002CBECCCF5E}"/>
              </a:ext>
            </a:extLst>
          </p:cNvPr>
          <p:cNvSpPr/>
          <p:nvPr userDrawn="1"/>
        </p:nvSpPr>
        <p:spPr>
          <a:xfrm>
            <a:off x="0" y="0"/>
            <a:ext cx="12210167" cy="6891801"/>
          </a:xfrm>
          <a:prstGeom prst="rect">
            <a:avLst/>
          </a:prstGeom>
          <a:solidFill>
            <a:srgbClr val="0A2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8346023"/>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A9C68A-1487-EC74-B817-41F58B13FA38}"/>
              </a:ext>
            </a:extLst>
          </p:cNvPr>
          <p:cNvSpPr txBox="1"/>
          <p:nvPr/>
        </p:nvSpPr>
        <p:spPr>
          <a:xfrm>
            <a:off x="271639" y="1317006"/>
            <a:ext cx="11785180" cy="830997"/>
          </a:xfrm>
          <a:prstGeom prst="rect">
            <a:avLst/>
          </a:prstGeom>
          <a:noFill/>
          <a:ln>
            <a:noFill/>
          </a:ln>
        </p:spPr>
        <p:txBody>
          <a:bodyPr wrap="square" lIns="91440" tIns="45720" rIns="91440" bIns="45720" anchor="t">
            <a:spAutoFit/>
          </a:bodyPr>
          <a:lstStyle/>
          <a:p>
            <a:pPr fontAlgn="base"/>
            <a:r>
              <a:rPr lang="en-US" sz="1600" dirty="0">
                <a:solidFill>
                  <a:srgbClr val="FFC000"/>
                </a:solidFill>
                <a:latin typeface="Arial" panose="020B0604020202020204" pitchFamily="34" charset="0"/>
                <a:cs typeface="Arial" panose="020B0604020202020204" pitchFamily="34" charset="0"/>
              </a:rPr>
              <a:t>Research Objectives and Context: </a:t>
            </a:r>
            <a:r>
              <a:rPr lang="en-US" sz="1600" dirty="0">
                <a:solidFill>
                  <a:schemeClr val="bg1"/>
                </a:solidFill>
                <a:latin typeface="Arial" panose="020B0604020202020204" pitchFamily="34" charset="0"/>
                <a:cs typeface="Arial" panose="020B0604020202020204" pitchFamily="34" charset="0"/>
              </a:rPr>
              <a:t>Satellite-derived biomass products are widely used to monitor the terrestrial carbon sink and have suggested a weaker sink than previously thought. This project investigated whether these products adequately capture continued carbon accumulation in mature and tall forests across the contiguous United States. </a:t>
            </a:r>
          </a:p>
        </p:txBody>
      </p:sp>
      <p:sp>
        <p:nvSpPr>
          <p:cNvPr id="3" name="Title 1">
            <a:extLst>
              <a:ext uri="{FF2B5EF4-FFF2-40B4-BE49-F238E27FC236}">
                <a16:creationId xmlns:a16="http://schemas.microsoft.com/office/drawing/2014/main" id="{3135C466-48B6-4631-7AF6-F31458DD5684}"/>
              </a:ext>
            </a:extLst>
          </p:cNvPr>
          <p:cNvSpPr txBox="1">
            <a:spLocks/>
          </p:cNvSpPr>
          <p:nvPr/>
        </p:nvSpPr>
        <p:spPr>
          <a:xfrm>
            <a:off x="286586" y="193978"/>
            <a:ext cx="9567193" cy="105228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olidFill>
                  <a:srgbClr val="FFC000"/>
                </a:solidFill>
                <a:latin typeface="Arial"/>
                <a:cs typeface="Arial"/>
              </a:rPr>
              <a:t>Widespread carbon accumulation in mature forests remains underestimated by satellite observations</a:t>
            </a:r>
            <a:br>
              <a:rPr lang="en-US" sz="3400" dirty="0">
                <a:solidFill>
                  <a:srgbClr val="FFC000"/>
                </a:solidFill>
                <a:latin typeface="Aptos"/>
                <a:cs typeface="Arial"/>
              </a:rPr>
            </a:br>
            <a:r>
              <a:rPr lang="en-US" sz="1600" dirty="0">
                <a:solidFill>
                  <a:schemeClr val="bg1"/>
                </a:solidFill>
                <a:latin typeface="Arial"/>
                <a:cs typeface="Arial"/>
              </a:rPr>
              <a:t>Lei Ma, University of Maryland</a:t>
            </a:r>
          </a:p>
        </p:txBody>
      </p:sp>
      <p:sp>
        <p:nvSpPr>
          <p:cNvPr id="4" name="TextBox 3">
            <a:extLst>
              <a:ext uri="{FF2B5EF4-FFF2-40B4-BE49-F238E27FC236}">
                <a16:creationId xmlns:a16="http://schemas.microsoft.com/office/drawing/2014/main" id="{90969C6D-F7A3-92F3-1EA7-AF0125C11C54}"/>
              </a:ext>
            </a:extLst>
          </p:cNvPr>
          <p:cNvSpPr txBox="1"/>
          <p:nvPr/>
        </p:nvSpPr>
        <p:spPr>
          <a:xfrm>
            <a:off x="271638" y="6274378"/>
            <a:ext cx="11730979" cy="523220"/>
          </a:xfrm>
          <a:prstGeom prst="rect">
            <a:avLst/>
          </a:prstGeom>
          <a:noFill/>
        </p:spPr>
        <p:txBody>
          <a:bodyPr wrap="square" lIns="91440" tIns="45720" rIns="91440" bIns="45720" rtlCol="0" anchor="t">
            <a:spAutoFit/>
          </a:bodyPr>
          <a:lstStyle/>
          <a:p>
            <a:r>
              <a:rPr lang="en-US" sz="1400" dirty="0">
                <a:solidFill>
                  <a:srgbClr val="FFC000"/>
                </a:solidFill>
                <a:latin typeface="Arial"/>
                <a:cs typeface="Arial"/>
              </a:rPr>
              <a:t>Reference Publication: </a:t>
            </a:r>
            <a:r>
              <a:rPr lang="en-US" sz="1400" dirty="0">
                <a:solidFill>
                  <a:schemeClr val="bg1"/>
                </a:solidFill>
                <a:latin typeface="Arial"/>
                <a:cs typeface="Arial"/>
              </a:rPr>
              <a:t>Ma, L., et al. (2026). Widespread carbon accumulation in mature forests remains underestimated by satellite observations. Nature Ecology &amp; Evolution. DOI: 10.1038/s41559-026-03151-w</a:t>
            </a:r>
            <a:r>
              <a:rPr lang="en-US" sz="1400" dirty="0">
                <a:solidFill>
                  <a:srgbClr val="FFC000"/>
                </a:solidFill>
                <a:latin typeface="Arial"/>
                <a:cs typeface="Arial"/>
              </a:rPr>
              <a:t>.</a:t>
            </a:r>
            <a:endParaRPr lang="en-US" sz="1400" dirty="0">
              <a:solidFill>
                <a:schemeClr val="bg1"/>
              </a:solidFill>
              <a:latin typeface="Arial"/>
              <a:cs typeface="Arial"/>
            </a:endParaRPr>
          </a:p>
        </p:txBody>
      </p:sp>
      <p:pic>
        <p:nvPicPr>
          <p:cNvPr id="12" name="Picture 11">
            <a:extLst>
              <a:ext uri="{FF2B5EF4-FFF2-40B4-BE49-F238E27FC236}">
                <a16:creationId xmlns:a16="http://schemas.microsoft.com/office/drawing/2014/main" id="{A41F918C-4352-B41C-11B4-FD716637EB04}"/>
              </a:ext>
            </a:extLst>
          </p:cNvPr>
          <p:cNvPicPr>
            <a:picLocks noChangeAspect="1"/>
          </p:cNvPicPr>
          <p:nvPr/>
        </p:nvPicPr>
        <p:blipFill>
          <a:blip r:embed="rId3"/>
          <a:stretch>
            <a:fillRect/>
          </a:stretch>
        </p:blipFill>
        <p:spPr>
          <a:xfrm>
            <a:off x="10444490" y="203403"/>
            <a:ext cx="1460924" cy="625140"/>
          </a:xfrm>
          <a:prstGeom prst="rect">
            <a:avLst/>
          </a:prstGeom>
        </p:spPr>
      </p:pic>
      <p:sp>
        <p:nvSpPr>
          <p:cNvPr id="9" name="TextBox 8">
            <a:extLst>
              <a:ext uri="{FF2B5EF4-FFF2-40B4-BE49-F238E27FC236}">
                <a16:creationId xmlns:a16="http://schemas.microsoft.com/office/drawing/2014/main" id="{D47AA1F2-9EA4-2EAB-7D92-ABD514D7FD9A}"/>
              </a:ext>
            </a:extLst>
          </p:cNvPr>
          <p:cNvSpPr txBox="1"/>
          <p:nvPr/>
        </p:nvSpPr>
        <p:spPr>
          <a:xfrm>
            <a:off x="271640" y="2142743"/>
            <a:ext cx="7234948" cy="1815882"/>
          </a:xfrm>
          <a:prstGeom prst="rect">
            <a:avLst/>
          </a:prstGeom>
          <a:noFill/>
          <a:ln>
            <a:noFill/>
          </a:ln>
        </p:spPr>
        <p:txBody>
          <a:bodyPr wrap="square" lIns="91440" tIns="45720" rIns="91440" bIns="45720" anchor="t">
            <a:spAutoFit/>
          </a:bodyPr>
          <a:lstStyle/>
          <a:p>
            <a:pPr fontAlgn="base"/>
            <a:r>
              <a:rPr lang="en-US" sz="1600" dirty="0">
                <a:solidFill>
                  <a:srgbClr val="FFC000"/>
                </a:solidFill>
                <a:latin typeface="Arial" panose="020B0604020202020204" pitchFamily="34" charset="0"/>
                <a:cs typeface="Arial" panose="020B0604020202020204" pitchFamily="34" charset="0"/>
              </a:rPr>
              <a:t>Key Research Result: </a:t>
            </a:r>
            <a:r>
              <a:rPr lang="en-US" sz="1600" dirty="0">
                <a:solidFill>
                  <a:schemeClr val="bg1"/>
                </a:solidFill>
                <a:latin typeface="Arial" panose="020B0604020202020204" pitchFamily="34" charset="0"/>
                <a:cs typeface="Arial" panose="020B0604020202020204" pitchFamily="34" charset="0"/>
              </a:rPr>
              <a:t>Using airborne lidar across 42 NEON sites, GEDI L2A, FIA plot measurements, and ecosystem models, we found widespread structural growth and carbon accumulation in mature forests. In contrast, widely used satellite biomass products increasingly underestimate biomass gains once forests exceed ~16 m in canopy height, preferentially detecting biomass losses over continued growth. This observational bias may contribute to underestimation of the terrestrial land carbon sink.</a:t>
            </a:r>
          </a:p>
        </p:txBody>
      </p:sp>
      <p:sp>
        <p:nvSpPr>
          <p:cNvPr id="11" name="TextBox 10">
            <a:extLst>
              <a:ext uri="{FF2B5EF4-FFF2-40B4-BE49-F238E27FC236}">
                <a16:creationId xmlns:a16="http://schemas.microsoft.com/office/drawing/2014/main" id="{5361AB0A-C96B-3E96-DE8B-41F6CE3CF625}"/>
              </a:ext>
            </a:extLst>
          </p:cNvPr>
          <p:cNvSpPr txBox="1"/>
          <p:nvPr/>
        </p:nvSpPr>
        <p:spPr>
          <a:xfrm>
            <a:off x="271639" y="3932955"/>
            <a:ext cx="7234948" cy="1323439"/>
          </a:xfrm>
          <a:prstGeom prst="rect">
            <a:avLst/>
          </a:prstGeom>
          <a:noFill/>
        </p:spPr>
        <p:txBody>
          <a:bodyPr wrap="square">
            <a:spAutoFit/>
          </a:bodyPr>
          <a:lstStyle/>
          <a:p>
            <a:pPr fontAlgn="base">
              <a:spcBef>
                <a:spcPts val="600"/>
              </a:spcBef>
            </a:pPr>
            <a:r>
              <a:rPr lang="en-US" sz="1600" dirty="0">
                <a:solidFill>
                  <a:srgbClr val="FFC000"/>
                </a:solidFill>
                <a:latin typeface="Arial" panose="020B0604020202020204" pitchFamily="34" charset="0"/>
                <a:cs typeface="Arial" panose="020B0604020202020204" pitchFamily="34" charset="0"/>
              </a:rPr>
              <a:t>Significance: </a:t>
            </a:r>
            <a:r>
              <a:rPr lang="en-US" sz="1600" dirty="0">
                <a:solidFill>
                  <a:schemeClr val="bg1"/>
                </a:solidFill>
                <a:latin typeface="Arial" panose="020B0604020202020204" pitchFamily="34" charset="0"/>
                <a:cs typeface="Arial" panose="020B0604020202020204" pitchFamily="34" charset="0"/>
              </a:rPr>
              <a:t>This study identifies an important challenge in monitoring carbon accumulation in mature forests using current satellite observations. It highlights the need for structure-sensitive observations from NASA missions, including GEDI, ICESat-2, NISAR, and EDGE, together with ecosystem modeling, to improve our understanding of the terrestrial carbon sink.</a:t>
            </a:r>
          </a:p>
        </p:txBody>
      </p:sp>
      <p:sp>
        <p:nvSpPr>
          <p:cNvPr id="13" name="Rectangle 12">
            <a:extLst>
              <a:ext uri="{FF2B5EF4-FFF2-40B4-BE49-F238E27FC236}">
                <a16:creationId xmlns:a16="http://schemas.microsoft.com/office/drawing/2014/main" id="{BFB419B3-2C6E-3DD4-5ADC-382E780CCC2A}"/>
              </a:ext>
            </a:extLst>
          </p:cNvPr>
          <p:cNvSpPr/>
          <p:nvPr/>
        </p:nvSpPr>
        <p:spPr>
          <a:xfrm>
            <a:off x="7613481" y="2213246"/>
            <a:ext cx="4334934" cy="3893911"/>
          </a:xfrm>
          <a:prstGeom prst="rect">
            <a:avLst/>
          </a:prstGeom>
          <a:no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BF466B-BDB9-831B-33F4-4F483D858BDF}"/>
              </a:ext>
            </a:extLst>
          </p:cNvPr>
          <p:cNvSpPr txBox="1"/>
          <p:nvPr/>
        </p:nvSpPr>
        <p:spPr>
          <a:xfrm>
            <a:off x="7667683" y="4722162"/>
            <a:ext cx="4334934" cy="1384995"/>
          </a:xfrm>
          <a:prstGeom prst="rect">
            <a:avLst/>
          </a:prstGeom>
          <a:noFill/>
        </p:spPr>
        <p:txBody>
          <a:bodyPr wrap="square" lIns="91440" tIns="45720" rIns="91440" bIns="45720" rtlCol="0" anchor="t">
            <a:spAutoFit/>
          </a:bodyPr>
          <a:lstStyle/>
          <a:p>
            <a:r>
              <a:rPr lang="en-US" sz="1400" dirty="0">
                <a:solidFill>
                  <a:schemeClr val="bg1"/>
                </a:solidFill>
                <a:latin typeface="Arial" panose="020B0604020202020204" pitchFamily="34" charset="0"/>
                <a:cs typeface="Arial" panose="020B0604020202020204" pitchFamily="34" charset="0"/>
              </a:rPr>
              <a:t>Figure 1. Four satellite biomass products underestimate carbon accumulation in mature forests. FIA and ecosystem models (TRENDY) show continued biomass accumulation, whereas satellite biomass products show little or no gain once forests exceed ~16 m in height (pink shade in b).</a:t>
            </a:r>
          </a:p>
        </p:txBody>
      </p:sp>
      <p:pic>
        <p:nvPicPr>
          <p:cNvPr id="8" name="Picture 7">
            <a:extLst>
              <a:ext uri="{FF2B5EF4-FFF2-40B4-BE49-F238E27FC236}">
                <a16:creationId xmlns:a16="http://schemas.microsoft.com/office/drawing/2014/main" id="{6F7EFAE9-365B-B006-D1BE-B2031C04C852}"/>
              </a:ext>
            </a:extLst>
          </p:cNvPr>
          <p:cNvPicPr>
            <a:picLocks noChangeAspect="1"/>
          </p:cNvPicPr>
          <p:nvPr/>
        </p:nvPicPr>
        <p:blipFill>
          <a:blip r:embed="rId4"/>
          <a:srcRect l="2042" r="3155"/>
          <a:stretch>
            <a:fillRect/>
          </a:stretch>
        </p:blipFill>
        <p:spPr>
          <a:xfrm>
            <a:off x="7754449" y="2283338"/>
            <a:ext cx="4061134" cy="2388043"/>
          </a:xfrm>
          <a:prstGeom prst="rect">
            <a:avLst/>
          </a:prstGeom>
        </p:spPr>
      </p:pic>
      <p:sp>
        <p:nvSpPr>
          <p:cNvPr id="6" name="TextBox 5">
            <a:extLst>
              <a:ext uri="{FF2B5EF4-FFF2-40B4-BE49-F238E27FC236}">
                <a16:creationId xmlns:a16="http://schemas.microsoft.com/office/drawing/2014/main" id="{1AB5B2D7-F0F4-43B5-9CA2-B9B420ABDB8C}"/>
              </a:ext>
            </a:extLst>
          </p:cNvPr>
          <p:cNvSpPr txBox="1"/>
          <p:nvPr/>
        </p:nvSpPr>
        <p:spPr>
          <a:xfrm>
            <a:off x="271638" y="5293105"/>
            <a:ext cx="7234947" cy="954107"/>
          </a:xfrm>
          <a:prstGeom prst="rect">
            <a:avLst/>
          </a:prstGeom>
          <a:noFill/>
        </p:spPr>
        <p:txBody>
          <a:bodyPr wrap="square">
            <a:spAutoFit/>
          </a:bodyPr>
          <a:lstStyle/>
          <a:p>
            <a:pPr fontAlgn="base">
              <a:spcBef>
                <a:spcPts val="600"/>
              </a:spcBef>
            </a:pPr>
            <a:r>
              <a:rPr lang="en-US" sz="1400" dirty="0">
                <a:solidFill>
                  <a:srgbClr val="FFC000"/>
                </a:solidFill>
                <a:latin typeface="Arial" panose="020B0604020202020204" pitchFamily="34" charset="0"/>
                <a:cs typeface="Arial" panose="020B0604020202020204" pitchFamily="34" charset="0"/>
              </a:rPr>
              <a:t>Acknowledgments: </a:t>
            </a:r>
            <a:r>
              <a:rPr lang="en-US" sz="1400" dirty="0">
                <a:solidFill>
                  <a:schemeClr val="bg1"/>
                </a:solidFill>
                <a:latin typeface="Arial" panose="020B0604020202020204" pitchFamily="34" charset="0"/>
                <a:cs typeface="Arial" panose="020B0604020202020204" pitchFamily="34" charset="0"/>
              </a:rPr>
              <a:t>Supported by NASA CMS (80NSSC25K7221), GEDI CST (80NSSC24K0599), ECIP (80NSSC24K1632), and the GEDI contract (NNL15AA03C); Schmidt Sciences (</a:t>
            </a:r>
            <a:r>
              <a:rPr lang="en-US" sz="1400" dirty="0" err="1">
                <a:solidFill>
                  <a:schemeClr val="bg1"/>
                </a:solidFill>
                <a:latin typeface="Arial" panose="020B0604020202020204" pitchFamily="34" charset="0"/>
                <a:cs typeface="Arial" panose="020B0604020202020204" pitchFamily="34" charset="0"/>
              </a:rPr>
              <a:t>CLARiTy</a:t>
            </a:r>
            <a:r>
              <a:rPr lang="en-US" sz="1400" dirty="0">
                <a:solidFill>
                  <a:schemeClr val="bg1"/>
                </a:solidFill>
                <a:latin typeface="Arial" panose="020B0604020202020204" pitchFamily="34" charset="0"/>
                <a:cs typeface="Arial" panose="020B0604020202020204" pitchFamily="34" charset="0"/>
              </a:rPr>
              <a:t>, CALIPSO); the Singapore Ministry of Education (MOE-T2EP50122-0006); and the Maine Space Grant Consortium (SG-27-03).</a:t>
            </a:r>
          </a:p>
        </p:txBody>
      </p:sp>
    </p:spTree>
    <p:extLst>
      <p:ext uri="{BB962C8B-B14F-4D97-AF65-F5344CB8AC3E}">
        <p14:creationId xmlns:p14="http://schemas.microsoft.com/office/powerpoint/2010/main" val="174861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esearchResults-Highlights-Week-16June2025" id="{A4E7A612-9766-444A-A841-42D517B2B1EA}" vid="{CC6CE49F-27B5-AB4C-B3A5-5A0E076A35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77B488AADB449D764A9608DF10B1" ma:contentTypeVersion="14" ma:contentTypeDescription="Create a new document." ma:contentTypeScope="" ma:versionID="3fd057fc5b6710dcb1bcb25056abbdb4">
  <xsd:schema xmlns:xsd="http://www.w3.org/2001/XMLSchema" xmlns:xs="http://www.w3.org/2001/XMLSchema" xmlns:p="http://schemas.microsoft.com/office/2006/metadata/properties" xmlns:ns2="2b2c4cda-6969-4d12-ba52-ce34379a482e" xmlns:ns3="1beef7a9-1293-4cba-a4fb-16e26234a86c" targetNamespace="http://schemas.microsoft.com/office/2006/metadata/properties" ma:root="true" ma:fieldsID="a649d6f0683b773fd8cec1977b64d51b" ns2:_="" ns3:_="">
    <xsd:import namespace="2b2c4cda-6969-4d12-ba52-ce34379a482e"/>
    <xsd:import namespace="1beef7a9-1293-4cba-a4fb-16e26234a86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2c4cda-6969-4d12-ba52-ce34379a48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eef7a9-1293-4cba-a4fb-16e26234a8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73a0781-bea4-4a36-92da-1cc22b8fe100}" ma:internalName="TaxCatchAll" ma:showField="CatchAllData" ma:web="1beef7a9-1293-4cba-a4fb-16e26234a8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beef7a9-1293-4cba-a4fb-16e26234a86c" xsi:nil="true"/>
    <lcf76f155ced4ddcb4097134ff3c332f xmlns="2b2c4cda-6969-4d12-ba52-ce34379a482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3449C57-A29D-4C55-9352-0AD71C60A24A}">
  <ds:schemaRefs>
    <ds:schemaRef ds:uri="1beef7a9-1293-4cba-a4fb-16e26234a86c"/>
    <ds:schemaRef ds:uri="2b2c4cda-6969-4d12-ba52-ce34379a48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A555850-566D-4FA6-A6CB-ADDAE53FC801}">
  <ds:schemaRefs>
    <ds:schemaRef ds:uri="http://schemas.microsoft.com/sharepoint/v3/contenttype/forms"/>
  </ds:schemaRefs>
</ds:datastoreItem>
</file>

<file path=customXml/itemProps3.xml><?xml version="1.0" encoding="utf-8"?>
<ds:datastoreItem xmlns:ds="http://schemas.openxmlformats.org/officeDocument/2006/customXml" ds:itemID="{CE729F5E-A677-484B-B6B0-014E64702A42}">
  <ds:schemaRefs>
    <ds:schemaRef ds:uri="1beef7a9-1293-4cba-a4fb-16e26234a86c"/>
    <ds:schemaRef ds:uri="2b2c4cda-6969-4d12-ba52-ce34379a482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55</TotalTime>
  <Words>337</Words>
  <Application>Microsoft Macintosh PowerPoint</Application>
  <PresentationFormat>Widescreen</PresentationFormat>
  <Paragraphs>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Aptos</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Khan, Maudood N (HQ-DK000)[BOOZ ALLEN HAMILTON INC]</dc:creator>
  <cp:lastModifiedBy>Lei Ma</cp:lastModifiedBy>
  <cp:revision>22</cp:revision>
  <dcterms:created xsi:type="dcterms:W3CDTF">2025-06-18T14:35:13Z</dcterms:created>
  <dcterms:modified xsi:type="dcterms:W3CDTF">2026-08-05T13:21:21Z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0x010100B32777B488AADB449D764A9608DF10B1</vt:lpwstr>
  </property>
  <property fmtid="{D5CDD505-2E9C-101B-9397-08002B2CF9AE}" pid="3" name="MediaServiceImageTags">
    <vt:lpwstr/>
  </property>
</Properties>
</file>