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6"/>
  </p:normalViewPr>
  <p:slideViewPr>
    <p:cSldViewPr snapToGrid="0">
      <p:cViewPr varScale="1">
        <p:scale>
          <a:sx n="117" d="100"/>
          <a:sy n="117" d="100"/>
        </p:scale>
        <p:origin x="3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410B4-1F07-42EF-B634-31B07E3DD3BB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FEDDC-F027-4E11-838E-F87581DC6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55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FEDDC-F027-4E11-838E-F87581DC64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80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CDDC05-F467-5162-539B-2DEE61F4FC9C}"/>
              </a:ext>
            </a:extLst>
          </p:cNvPr>
          <p:cNvSpPr/>
          <p:nvPr userDrawn="1"/>
        </p:nvSpPr>
        <p:spPr>
          <a:xfrm>
            <a:off x="-9084" y="3881"/>
            <a:ext cx="12210167" cy="6891801"/>
          </a:xfrm>
          <a:prstGeom prst="rect">
            <a:avLst/>
          </a:prstGeom>
          <a:solidFill>
            <a:srgbClr val="0A2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22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00DF6-E133-3A1D-9F7E-83ACCA6F8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84FB6-2470-DF5B-31C9-8CF98A9C7D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D64508-67D6-5848-9E7B-FFB085E9BE21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D222B-2236-11E4-4C52-CEEF20166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366BF1-01A3-DE4E-B711-2A51A491620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EB828A-54F8-54C7-50D9-002CBECCCF5E}"/>
              </a:ext>
            </a:extLst>
          </p:cNvPr>
          <p:cNvSpPr/>
          <p:nvPr userDrawn="1"/>
        </p:nvSpPr>
        <p:spPr>
          <a:xfrm>
            <a:off x="0" y="0"/>
            <a:ext cx="12210167" cy="6891801"/>
          </a:xfrm>
          <a:prstGeom prst="rect">
            <a:avLst/>
          </a:prstGeom>
          <a:solidFill>
            <a:srgbClr val="0A2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4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A9C68A-1487-EC74-B817-41F58B13FA38}"/>
              </a:ext>
            </a:extLst>
          </p:cNvPr>
          <p:cNvSpPr txBox="1"/>
          <p:nvPr/>
        </p:nvSpPr>
        <p:spPr>
          <a:xfrm>
            <a:off x="34806" y="1574233"/>
            <a:ext cx="6725155" cy="549381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fontAlgn="base"/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Objectives and Context: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Rice fields are important carbon sinks and methane sources.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Accurate planting (PD) and harvest dates  (HD)define the growing season for estimating gross primary productivity and greenhouse gas emissions.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We developed a satellite-based LIMP random forest (LIMP RF) model to predict field-scale rice planting and harvest dates across Arkansas.</a:t>
            </a:r>
            <a:endParaRPr lang="en-US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Research Result: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Compiled a large field-scale rice phenology dataset (662 planting dates, 500 harvest dates; 2015–2024).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End-of-season metrics predicted harvest better than start-of-season metrics predicted planting (</a:t>
            </a:r>
            <a:r>
              <a:rPr lang="en-US" sz="1400" i="1" dirty="0">
                <a:solidFill>
                  <a:schemeClr val="bg1"/>
                </a:solidFill>
              </a:rPr>
              <a:t>r</a:t>
            </a:r>
            <a:r>
              <a:rPr lang="en-US" sz="1400" dirty="0">
                <a:solidFill>
                  <a:schemeClr val="bg1"/>
                </a:solidFill>
              </a:rPr>
              <a:t> = 0.79–0.82 vs. 0.49–0.75).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LIMP RF achieved MAEs of 6.23 days (PD) and 4.93 days (HD).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Prediction accuracy declined under unseen years, highlighting the influence of interannual climate variability.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Significance: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Accurate crop calendars support improved estimates of crop productivity, greenhouse gas emissions, and climate impacts, enabling more informed agricultural management.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 Assets and Data: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Landsat 7 &amp; Landsat 8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GLDAS (Global Land Data Assimilation System)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The research was supported by the NASA CMS Grand (ROSES 2020) Award 80NSSC21K1002</a:t>
            </a:r>
          </a:p>
          <a:p>
            <a:pPr fontAlgn="base">
              <a:spcBef>
                <a:spcPts val="600"/>
              </a:spcBef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135C466-48B6-4631-7AF6-F31458DD5684}"/>
              </a:ext>
            </a:extLst>
          </p:cNvPr>
          <p:cNvSpPr txBox="1">
            <a:spLocks/>
          </p:cNvSpPr>
          <p:nvPr/>
        </p:nvSpPr>
        <p:spPr>
          <a:xfrm>
            <a:off x="207545" y="203403"/>
            <a:ext cx="9916169" cy="166087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FFC000"/>
                </a:solidFill>
                <a:latin typeface="Arial"/>
                <a:cs typeface="Arial"/>
              </a:rPr>
              <a:t>Phenological and Machine Learning Approaches for Estimating Field-Scale Rice Planting and Harvest Dates in Arkansas</a:t>
            </a:r>
            <a:br>
              <a:rPr lang="en-US" sz="3400" dirty="0">
                <a:solidFill>
                  <a:srgbClr val="FFC000"/>
                </a:solidFill>
                <a:latin typeface="Aptos"/>
                <a:cs typeface="Arial"/>
              </a:rPr>
            </a:b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Riasad Bin Mahbub¹, Rongyun Tang</a:t>
            </a:r>
            <a:r>
              <a:rPr lang="en-US" sz="1200" baseline="30000" dirty="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, Beatriz Moreno-García</a:t>
            </a:r>
            <a:r>
              <a:rPr lang="en-US" sz="1200" baseline="30000" dirty="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, Marc Gomez-Prats</a:t>
            </a:r>
            <a:r>
              <a:rPr lang="en-US" sz="1200" baseline="30000" dirty="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, Michele L. Reba</a:t>
            </a:r>
            <a:r>
              <a:rPr lang="en-US" sz="1200" baseline="30000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, Brad G. Peter</a:t>
            </a:r>
            <a:r>
              <a:rPr lang="en-US" sz="1200" baseline="30000" dirty="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, Benjamin R.K. Runkle¹</a:t>
            </a:r>
          </a:p>
          <a:p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1 University of Arkansas •  2 USDA-ARS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BF466B-BDB9-831B-33F4-4F483D858BDF}"/>
              </a:ext>
            </a:extLst>
          </p:cNvPr>
          <p:cNvSpPr txBox="1"/>
          <p:nvPr/>
        </p:nvSpPr>
        <p:spPr>
          <a:xfrm>
            <a:off x="6759961" y="4126312"/>
            <a:ext cx="5272069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  <a:latin typeface="Arial"/>
                <a:cs typeface="Arial"/>
              </a:rPr>
              <a:t>Figure 1. 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Time-series extraction of field-scale rice phenology using the kernel Normalized Difference Vegetation Index (</a:t>
            </a:r>
            <a:r>
              <a:rPr lang="en-US" sz="1400" i="1" dirty="0" err="1">
                <a:solidFill>
                  <a:schemeClr val="bg1"/>
                </a:solidFill>
                <a:latin typeface="Arial"/>
                <a:cs typeface="Arial"/>
              </a:rPr>
              <a:t>k</a:t>
            </a:r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NDVI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). The plot displays the seasonal trajectory alongside satellite-derived metrics, such as Start of Season (SOS), Greenup, and End of Season (EOS), mapped directly against true field-observed Planting Dates (PD) and Harvest Dates (HD).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E2F4F5-942C-A4BC-1901-F76207FE0951}"/>
              </a:ext>
            </a:extLst>
          </p:cNvPr>
          <p:cNvSpPr txBox="1"/>
          <p:nvPr/>
        </p:nvSpPr>
        <p:spPr>
          <a:xfrm>
            <a:off x="6759961" y="3429000"/>
            <a:ext cx="4414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PREFERABLY A SINGLE FIGURE OR IMAGE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969C6D-F7A3-92F3-1EA7-AF0125C11C54}"/>
              </a:ext>
            </a:extLst>
          </p:cNvPr>
          <p:cNvSpPr txBox="1"/>
          <p:nvPr/>
        </p:nvSpPr>
        <p:spPr>
          <a:xfrm>
            <a:off x="6676919" y="5665108"/>
            <a:ext cx="5355111" cy="10464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  <a:latin typeface="Arial"/>
                <a:cs typeface="Arial"/>
              </a:rPr>
              <a:t>Reference Publication:</a:t>
            </a:r>
            <a:r>
              <a:rPr lang="en-US" sz="1200" dirty="0">
                <a:solidFill>
                  <a:srgbClr val="FFC000"/>
                </a:solidFill>
                <a:latin typeface="Arial"/>
                <a:cs typeface="Arial"/>
              </a:rPr>
              <a:t> </a:t>
            </a: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Mahbub, R. B., Tang, R., Moreno-García, B., Gomez-Prats, M., Reba, M. L., Peter, B. G., &amp; Runkle, B. R. (2026). Evaluating Phenological and Machine Learning Approaches for Estimating Field-Scale Rice Planting and Harvest Dates in Arkansas. Science of Remote Sensing, 100459.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1F918C-4352-B41C-11B4-FD716637E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4490" y="203403"/>
            <a:ext cx="1460924" cy="6251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4CD267-FADB-6A9C-C951-37539C267B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7011" y="1685247"/>
            <a:ext cx="5230856" cy="244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1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searchResults-Highlights-Week-16June2025" id="{A4E7A612-9766-444A-A841-42D517B2B1EA}" vid="{CC6CE49F-27B5-AB4C-B3A5-5A0E076A35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2777B488AADB449D764A9608DF10B1" ma:contentTypeVersion="14" ma:contentTypeDescription="Create a new document." ma:contentTypeScope="" ma:versionID="3fd057fc5b6710dcb1bcb25056abbdb4">
  <xsd:schema xmlns:xsd="http://www.w3.org/2001/XMLSchema" xmlns:xs="http://www.w3.org/2001/XMLSchema" xmlns:p="http://schemas.microsoft.com/office/2006/metadata/properties" xmlns:ns2="2b2c4cda-6969-4d12-ba52-ce34379a482e" xmlns:ns3="1beef7a9-1293-4cba-a4fb-16e26234a86c" targetNamespace="http://schemas.microsoft.com/office/2006/metadata/properties" ma:root="true" ma:fieldsID="a649d6f0683b773fd8cec1977b64d51b" ns2:_="" ns3:_="">
    <xsd:import namespace="2b2c4cda-6969-4d12-ba52-ce34379a482e"/>
    <xsd:import namespace="1beef7a9-1293-4cba-a4fb-16e26234a8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2c4cda-6969-4d12-ba52-ce34379a48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0fb68aea-d2ee-4a6c-85e6-e4b5686e96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eef7a9-1293-4cba-a4fb-16e26234a8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c73a0781-bea4-4a36-92da-1cc22b8fe100}" ma:internalName="TaxCatchAll" ma:showField="CatchAllData" ma:web="1beef7a9-1293-4cba-a4fb-16e26234a8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beef7a9-1293-4cba-a4fb-16e26234a86c" xsi:nil="true"/>
    <lcf76f155ced4ddcb4097134ff3c332f xmlns="2b2c4cda-6969-4d12-ba52-ce34379a482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555850-566D-4FA6-A6CB-ADDAE53FC8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449C57-A29D-4C55-9352-0AD71C60A24A}">
  <ds:schemaRefs>
    <ds:schemaRef ds:uri="1beef7a9-1293-4cba-a4fb-16e26234a86c"/>
    <ds:schemaRef ds:uri="2b2c4cda-6969-4d12-ba52-ce34379a482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E729F5E-A677-484B-B6B0-014E64702A42}">
  <ds:schemaRefs>
    <ds:schemaRef ds:uri="1beef7a9-1293-4cba-a4fb-16e26234a86c"/>
    <ds:schemaRef ds:uri="2b2c4cda-6969-4d12-ba52-ce34379a482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381</Words>
  <Application>Microsoft Office PowerPoint</Application>
  <PresentationFormat>Widescreen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Aptos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Khan, Maudood N (HQ-DK000)[BOOZ ALLEN HAMILTON INC]</dc:creator>
  <cp:lastModifiedBy>Riasad Bin Mahbub</cp:lastModifiedBy>
  <cp:revision>11</cp:revision>
  <dcterms:created xsi:type="dcterms:W3CDTF">2025-06-18T14:35:13Z</dcterms:created>
  <dcterms:modified xsi:type="dcterms:W3CDTF">2026-07-09T16:55:59Z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0x010100B32777B488AADB449D764A9608DF10B1</vt:lpwstr>
  </property>
  <property fmtid="{D5CDD505-2E9C-101B-9397-08002B2CF9AE}" pid="3" name="MediaServiceImageTags">
    <vt:lpwstr/>
  </property>
</Properties>
</file>