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/>
    <p:restoredTop sz="94702"/>
  </p:normalViewPr>
  <p:slideViewPr>
    <p:cSldViewPr snapToGrid="0">
      <p:cViewPr varScale="1">
        <p:scale>
          <a:sx n="73" d="100"/>
          <a:sy n="73" d="100"/>
        </p:scale>
        <p:origin x="232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 userDrawn="1"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64508-67D6-5848-9E7B-FFB085E9BE21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66BF1-01A3-DE4E-B711-2A51A4916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 userDrawn="1"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doi.org/10.1021/acs.est.5c14976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9C68A-1487-EC74-B817-41F58B13FA38}"/>
              </a:ext>
            </a:extLst>
          </p:cNvPr>
          <p:cNvSpPr txBox="1"/>
          <p:nvPr/>
        </p:nvSpPr>
        <p:spPr>
          <a:xfrm>
            <a:off x="271638" y="1344348"/>
            <a:ext cx="6728764" cy="467820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Objectives and Context: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Underground coal mines are important global sources of methane, but emissions estimates are uncertain. </a:t>
            </a:r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Inventories using depth to determine emission factors (IPCC T1) overestimate emissions by 3x. Using basin-wide emission factors (IPCC T2) instead results in a much better match (20%). Aircraft observations of individual mines are within 40% of ground truth, allowing us to develop emission factors from observations. </a:t>
            </a:r>
          </a:p>
          <a:p>
            <a:pPr fontAlgn="base"/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Aircraft (or satellite) surveys of a small sample of underground coal mines can be used to develop basin-wide emission factors for methane emissions. </a:t>
            </a:r>
          </a:p>
          <a:p>
            <a:pPr fontAlgn="base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AVIRIS-NG aircraft. This research was supported by the NASA Carbon Monitoring System (NNH16ZDA001N-CMS) as part of Jacob-CMS-2023 and Cusworth-CMS-2022 (80NSSC23K1244)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35C466-48B6-4631-7AF6-F31458DD5684}"/>
              </a:ext>
            </a:extLst>
          </p:cNvPr>
          <p:cNvSpPr txBox="1">
            <a:spLocks/>
          </p:cNvSpPr>
          <p:nvPr/>
        </p:nvSpPr>
        <p:spPr>
          <a:xfrm>
            <a:off x="286586" y="391583"/>
            <a:ext cx="10157904" cy="76703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FC000"/>
                </a:solidFill>
                <a:latin typeface="Arial"/>
                <a:cs typeface="Arial"/>
              </a:rPr>
              <a:t>Remote sensing enables basin-scale inventories of coal mine methane</a:t>
            </a:r>
            <a:br>
              <a:rPr lang="en-US" sz="3400" dirty="0">
                <a:solidFill>
                  <a:srgbClr val="FFC000"/>
                </a:solidFill>
                <a:latin typeface="Aptos"/>
                <a:cs typeface="Arial"/>
              </a:rPr>
            </a:b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Elise Penn, Daniel J. Jacob, Harvard (PI); Daniel Cusworth, Carbon Mapper (PI)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F466B-BDB9-831B-33F4-4F483D858BDF}"/>
              </a:ext>
            </a:extLst>
          </p:cNvPr>
          <p:cNvSpPr txBox="1"/>
          <p:nvPr/>
        </p:nvSpPr>
        <p:spPr>
          <a:xfrm>
            <a:off x="7087307" y="5437777"/>
            <a:ext cx="456090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Emission factors estimated by aircraft remote sensing. 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Emission factors scale linearly with coal production, and are relatively stable within basins and over time. This allows us to estimate emission factors directly from remote sensing observations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69C6D-F7A3-92F3-1EA7-AF0125C11C54}"/>
              </a:ext>
            </a:extLst>
          </p:cNvPr>
          <p:cNvSpPr txBox="1"/>
          <p:nvPr/>
        </p:nvSpPr>
        <p:spPr>
          <a:xfrm>
            <a:off x="260754" y="6204807"/>
            <a:ext cx="446287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Reference Publication: 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Penn et al., 2026, </a:t>
            </a:r>
            <a:r>
              <a:rPr lang="en-US" sz="1400" i="1" dirty="0">
                <a:solidFill>
                  <a:schemeClr val="bg1"/>
                </a:solidFill>
                <a:latin typeface="Arial"/>
                <a:cs typeface="Arial"/>
              </a:rPr>
              <a:t>Environ. Sci. Technol.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  <a:hlinkClick r:id="rId2"/>
              </a:rPr>
              <a:t>https://doi.org/10.1021/acs.est.5c14976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1F918C-4352-B41C-11B4-FD716637E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8" name="Picture 7" descr="A graph of a graph of a coal mine&#10;&#10;Description automatically generated with medium confidence">
            <a:extLst>
              <a:ext uri="{FF2B5EF4-FFF2-40B4-BE49-F238E27FC236}">
                <a16:creationId xmlns:a16="http://schemas.microsoft.com/office/drawing/2014/main" id="{477F8B10-1C8B-C739-C374-3183D90DD1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000"/>
          <a:stretch>
            <a:fillRect/>
          </a:stretch>
        </p:blipFill>
        <p:spPr>
          <a:xfrm>
            <a:off x="7000402" y="1315693"/>
            <a:ext cx="4414991" cy="396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61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eef7a9-1293-4cba-a4fb-16e26234a86c" xsi:nil="true"/>
    <lcf76f155ced4ddcb4097134ff3c332f xmlns="2b2c4cda-6969-4d12-ba52-ce34379a48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77B488AADB449D764A9608DF10B1" ma:contentTypeVersion="14" ma:contentTypeDescription="Create a new document." ma:contentTypeScope="" ma:versionID="3fd057fc5b6710dcb1bcb25056abbdb4">
  <xsd:schema xmlns:xsd="http://www.w3.org/2001/XMLSchema" xmlns:xs="http://www.w3.org/2001/XMLSchema" xmlns:p="http://schemas.microsoft.com/office/2006/metadata/properties" xmlns:ns2="2b2c4cda-6969-4d12-ba52-ce34379a482e" xmlns:ns3="1beef7a9-1293-4cba-a4fb-16e26234a86c" targetNamespace="http://schemas.microsoft.com/office/2006/metadata/properties" ma:root="true" ma:fieldsID="a649d6f0683b773fd8cec1977b64d51b" ns2:_="" ns3:_="">
    <xsd:import namespace="2b2c4cda-6969-4d12-ba52-ce34379a482e"/>
    <xsd:import namespace="1beef7a9-1293-4cba-a4fb-16e26234a8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c4cda-6969-4d12-ba52-ce34379a4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f7a9-1293-4cba-a4fb-16e26234a8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3a0781-bea4-4a36-92da-1cc22b8fe100}" ma:internalName="TaxCatchAll" ma:showField="CatchAllData" ma:web="1beef7a9-1293-4cba-a4fb-16e26234a8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555850-566D-4FA6-A6CB-ADDAE53FC8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729F5E-A677-484B-B6B0-014E64702A42}">
  <ds:schemaRefs>
    <ds:schemaRef ds:uri="1beef7a9-1293-4cba-a4fb-16e26234a86c"/>
    <ds:schemaRef ds:uri="2b2c4cda-6969-4d12-ba52-ce34379a48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3449C57-A29D-4C55-9352-0AD71C60A24A}">
  <ds:schemaRefs>
    <ds:schemaRef ds:uri="1beef7a9-1293-4cba-a4fb-16e26234a86c"/>
    <ds:schemaRef ds:uri="2b2c4cda-6969-4d12-ba52-ce34379a48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236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Maudood N (HQ-DK000)[BOOZ ALLEN HAMILTON INC]</dc:creator>
  <cp:lastModifiedBy>Daniel Cusworth</cp:lastModifiedBy>
  <cp:revision>29</cp:revision>
  <dcterms:created xsi:type="dcterms:W3CDTF">2025-06-18T14:35:13Z</dcterms:created>
  <dcterms:modified xsi:type="dcterms:W3CDTF">2026-06-24T03:26:21Z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0x010100B32777B488AADB449D764A9608DF10B1</vt:lpwstr>
  </property>
  <property fmtid="{D5CDD505-2E9C-101B-9397-08002B2CF9AE}" pid="3" name="MediaServiceImageTags">
    <vt:lpwstr/>
  </property>
</Properties>
</file>