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/>
    <p:restoredTop sz="94630"/>
  </p:normalViewPr>
  <p:slideViewPr>
    <p:cSldViewPr snapToGrid="0">
      <p:cViewPr varScale="1">
        <p:scale>
          <a:sx n="108" d="100"/>
          <a:sy n="108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451F3-1EFD-9345-B521-6D45AFC6F01E}" type="datetimeFigureOut">
              <a:rPr lang="en-US" smtClean="0"/>
              <a:t>6/16/26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41A71-7C1B-EB4C-A110-E14529A0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41A71-7C1B-EB4C-A110-E14529A0B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9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CDDC05-F467-5162-539B-2DEE61F4FC9C}"/>
              </a:ext>
            </a:extLst>
          </p:cNvPr>
          <p:cNvSpPr/>
          <p:nvPr userDrawn="1"/>
        </p:nvSpPr>
        <p:spPr>
          <a:xfrm>
            <a:off x="-9084" y="3881"/>
            <a:ext cx="12210167" cy="6891801"/>
          </a:xfrm>
          <a:prstGeom prst="rect">
            <a:avLst/>
          </a:prstGeom>
          <a:solidFill>
            <a:srgbClr val="0A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00DF6-E133-3A1D-9F7E-83ACCA6F8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84FB6-2470-DF5B-31C9-8CF98A9C7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64508-67D6-5848-9E7B-FFB085E9BE21}" type="datetimeFigureOut">
              <a:rPr lang="en-US" smtClean="0"/>
              <a:t>6/16/26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D222B-2236-11E4-4C52-CEEF20166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366BF1-01A3-DE4E-B711-2A51A49162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B828A-54F8-54C7-50D9-002CBECCCF5E}"/>
              </a:ext>
            </a:extLst>
          </p:cNvPr>
          <p:cNvSpPr/>
          <p:nvPr userDrawn="1"/>
        </p:nvSpPr>
        <p:spPr>
          <a:xfrm>
            <a:off x="0" y="0"/>
            <a:ext cx="12210167" cy="6891801"/>
          </a:xfrm>
          <a:prstGeom prst="rect">
            <a:avLst/>
          </a:prstGeom>
          <a:solidFill>
            <a:srgbClr val="0A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34C1A-CCED-C093-1170-E7E73E872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E11C1-686E-D29B-3357-92098817E7A7}"/>
              </a:ext>
            </a:extLst>
          </p:cNvPr>
          <p:cNvSpPr txBox="1"/>
          <p:nvPr/>
        </p:nvSpPr>
        <p:spPr>
          <a:xfrm>
            <a:off x="271638" y="1508919"/>
            <a:ext cx="5824361" cy="43550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Objectives and Context: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thermal signature of large stationary combustion sources, assess whether imaging spectrometer such as EMIT can detect and quantify gas flaring.</a:t>
            </a:r>
          </a:p>
          <a:p>
            <a:pPr fontAlgn="base"/>
            <a:endParaRPr lang="en-US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Research Result: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EMIT and a spectral unmixing model, individual flare stacks in the Permian Basin are detected and operator-level flared gas volumes are estimated that is consistent with reported inventories. </a:t>
            </a:r>
          </a:p>
          <a:p>
            <a:pPr fontAlgn="base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demonstrates that high-resolution imaging spectrometers can improve flare attribution of methane, flaring activity monitoring to specific facilities and operators.</a:t>
            </a:r>
          </a:p>
          <a:p>
            <a:pPr fontAlgn="base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</a:pP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Assets and Data: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was supported by the NASA Carbon Monitoring System (NNH16ZDA001N-CMS) as part of Cusworth-CMS-2022 (80NSSC23K1244)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B42C05-ED04-3549-34A8-319C0D799F24}"/>
              </a:ext>
            </a:extLst>
          </p:cNvPr>
          <p:cNvSpPr txBox="1">
            <a:spLocks/>
          </p:cNvSpPr>
          <p:nvPr/>
        </p:nvSpPr>
        <p:spPr>
          <a:xfrm>
            <a:off x="289188" y="456639"/>
            <a:ext cx="7171985" cy="76703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C000"/>
                </a:solidFill>
                <a:latin typeface="Arial"/>
                <a:cs typeface="Arial"/>
              </a:rPr>
              <a:t>Facility scale detection and quantification of gas flaring using imaging spectrometers</a:t>
            </a:r>
            <a:br>
              <a:rPr lang="en-US" sz="3400" dirty="0">
                <a:solidFill>
                  <a:srgbClr val="FFC000"/>
                </a:solidFill>
                <a:latin typeface="Aptos"/>
                <a:cs typeface="Arial"/>
              </a:rPr>
            </a:b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Jinsol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Kim, Daniel Cusworth (PI), Carbon Mapper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6BCCD-5EE9-1A5F-CBC2-1A6F5135E9D5}"/>
              </a:ext>
            </a:extLst>
          </p:cNvPr>
          <p:cNvSpPr txBox="1"/>
          <p:nvPr/>
        </p:nvSpPr>
        <p:spPr>
          <a:xfrm>
            <a:off x="6429082" y="3366999"/>
            <a:ext cx="54912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Arial"/>
                <a:cs typeface="Arial"/>
              </a:rPr>
              <a:t>Examples of individual flare stacks detected in the Permian Basin (Red). Blue points show flare detection from VIIRS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582F8-01DC-ABDE-342D-964FE1A50394}"/>
              </a:ext>
            </a:extLst>
          </p:cNvPr>
          <p:cNvSpPr txBox="1"/>
          <p:nvPr/>
        </p:nvSpPr>
        <p:spPr>
          <a:xfrm>
            <a:off x="271638" y="6032029"/>
            <a:ext cx="533274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Arial"/>
                <a:cs typeface="Arial"/>
              </a:rPr>
              <a:t>Kim et al., Facility scale detection and quantification of gas flaring using imaging spectrometers (ES&amp;T Air, accepted)</a:t>
            </a:r>
          </a:p>
          <a:p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78A043-DF4C-CD15-E522-48AB4B494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490" y="203403"/>
            <a:ext cx="1460924" cy="625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F91D74-8003-DE10-656A-D3606FD103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906"/>
          <a:stretch>
            <a:fillRect/>
          </a:stretch>
        </p:blipFill>
        <p:spPr>
          <a:xfrm>
            <a:off x="6432195" y="915899"/>
            <a:ext cx="2858530" cy="245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2A5F7E-3E1C-5B4D-D556-A9B0D7B4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712"/>
          <a:stretch>
            <a:fillRect/>
          </a:stretch>
        </p:blipFill>
        <p:spPr>
          <a:xfrm>
            <a:off x="9321953" y="915899"/>
            <a:ext cx="2870047" cy="245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3ECB51-591F-4243-7A8C-D05E51C808D6}"/>
              </a:ext>
            </a:extLst>
          </p:cNvPr>
          <p:cNvSpPr txBox="1"/>
          <p:nvPr/>
        </p:nvSpPr>
        <p:spPr>
          <a:xfrm>
            <a:off x="10204904" y="4925553"/>
            <a:ext cx="206063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Arial"/>
                <a:cs typeface="Arial"/>
              </a:rPr>
              <a:t>Estimated flared gas volume at operator-level showing consistence with reported inventories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1572D-7B36-8076-FA7D-95AC8DC141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373" r="6671"/>
          <a:stretch>
            <a:fillRect/>
          </a:stretch>
        </p:blipFill>
        <p:spPr>
          <a:xfrm>
            <a:off x="6532243" y="3890219"/>
            <a:ext cx="3672661" cy="28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9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Results-Highlights-Week-16June2025" id="{A4E7A612-9766-444A-A841-42D517B2B1EA}" vid="{CC6CE49F-27B5-AB4C-B3A5-5A0E076A35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777B488AADB449D764A9608DF10B1" ma:contentTypeVersion="14" ma:contentTypeDescription="Create a new document." ma:contentTypeScope="" ma:versionID="3fd057fc5b6710dcb1bcb25056abbdb4">
  <xsd:schema xmlns:xsd="http://www.w3.org/2001/XMLSchema" xmlns:xs="http://www.w3.org/2001/XMLSchema" xmlns:p="http://schemas.microsoft.com/office/2006/metadata/properties" xmlns:ns2="2b2c4cda-6969-4d12-ba52-ce34379a482e" xmlns:ns3="1beef7a9-1293-4cba-a4fb-16e26234a86c" targetNamespace="http://schemas.microsoft.com/office/2006/metadata/properties" ma:root="true" ma:fieldsID="a649d6f0683b773fd8cec1977b64d51b" ns2:_="" ns3:_="">
    <xsd:import namespace="2b2c4cda-6969-4d12-ba52-ce34379a482e"/>
    <xsd:import namespace="1beef7a9-1293-4cba-a4fb-16e26234a8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c4cda-6969-4d12-ba52-ce34379a4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ef7a9-1293-4cba-a4fb-16e26234a8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73a0781-bea4-4a36-92da-1cc22b8fe100}" ma:internalName="TaxCatchAll" ma:showField="CatchAllData" ma:web="1beef7a9-1293-4cba-a4fb-16e26234a8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eef7a9-1293-4cba-a4fb-16e26234a86c" xsi:nil="true"/>
    <lcf76f155ced4ddcb4097134ff3c332f xmlns="2b2c4cda-6969-4d12-ba52-ce34379a48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449C57-A29D-4C55-9352-0AD71C60A24A}">
  <ds:schemaRefs>
    <ds:schemaRef ds:uri="1beef7a9-1293-4cba-a4fb-16e26234a86c"/>
    <ds:schemaRef ds:uri="2b2c4cda-6969-4d12-ba52-ce34379a48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A555850-566D-4FA6-A6CB-ADDAE53FC8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729F5E-A677-484B-B6B0-014E64702A42}">
  <ds:schemaRefs>
    <ds:schemaRef ds:uri="1beef7a9-1293-4cba-a4fb-16e26234a86c"/>
    <ds:schemaRef ds:uri="2b2c4cda-6969-4d12-ba52-ce34379a48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190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Khan, Maudood N (HQ-DK000)[BOOZ ALLEN HAMILTON INC]</dc:creator>
  <cp:lastModifiedBy>Daniel Cusworth</cp:lastModifiedBy>
  <cp:revision>10</cp:revision>
  <dcterms:created xsi:type="dcterms:W3CDTF">2025-06-18T14:35:13Z</dcterms:created>
  <dcterms:modified xsi:type="dcterms:W3CDTF">2026-06-16T23:31:38Z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0x010100B32777B488AADB449D764A9608DF10B1</vt:lpwstr>
  </property>
  <property fmtid="{D5CDD505-2E9C-101B-9397-08002B2CF9AE}" pid="3" name="MediaServiceImageTags">
    <vt:lpwstr/>
  </property>
</Properties>
</file>