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93"/>
    <p:restoredTop sz="96098"/>
  </p:normalViewPr>
  <p:slideViewPr>
    <p:cSldViewPr snapToGrid="0">
      <p:cViewPr>
        <p:scale>
          <a:sx n="120" d="100"/>
          <a:sy n="120" d="100"/>
        </p:scale>
        <p:origin x="5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15797-A05E-ED41-9BF2-AC990F1BBEDB}" type="datetimeFigureOut">
              <a:rPr lang="en-US" smtClean="0"/>
              <a:t>5/18/26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36ED2-B920-8044-8DD6-C4E9D25F5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236ED2-B920-8044-8DD6-C4E9D25F59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0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CDDC05-F467-5162-539B-2DEE61F4FC9C}"/>
              </a:ext>
            </a:extLst>
          </p:cNvPr>
          <p:cNvSpPr/>
          <p:nvPr userDrawn="1"/>
        </p:nvSpPr>
        <p:spPr>
          <a:xfrm>
            <a:off x="-9084" y="3881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2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00DF6-E133-3A1D-9F7E-83ACCA6F8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84FB6-2470-DF5B-31C9-8CF98A9C7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D64508-67D6-5848-9E7B-FFB085E9BE21}" type="datetimeFigureOut">
              <a:rPr lang="en-US" smtClean="0"/>
              <a:t>5/18/26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D222B-2236-11E4-4C52-CEEF20166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366BF1-01A3-DE4E-B711-2A51A49162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EB828A-54F8-54C7-50D9-002CBECCCF5E}"/>
              </a:ext>
            </a:extLst>
          </p:cNvPr>
          <p:cNvSpPr/>
          <p:nvPr userDrawn="1"/>
        </p:nvSpPr>
        <p:spPr>
          <a:xfrm>
            <a:off x="0" y="0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4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gers.users.earthengine.app/view/tidalwetlandcover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emf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A9C68A-1487-EC74-B817-41F58B13FA38}"/>
              </a:ext>
            </a:extLst>
          </p:cNvPr>
          <p:cNvSpPr txBox="1"/>
          <p:nvPr/>
        </p:nvSpPr>
        <p:spPr>
          <a:xfrm>
            <a:off x="271639" y="1508919"/>
            <a:ext cx="5545736" cy="426270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Objectives and Context: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Long-term and high-frequency monitoring of US tidal wetlands</a:t>
            </a:r>
          </a:p>
          <a:p>
            <a:pPr fontAlgn="base"/>
            <a:endParaRPr lang="en-US" sz="1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Research Result: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U.S. tidal wetlands lost ~1,600 km² (7.5%) from 1985–2023; loss rate is accelerating; chronic stressors caused largest cumulative loss (60%), while extreme weather contributed 1.4 times as much to the acceleration as chronic stressors.</a:t>
            </a:r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base"/>
            <a:endParaRPr lang="en-US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Significance: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protection and restoration are not keeping pace with declining tidal wetland resilience; targeted restoration can still make a difference, as shown by gains along San Francisco Bay</a:t>
            </a:r>
          </a:p>
          <a:p>
            <a:pPr fontAlgn="base">
              <a:spcBef>
                <a:spcPts val="600"/>
              </a:spcBef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NASA Assets and Data: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~176k Landsat 4-8 images, DECODE algorithm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135C466-48B6-4631-7AF6-F31458DD5684}"/>
              </a:ext>
            </a:extLst>
          </p:cNvPr>
          <p:cNvSpPr txBox="1">
            <a:spLocks/>
          </p:cNvSpPr>
          <p:nvPr/>
        </p:nvSpPr>
        <p:spPr>
          <a:xfrm>
            <a:off x="289188" y="456639"/>
            <a:ext cx="8937939" cy="76703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FFC000"/>
                </a:solidFill>
                <a:latin typeface="Arial"/>
                <a:cs typeface="Arial"/>
              </a:rPr>
              <a:t>The accelerating loss and shifting dynamics of US tidal wetlands</a:t>
            </a:r>
            <a:br>
              <a:rPr lang="en-US" sz="3400" dirty="0">
                <a:solidFill>
                  <a:srgbClr val="FFC000"/>
                </a:solidFill>
                <a:latin typeface="Aptos"/>
                <a:cs typeface="Arial"/>
              </a:rPr>
            </a:b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Zhe Zhu, University of Connecticut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BF466B-BDB9-831B-33F4-4F483D858BDF}"/>
              </a:ext>
            </a:extLst>
          </p:cNvPr>
          <p:cNvSpPr txBox="1"/>
          <p:nvPr/>
        </p:nvSpPr>
        <p:spPr>
          <a:xfrm>
            <a:off x="5929795" y="5581856"/>
            <a:ext cx="612205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Annual trends in U.S. tidal wetland loss and gain, including acceleration and deceleration patterns. Insets highlight regional hotspots of tidal marsh cover change. </a:t>
            </a:r>
          </a:p>
          <a:p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Interactive map: 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  <a:hlinkClick r:id="rId3"/>
              </a:rPr>
              <a:t>https://gers.users.earthengine.app/view/tidalwetlandcover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969C6D-F7A3-92F3-1EA7-AF0125C11C54}"/>
              </a:ext>
            </a:extLst>
          </p:cNvPr>
          <p:cNvSpPr txBox="1"/>
          <p:nvPr/>
        </p:nvSpPr>
        <p:spPr>
          <a:xfrm>
            <a:off x="545541" y="5771624"/>
            <a:ext cx="519603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  <a:latin typeface="Arial"/>
                <a:cs typeface="Arial"/>
              </a:rPr>
              <a:t>Reference Publication: 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Yang, X., Qiu, S., Kroeger, K. D., Zhu, Z.L., Covington, S. Murray, N. J., Zhu, Z. (2026) The accelerating loss and shifting dynamics of US tidal wetlands. Nature Communications, 10.1038/s41467-026-71464-2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1F918C-4352-B41C-11B4-FD716637EB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4490" y="203403"/>
            <a:ext cx="1460924" cy="625140"/>
          </a:xfrm>
          <a:prstGeom prst="rect">
            <a:avLst/>
          </a:prstGeom>
        </p:spPr>
      </p:pic>
      <p:pic>
        <p:nvPicPr>
          <p:cNvPr id="9" name="Image 1" descr="/mnt/data/recon_media/image-11-2.png">
            <a:extLst>
              <a:ext uri="{FF2B5EF4-FFF2-40B4-BE49-F238E27FC236}">
                <a16:creationId xmlns:a16="http://schemas.microsoft.com/office/drawing/2014/main" id="{C140E3D4-5A1C-7923-A688-CB7FADA840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7374" y="1508918"/>
            <a:ext cx="6346896" cy="401648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79B45FF-0F6A-94CE-09D4-D5DE31FF8AF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4351" r="1"/>
          <a:stretch>
            <a:fillRect/>
          </a:stretch>
        </p:blipFill>
        <p:spPr>
          <a:xfrm>
            <a:off x="11112500" y="3960955"/>
            <a:ext cx="1007320" cy="954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3F59BC-68A3-101B-4EDC-F298BA9055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58936" y="1536076"/>
            <a:ext cx="1403576" cy="13017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E7480E-62A8-F845-AEDD-7243B6369E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50113" y="1536076"/>
            <a:ext cx="1334632" cy="13346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F753797-A683-4511-9FAF-138D905E09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41334" y="4209862"/>
            <a:ext cx="1321539" cy="124287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FEC6EDB-3B67-4446-1BF6-5D7700F9AB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58309" y="4246075"/>
            <a:ext cx="838575" cy="1170449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77962BC-3107-7861-DF81-768C5C02841B}"/>
              </a:ext>
            </a:extLst>
          </p:cNvPr>
          <p:cNvCxnSpPr/>
          <p:nvPr/>
        </p:nvCxnSpPr>
        <p:spPr>
          <a:xfrm flipV="1">
            <a:off x="6096000" y="2588342"/>
            <a:ext cx="614516" cy="420329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F4B1A90-3051-4889-DB12-6634859EE616}"/>
              </a:ext>
            </a:extLst>
          </p:cNvPr>
          <p:cNvSpPr txBox="1"/>
          <p:nvPr/>
        </p:nvSpPr>
        <p:spPr>
          <a:xfrm rot="19618592">
            <a:off x="5835055" y="2602763"/>
            <a:ext cx="10791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San Francisco Bay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C1824C-FB1B-DF12-2F10-8370953BFC18}"/>
              </a:ext>
            </a:extLst>
          </p:cNvPr>
          <p:cNvSpPr txBox="1"/>
          <p:nvPr/>
        </p:nvSpPr>
        <p:spPr>
          <a:xfrm>
            <a:off x="10044114" y="2793227"/>
            <a:ext cx="8547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Delaware Bay 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40D6B66-9D70-C197-AA04-2F747BA26B1B}"/>
              </a:ext>
            </a:extLst>
          </p:cNvPr>
          <p:cNvCxnSpPr>
            <a:cxnSpLocks/>
          </p:cNvCxnSpPr>
          <p:nvPr/>
        </p:nvCxnSpPr>
        <p:spPr>
          <a:xfrm flipH="1" flipV="1">
            <a:off x="10825574" y="2829380"/>
            <a:ext cx="500621" cy="263024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E017D0D-F1FD-C7C7-12DB-1418E7717D9D}"/>
              </a:ext>
            </a:extLst>
          </p:cNvPr>
          <p:cNvSpPr txBox="1"/>
          <p:nvPr/>
        </p:nvSpPr>
        <p:spPr>
          <a:xfrm>
            <a:off x="11582089" y="4897065"/>
            <a:ext cx="5277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Florida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D8BA79-C537-5EFF-077F-30076DF5DE8A}"/>
              </a:ext>
            </a:extLst>
          </p:cNvPr>
          <p:cNvSpPr txBox="1"/>
          <p:nvPr/>
        </p:nvSpPr>
        <p:spPr>
          <a:xfrm rot="19862957">
            <a:off x="8686065" y="5038483"/>
            <a:ext cx="12170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Mississippi River Delta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30C67F8-FD9F-EBAF-CF81-0D021E915B10}"/>
              </a:ext>
            </a:extLst>
          </p:cNvPr>
          <p:cNvCxnSpPr>
            <a:cxnSpLocks/>
          </p:cNvCxnSpPr>
          <p:nvPr/>
        </p:nvCxnSpPr>
        <p:spPr>
          <a:xfrm flipH="1">
            <a:off x="8570752" y="4710554"/>
            <a:ext cx="1288184" cy="742184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18544D4-FF4B-30DF-324A-F2F8C43B23DD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10700084" y="4438009"/>
            <a:ext cx="412416" cy="272545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861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searchResults-Highlights-Week-16June2025" id="{A4E7A612-9766-444A-A841-42D517B2B1EA}" vid="{CC6CE49F-27B5-AB4C-B3A5-5A0E076A35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77B488AADB449D764A9608DF10B1" ma:contentTypeVersion="14" ma:contentTypeDescription="Create a new document." ma:contentTypeScope="" ma:versionID="3fd057fc5b6710dcb1bcb25056abbdb4">
  <xsd:schema xmlns:xsd="http://www.w3.org/2001/XMLSchema" xmlns:xs="http://www.w3.org/2001/XMLSchema" xmlns:p="http://schemas.microsoft.com/office/2006/metadata/properties" xmlns:ns2="2b2c4cda-6969-4d12-ba52-ce34379a482e" xmlns:ns3="1beef7a9-1293-4cba-a4fb-16e26234a86c" targetNamespace="http://schemas.microsoft.com/office/2006/metadata/properties" ma:root="true" ma:fieldsID="a649d6f0683b773fd8cec1977b64d51b" ns2:_="" ns3:_="">
    <xsd:import namespace="2b2c4cda-6969-4d12-ba52-ce34379a482e"/>
    <xsd:import namespace="1beef7a9-1293-4cba-a4fb-16e26234a8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2c4cda-6969-4d12-ba52-ce34379a48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ef7a9-1293-4cba-a4fb-16e26234a86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73a0781-bea4-4a36-92da-1cc22b8fe100}" ma:internalName="TaxCatchAll" ma:showField="CatchAllData" ma:web="1beef7a9-1293-4cba-a4fb-16e26234a8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eef7a9-1293-4cba-a4fb-16e26234a86c" xsi:nil="true"/>
    <lcf76f155ced4ddcb4097134ff3c332f xmlns="2b2c4cda-6969-4d12-ba52-ce34379a482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3449C57-A29D-4C55-9352-0AD71C60A24A}">
  <ds:schemaRefs>
    <ds:schemaRef ds:uri="1beef7a9-1293-4cba-a4fb-16e26234a86c"/>
    <ds:schemaRef ds:uri="2b2c4cda-6969-4d12-ba52-ce34379a48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A555850-566D-4FA6-A6CB-ADDAE53FC8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729F5E-A677-484B-B6B0-014E64702A42}">
  <ds:schemaRefs>
    <ds:schemaRef ds:uri="1beef7a9-1293-4cba-a4fb-16e26234a86c"/>
    <ds:schemaRef ds:uri="2b2c4cda-6969-4d12-ba52-ce34379a482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236</Words>
  <Application>Microsoft Macintosh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Khan, Maudood N (HQ-DK000)[BOOZ ALLEN HAMILTON INC]</dc:creator>
  <cp:lastModifiedBy>Yang, Xiucheng</cp:lastModifiedBy>
  <cp:revision>33</cp:revision>
  <dcterms:created xsi:type="dcterms:W3CDTF">2025-06-18T14:35:13Z</dcterms:created>
  <dcterms:modified xsi:type="dcterms:W3CDTF">2026-05-18T20:33:36Z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0x010100B32777B488AADB449D764A9608DF10B1</vt:lpwstr>
  </property>
  <property fmtid="{D5CDD505-2E9C-101B-9397-08002B2CF9AE}" pid="3" name="MediaServiceImageTags">
    <vt:lpwstr/>
  </property>
</Properties>
</file>