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792"/>
  </p:normalViewPr>
  <p:slideViewPr>
    <p:cSldViewPr snapToGrid="0">
      <p:cViewPr varScale="1">
        <p:scale>
          <a:sx n="99" d="100"/>
          <a:sy n="99" d="100"/>
        </p:scale>
        <p:origin x="91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E48C55-5023-7346-9C44-954D4C4F336A}" type="datetimeFigureOut">
              <a:rPr lang="en-US" smtClean="0"/>
              <a:t>6/1/2026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7E612-09C7-DC46-BBE8-8E17371950E3}" type="slidenum">
              <a:rPr lang="en-US" smtClean="0"/>
              <a:t>‹#›</a:t>
            </a:fld>
            <a:endParaRPr lang="en-US" dirty="0"/>
          </a:p>
        </p:txBody>
      </p:sp>
    </p:spTree>
    <p:extLst>
      <p:ext uri="{BB962C8B-B14F-4D97-AF65-F5344CB8AC3E}">
        <p14:creationId xmlns:p14="http://schemas.microsoft.com/office/powerpoint/2010/main" val="38014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60D14-5444-4DDA-EF3A-AB1C9C3FC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EF360-0FCC-69CB-464D-0C51BE04B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27DCE0-B747-5321-D6E5-13FC89038090}"/>
              </a:ext>
            </a:extLst>
          </p:cNvPr>
          <p:cNvSpPr>
            <a:spLocks noGrp="1"/>
          </p:cNvSpPr>
          <p:nvPr>
            <p:ph type="body" idx="1"/>
          </p:nvPr>
        </p:nvSpPr>
        <p:spPr/>
        <p:txBody>
          <a:bodyPr/>
          <a:lstStyle/>
          <a:p>
            <a:r>
              <a:rPr lang="en-US" dirty="0"/>
              <a:t>Abstract: </a:t>
            </a:r>
            <a:r>
              <a:rPr lang="en-US" sz="1200" b="0" i="0" u="none" strike="noStrike" kern="1200" baseline="0" dirty="0">
                <a:solidFill>
                  <a:schemeClr val="tx1"/>
                </a:solidFill>
                <a:latin typeface="+mn-lt"/>
                <a:ea typeface="+mn-ea"/>
                <a:cs typeface="+mn-cs"/>
              </a:rPr>
              <a:t>Droughts are intensifying across the biosphere, yet the consequences of this phenomenon for wildlife habitat suitability and fitness are poorly studied. We analyzed 12 years of GPS telemetry data for three large mammal species—herbivorous mule deer (N = 2854), omnivorous black bears (N = 103), and carnivorous cougars (N = 105)—to evaluate the effects of drought on each species’ habitat selection across a 500,000-km2 aridity gradient in the interior West, USA. Additionally, we evaluated interannual variation in mule deer reproduction as a function of drought intensity. Severe drought reduced the area of highly selected habitat by 10.0% for mule deer, 14.3% for black bears, and 18.2% for cougars, suggesting stronger negative effects of drought at upper trophic levels. We also found that mule deer fawn recruitment decreased by &gt;34% under extreme drought conditions. Our findings highlight the critical influence of drought on habitat selection of large mammals and common indices of mule deer fitness. Furthermore, we underscore the need for integrating predictions of climate-driven environmental changes into wildlife conservation planning.</a:t>
            </a:r>
            <a:endParaRPr lang="en-US" dirty="0"/>
          </a:p>
        </p:txBody>
      </p:sp>
      <p:sp>
        <p:nvSpPr>
          <p:cNvPr id="4" name="Slide Number Placeholder 3">
            <a:extLst>
              <a:ext uri="{FF2B5EF4-FFF2-40B4-BE49-F238E27FC236}">
                <a16:creationId xmlns:a16="http://schemas.microsoft.com/office/drawing/2014/main" id="{27A79E31-9B4A-23BF-C0D7-03DC8790A43D}"/>
              </a:ext>
            </a:extLst>
          </p:cNvPr>
          <p:cNvSpPr>
            <a:spLocks noGrp="1"/>
          </p:cNvSpPr>
          <p:nvPr>
            <p:ph type="sldNum" sz="quarter" idx="5"/>
          </p:nvPr>
        </p:nvSpPr>
        <p:spPr/>
        <p:txBody>
          <a:bodyPr/>
          <a:lstStyle/>
          <a:p>
            <a:fld id="{1C07E612-09C7-DC46-BBE8-8E17371950E3}" type="slidenum">
              <a:rPr lang="en-US" smtClean="0"/>
              <a:t>1</a:t>
            </a:fld>
            <a:endParaRPr lang="en-US" dirty="0"/>
          </a:p>
        </p:txBody>
      </p:sp>
    </p:spTree>
    <p:extLst>
      <p:ext uri="{BB962C8B-B14F-4D97-AF65-F5344CB8AC3E}">
        <p14:creationId xmlns:p14="http://schemas.microsoft.com/office/powerpoint/2010/main" val="2790239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6/1/2026</a:t>
            </a:fld>
            <a:endParaRPr lang="en-US" dirty="0"/>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dirty="0"/>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38/s43247-026-03530-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CB8EE-4525-ED95-BFF1-F43C99D255F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375B60-B230-395A-B6B1-94B3702695E6}"/>
              </a:ext>
            </a:extLst>
          </p:cNvPr>
          <p:cNvSpPr txBox="1"/>
          <p:nvPr/>
        </p:nvSpPr>
        <p:spPr>
          <a:xfrm>
            <a:off x="271638" y="1518998"/>
            <a:ext cx="7210710" cy="4031873"/>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a:t>
            </a:r>
            <a:r>
              <a:rPr lang="en-US" sz="1600" dirty="0">
                <a:solidFill>
                  <a:schemeClr val="bg1"/>
                </a:solidFill>
                <a:latin typeface="Arial" panose="020B0604020202020204" pitchFamily="34" charset="0"/>
                <a:cs typeface="Arial" panose="020B0604020202020204" pitchFamily="34" charset="0"/>
              </a:rPr>
              <a:t>This study shows that extreme drought is shrinking suitable habitat for wildlife across the American West, and the impacts are strongest for top predators. Using 12 years of GPS tracking data from more than 3,000 animals, researchers found that severe drought reduced highly suitable habitat by 10% for mule deer, 14% for black bears, and 18% for cougars across Utah and Nevada. The study also showed that mule deer fawn recruitment dropped by more than one-third during extreme drought years, signaling cascading effects through the food web.</a:t>
            </a:r>
          </a:p>
          <a:p>
            <a:pPr fontAlgn="base"/>
            <a:endParaRPr lang="en-US" sz="1600" dirty="0">
              <a:solidFill>
                <a:schemeClr val="bg1"/>
              </a:solidFill>
              <a:latin typeface="Arial" panose="020B0604020202020204" pitchFamily="34" charset="0"/>
              <a:cs typeface="Arial" panose="020B0604020202020204" pitchFamily="34" charset="0"/>
            </a:endParaRPr>
          </a:p>
          <a:p>
            <a:pPr fontAlgn="base"/>
            <a:r>
              <a:rPr lang="en-US" sz="1600" dirty="0">
                <a:solidFill>
                  <a:srgbClr val="FFC000"/>
                </a:solidFill>
                <a:latin typeface="Arial" panose="020B0604020202020204" pitchFamily="34" charset="0"/>
                <a:cs typeface="Arial" panose="020B0604020202020204" pitchFamily="34" charset="0"/>
              </a:rPr>
              <a:t>Significance: </a:t>
            </a:r>
            <a:r>
              <a:rPr lang="en-US" sz="1600" dirty="0">
                <a:solidFill>
                  <a:schemeClr val="bg1"/>
                </a:solidFill>
                <a:latin typeface="Arial" panose="020B0604020202020204" pitchFamily="34" charset="0"/>
                <a:cs typeface="Arial" panose="020B0604020202020204" pitchFamily="34" charset="0"/>
              </a:rPr>
              <a:t>Scientists used MODIS imagery to measure vegetation productivity (NDVI) and NASA GEDI lidar data, combined with Landsat-derived vegetation metrics, to map aboveground biomass and habitat quality over time. These Earth observations revealed how drought is reshaping ecosystems and threatening wildlife populations at landscape scales.</a:t>
            </a:r>
          </a:p>
          <a:p>
            <a:pPr fontAlgn="base"/>
            <a:endParaRPr lang="en-US" sz="1600" dirty="0">
              <a:solidFill>
                <a:schemeClr val="bg1"/>
              </a:solidFill>
              <a:latin typeface="Arial" panose="020B0604020202020204" pitchFamily="34" charset="0"/>
              <a:cs typeface="Arial" panose="020B0604020202020204" pitchFamily="34" charset="0"/>
            </a:endParaRPr>
          </a:p>
          <a:p>
            <a:pPr fontAlgn="base"/>
            <a:r>
              <a:rPr lang="en-US" sz="1600" dirty="0">
                <a:solidFill>
                  <a:srgbClr val="FFC000"/>
                </a:solidFill>
                <a:latin typeface="Arial" panose="020B0604020202020204" pitchFamily="34" charset="0"/>
                <a:cs typeface="Arial" panose="020B0604020202020204" pitchFamily="34" charset="0"/>
              </a:rPr>
              <a:t>NASA assets and data: </a:t>
            </a:r>
            <a:r>
              <a:rPr lang="en-US" sz="1600" dirty="0">
                <a:solidFill>
                  <a:schemeClr val="bg1"/>
                </a:solidFill>
                <a:latin typeface="Arial" panose="020B0604020202020204" pitchFamily="34" charset="0"/>
                <a:cs typeface="Arial" panose="020B0604020202020204" pitchFamily="34" charset="0"/>
              </a:rPr>
              <a:t>GEDI, Landsat, and MODIS vegetation</a:t>
            </a:r>
            <a:endParaRPr lang="en-US" sz="1600" dirty="0">
              <a:solidFill>
                <a:schemeClr val="bg1"/>
              </a:solidFill>
              <a:latin typeface="Arial" panose="020B0604020202020204" pitchFamily="34" charset="0"/>
              <a:ea typeface="+mn-lt"/>
              <a:cs typeface="Arial" panose="020B0604020202020204" pitchFamily="34" charset="0"/>
            </a:endParaRPr>
          </a:p>
        </p:txBody>
      </p:sp>
      <p:sp>
        <p:nvSpPr>
          <p:cNvPr id="3" name="Title 1">
            <a:extLst>
              <a:ext uri="{FF2B5EF4-FFF2-40B4-BE49-F238E27FC236}">
                <a16:creationId xmlns:a16="http://schemas.microsoft.com/office/drawing/2014/main" id="{4C1592BB-E972-0D68-EF83-AA67FE2AEEB6}"/>
              </a:ext>
            </a:extLst>
          </p:cNvPr>
          <p:cNvSpPr txBox="1">
            <a:spLocks/>
          </p:cNvSpPr>
          <p:nvPr/>
        </p:nvSpPr>
        <p:spPr>
          <a:xfrm>
            <a:off x="271638" y="292256"/>
            <a:ext cx="7566785" cy="112432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rPr>
              <a:t>Extreme droughts shrink suitable habitats and reduce fitness for large mammals in the American West</a:t>
            </a:r>
            <a:br>
              <a:rPr lang="en-US" sz="3400" dirty="0">
                <a:solidFill>
                  <a:srgbClr val="FFC000"/>
                </a:solidFill>
                <a:latin typeface="Aptos"/>
                <a:cs typeface="Arial"/>
              </a:rPr>
            </a:br>
            <a:r>
              <a:rPr lang="en-US" sz="1600" dirty="0">
                <a:solidFill>
                  <a:schemeClr val="bg1"/>
                </a:solidFill>
                <a:latin typeface="Arial"/>
                <a:cs typeface="Arial"/>
              </a:rPr>
              <a:t>Dr. Neil H. Carter, University of Michigan</a:t>
            </a:r>
          </a:p>
        </p:txBody>
      </p:sp>
      <p:sp>
        <p:nvSpPr>
          <p:cNvPr id="4" name="TextBox 3">
            <a:extLst>
              <a:ext uri="{FF2B5EF4-FFF2-40B4-BE49-F238E27FC236}">
                <a16:creationId xmlns:a16="http://schemas.microsoft.com/office/drawing/2014/main" id="{83D01D2E-97CF-EC47-A9AB-9D7835529BE9}"/>
              </a:ext>
            </a:extLst>
          </p:cNvPr>
          <p:cNvSpPr txBox="1"/>
          <p:nvPr/>
        </p:nvSpPr>
        <p:spPr>
          <a:xfrm>
            <a:off x="271638" y="5978982"/>
            <a:ext cx="6207820" cy="584775"/>
          </a:xfrm>
          <a:prstGeom prst="rect">
            <a:avLst/>
          </a:prstGeom>
          <a:noFill/>
        </p:spPr>
        <p:txBody>
          <a:bodyPr wrap="square" rtlCol="0">
            <a:spAutoFit/>
          </a:bodyPr>
          <a:lstStyle/>
          <a:p>
            <a:r>
              <a:rPr lang="en-US" sz="1600" dirty="0">
                <a:solidFill>
                  <a:srgbClr val="FFC000"/>
                </a:solidFill>
                <a:latin typeface="Arial" panose="020B0604020202020204" pitchFamily="34" charset="0"/>
                <a:cs typeface="Arial" panose="020B0604020202020204" pitchFamily="34" charset="0"/>
              </a:rPr>
              <a:t>Paper/Article Citation: </a:t>
            </a:r>
            <a:r>
              <a:rPr lang="en-US" sz="1600" dirty="0">
                <a:solidFill>
                  <a:schemeClr val="bg1"/>
                </a:solidFill>
                <a:latin typeface="Arial" panose="020B0604020202020204" pitchFamily="34" charset="0"/>
                <a:cs typeface="Arial" panose="020B0604020202020204" pitchFamily="34" charset="0"/>
              </a:rPr>
              <a:t>Leclerc et al. 2026. </a:t>
            </a:r>
            <a:r>
              <a:rPr lang="en-US" sz="1600" i="1" dirty="0">
                <a:solidFill>
                  <a:schemeClr val="bg1"/>
                </a:solidFill>
                <a:latin typeface="Arial" panose="020B0604020202020204" pitchFamily="34" charset="0"/>
                <a:cs typeface="Arial" panose="020B0604020202020204" pitchFamily="34" charset="0"/>
              </a:rPr>
              <a:t>Communications Earth &amp; Environment </a:t>
            </a:r>
            <a:r>
              <a:rPr lang="en-US" sz="1600" i="1" dirty="0">
                <a:solidFill>
                  <a:schemeClr val="bg1"/>
                </a:solidFill>
                <a:latin typeface="Arial" panose="020B0604020202020204" pitchFamily="34" charset="0"/>
                <a:cs typeface="Arial" panose="020B0604020202020204" pitchFamily="34" charset="0"/>
                <a:hlinkClick r:id="rId3"/>
              </a:rPr>
              <a:t>https://doi.org/10.1038/s43247-026-03530-y</a:t>
            </a:r>
            <a:r>
              <a:rPr lang="en-US" sz="1600" i="1" dirty="0">
                <a:solidFill>
                  <a:schemeClr val="bg1"/>
                </a:solidFill>
                <a:latin typeface="Arial" panose="020B0604020202020204" pitchFamily="34" charset="0"/>
                <a:cs typeface="Arial" panose="020B0604020202020204" pitchFamily="34" charset="0"/>
              </a:rPr>
              <a:t> </a:t>
            </a:r>
            <a:endParaRPr lang="en-US" sz="1600" dirty="0"/>
          </a:p>
        </p:txBody>
      </p:sp>
      <p:sp>
        <p:nvSpPr>
          <p:cNvPr id="9" name="Google Shape;23;p1">
            <a:extLst>
              <a:ext uri="{FF2B5EF4-FFF2-40B4-BE49-F238E27FC236}">
                <a16:creationId xmlns:a16="http://schemas.microsoft.com/office/drawing/2014/main" id="{D3D887BE-193A-44B6-67F8-53508EC74965}"/>
              </a:ext>
            </a:extLst>
          </p:cNvPr>
          <p:cNvSpPr txBox="1"/>
          <p:nvPr/>
        </p:nvSpPr>
        <p:spPr>
          <a:xfrm>
            <a:off x="7393413" y="5473304"/>
            <a:ext cx="4798587" cy="1015622"/>
          </a:xfrm>
          <a:prstGeom prst="rect">
            <a:avLst/>
          </a:prstGeom>
          <a:noFill/>
          <a:ln>
            <a:noFill/>
          </a:ln>
        </p:spPr>
        <p:txBody>
          <a:bodyPr spcFirstLastPara="1" wrap="square" lIns="91425" tIns="45700" rIns="91425" bIns="45700" anchor="t" anchorCtr="0">
            <a:spAutoFit/>
          </a:bodyPr>
          <a:lstStyle/>
          <a:p>
            <a:pPr>
              <a:buClr>
                <a:srgbClr val="000000"/>
              </a:buClr>
              <a:buFont typeface="Arial"/>
              <a:buNone/>
            </a:pPr>
            <a:r>
              <a:rPr lang="en-US" sz="1200" kern="0" dirty="0">
                <a:solidFill>
                  <a:srgbClr val="FFFFFF"/>
                </a:solidFill>
                <a:latin typeface="Arial"/>
                <a:cs typeface="Arial"/>
                <a:sym typeface="Arial"/>
              </a:rPr>
              <a:t>Relationship between drought intensity and highly suitable habitats for mule deer, black bear, and cougar. Panel A shows trends in highly suitable habitat area (predicted habitat suitability &gt; species 90th percentile suitability score, left-hand y-axis) and mean annual drought intensity score (right-hand y-axis, dashed line) through time. </a:t>
            </a:r>
            <a:endParaRPr sz="1200" kern="0" dirty="0">
              <a:solidFill>
                <a:srgbClr val="FFFFFF"/>
              </a:solidFill>
              <a:latin typeface="Arial"/>
              <a:cs typeface="Arial"/>
              <a:sym typeface="Arial"/>
            </a:endParaRPr>
          </a:p>
        </p:txBody>
      </p:sp>
      <p:pic>
        <p:nvPicPr>
          <p:cNvPr id="6" name="Picture 5">
            <a:extLst>
              <a:ext uri="{FF2B5EF4-FFF2-40B4-BE49-F238E27FC236}">
                <a16:creationId xmlns:a16="http://schemas.microsoft.com/office/drawing/2014/main" id="{C743D968-9EC5-F2E5-5F82-D0A53A797583}"/>
              </a:ext>
            </a:extLst>
          </p:cNvPr>
          <p:cNvPicPr>
            <a:picLocks noChangeAspect="1"/>
          </p:cNvPicPr>
          <p:nvPr/>
        </p:nvPicPr>
        <p:blipFill>
          <a:blip r:embed="rId4"/>
          <a:stretch>
            <a:fillRect/>
          </a:stretch>
        </p:blipFill>
        <p:spPr>
          <a:xfrm>
            <a:off x="7401824" y="1636146"/>
            <a:ext cx="4798587" cy="3779709"/>
          </a:xfrm>
          <a:prstGeom prst="rect">
            <a:avLst/>
          </a:prstGeom>
        </p:spPr>
      </p:pic>
    </p:spTree>
    <p:extLst>
      <p:ext uri="{BB962C8B-B14F-4D97-AF65-F5344CB8AC3E}">
        <p14:creationId xmlns:p14="http://schemas.microsoft.com/office/powerpoint/2010/main" val="103291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729F5E-A677-484B-B6B0-014E64702A42}">
  <ds:schemaRefs>
    <ds:schemaRef ds:uri="1beef7a9-1293-4cba-a4fb-16e26234a86c"/>
    <ds:schemaRef ds:uri="http://schemas.microsoft.com/office/2006/metadata/properties"/>
    <ds:schemaRef ds:uri="2b2c4cda-6969-4d12-ba52-ce34379a482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D3449C57-A29D-4C55-9352-0AD71C60A2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2c4cda-6969-4d12-ba52-ce34379a482e"/>
    <ds:schemaRef ds:uri="1beef7a9-1293-4cba-a4fb-16e26234a8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555850-566D-4FA6-A6CB-ADDAE53FC8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406</TotalTime>
  <Words>475</Words>
  <Application>Microsoft Office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Maudood N (HQ-DK000)[BOOZ ALLEN HAMILTON INC]</dc:creator>
  <cp:lastModifiedBy>Carter, Neil</cp:lastModifiedBy>
  <cp:revision>32</cp:revision>
  <dcterms:created xsi:type="dcterms:W3CDTF">2025-06-18T14:35:13Z</dcterms:created>
  <dcterms:modified xsi:type="dcterms:W3CDTF">2026-06-01T14:09:10Z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