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49"/>
    <p:restoredTop sz="94694"/>
  </p:normalViewPr>
  <p:slideViewPr>
    <p:cSldViewPr snapToGrid="0">
      <p:cViewPr>
        <p:scale>
          <a:sx n="107" d="100"/>
          <a:sy n="107" d="100"/>
        </p:scale>
        <p:origin x="192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ECDDC05-F467-5162-539B-2DEE61F4FC9C}"/>
              </a:ext>
            </a:extLst>
          </p:cNvPr>
          <p:cNvSpPr/>
          <p:nvPr userDrawn="1"/>
        </p:nvSpPr>
        <p:spPr>
          <a:xfrm>
            <a:off x="-9084" y="3881"/>
            <a:ext cx="12210167" cy="6891801"/>
          </a:xfrm>
          <a:prstGeom prst="rect">
            <a:avLst/>
          </a:prstGeom>
          <a:solidFill>
            <a:srgbClr val="0A23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322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B00DF6-E133-3A1D-9F7E-83ACCA6F8F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984FB6-2470-DF5B-31C9-8CF98A9C7D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D64508-67D6-5848-9E7B-FFB085E9BE21}" type="datetimeFigureOut">
              <a:rPr lang="en-US" smtClean="0"/>
              <a:t>4/24/26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ED222B-2236-11E4-4C52-CEEF20166D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366BF1-01A3-DE4E-B711-2A51A491620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9EB828A-54F8-54C7-50D9-002CBECCCF5E}"/>
              </a:ext>
            </a:extLst>
          </p:cNvPr>
          <p:cNvSpPr/>
          <p:nvPr userDrawn="1"/>
        </p:nvSpPr>
        <p:spPr>
          <a:xfrm>
            <a:off x="0" y="0"/>
            <a:ext cx="12210167" cy="6891801"/>
          </a:xfrm>
          <a:prstGeom prst="rect">
            <a:avLst/>
          </a:prstGeom>
          <a:solidFill>
            <a:srgbClr val="0A23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346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0B5A6E-306B-F7E6-B53B-71333456FE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9649068-EE03-C2EF-AFF5-3FEA802E27C4}"/>
              </a:ext>
            </a:extLst>
          </p:cNvPr>
          <p:cNvSpPr txBox="1"/>
          <p:nvPr/>
        </p:nvSpPr>
        <p:spPr>
          <a:xfrm>
            <a:off x="271637" y="1508919"/>
            <a:ext cx="6978511" cy="4262705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fontAlgn="base"/>
            <a:r>
              <a:rPr lang="en-US" sz="16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 Objectives and Context: 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NASA’s ocean color observing and modeling capabilities were combined with AI-based reconstructions of ocean interior oxygen and particle backscatter to investigate the impact of the super 2016 El Niño on the biogeochemistry of the Equatorial Pacific.</a:t>
            </a:r>
            <a:endParaRPr lang="en-US" sz="1600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/>
            <a:endParaRPr lang="en-US" sz="1600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/>
            <a:r>
              <a:rPr lang="en-US" sz="16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Research Result: 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estimate a major reduction of - 50 % in export production and - 30 % in ecosystem respiration driven by simulated ecosystem changes in phytoplankton community composition.</a:t>
            </a:r>
          </a:p>
          <a:p>
            <a:pPr fontAlgn="base"/>
            <a:r>
              <a:rPr lang="en-US" sz="160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fontAlgn="base">
              <a:spcBef>
                <a:spcPts val="600"/>
              </a:spcBef>
            </a:pPr>
            <a:r>
              <a:rPr lang="en-US" sz="16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Significance: 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major drop in productivity threatens fisheries collapse and inhibits Pacific Ocean sequestration of carbon during El Niño events.</a:t>
            </a:r>
          </a:p>
          <a:p>
            <a:pPr fontAlgn="base">
              <a:spcBef>
                <a:spcPts val="600"/>
              </a:spcBef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spcBef>
                <a:spcPts val="600"/>
              </a:spcBef>
            </a:pPr>
            <a:r>
              <a:rPr lang="en-US" sz="16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NASA Assets and Data: 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Ocean color variables from NASA´s space-based MODIS and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SeaWIFS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sensors were assimilated into the NASA Ocean Biogeochemical Model (NOBM). AI-reconstructions are based of BGC-Argo autonomous profiling floats and ship observations.</a:t>
            </a:r>
            <a:endParaRPr lang="en-US" sz="1600" dirty="0">
              <a:solidFill>
                <a:schemeClr val="bg1"/>
              </a:solidFill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C24B4AC3-FC48-E84F-67B4-56084F8BFEF4}"/>
              </a:ext>
            </a:extLst>
          </p:cNvPr>
          <p:cNvSpPr txBox="1">
            <a:spLocks/>
          </p:cNvSpPr>
          <p:nvPr/>
        </p:nvSpPr>
        <p:spPr>
          <a:xfrm>
            <a:off x="289188" y="456639"/>
            <a:ext cx="6978511" cy="1052280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200" dirty="0">
                <a:solidFill>
                  <a:srgbClr val="FFC000"/>
                </a:solidFill>
                <a:latin typeface="Arial"/>
                <a:cs typeface="Arial"/>
              </a:rPr>
              <a:t>Extreme 2016 El Niño heatwave weakened carbon export and respiration in the Equatorial Pacific</a:t>
            </a:r>
            <a:br>
              <a:rPr lang="en-US" sz="3400" dirty="0">
                <a:solidFill>
                  <a:srgbClr val="FFC000"/>
                </a:solidFill>
                <a:latin typeface="Aptos"/>
                <a:cs typeface="Arial"/>
              </a:rPr>
            </a:br>
            <a:r>
              <a:rPr lang="en-US" sz="1600" dirty="0">
                <a:solidFill>
                  <a:schemeClr val="bg1"/>
                </a:solidFill>
                <a:latin typeface="Arial"/>
                <a:cs typeface="Arial"/>
              </a:rPr>
              <a:t>Lionel Arteaga, NASA GSFC / UMBC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7BBC713-D3D5-EC1D-777F-40FA326FDB14}"/>
              </a:ext>
            </a:extLst>
          </p:cNvPr>
          <p:cNvSpPr txBox="1"/>
          <p:nvPr/>
        </p:nvSpPr>
        <p:spPr>
          <a:xfrm>
            <a:off x="270142" y="5830817"/>
            <a:ext cx="6978511" cy="80021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>
                <a:solidFill>
                  <a:srgbClr val="FFC000"/>
                </a:solidFill>
                <a:latin typeface="Arial"/>
                <a:cs typeface="Arial"/>
              </a:rPr>
              <a:t>Reference Publication: </a:t>
            </a:r>
            <a:r>
              <a:rPr lang="en-US" dirty="0"/>
              <a:t> </a:t>
            </a: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Arteaga, L.A., Rousseaux, C.S., </a:t>
            </a:r>
            <a:r>
              <a:rPr lang="en-US" sz="1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Cetinić</a:t>
            </a: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I. </a:t>
            </a:r>
            <a:r>
              <a:rPr lang="en-US" sz="14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 al.</a:t>
            </a: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Extreme 2016 El Niño heatwave weakened carbon export and respiration in the Equatorial Pacific. </a:t>
            </a:r>
            <a:r>
              <a:rPr lang="en-US" sz="14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 Earth Environ</a:t>
            </a: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(2026). https://</a:t>
            </a:r>
            <a:r>
              <a:rPr lang="en-US" sz="1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doi.org</a:t>
            </a: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/10.1038/s43247-026-03441-y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BBE22A7-FD5D-8A4D-65E3-A6B214F2C0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44490" y="203403"/>
            <a:ext cx="1460924" cy="62514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4A1FE91-B501-13BE-F952-6F8FEB7A4B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61172" y="931209"/>
            <a:ext cx="4730827" cy="2355444"/>
          </a:xfrm>
          <a:prstGeom prst="rect">
            <a:avLst/>
          </a:prstGeom>
        </p:spPr>
      </p:pic>
      <p:grpSp>
        <p:nvGrpSpPr>
          <p:cNvPr id="27" name="Group 26">
            <a:extLst>
              <a:ext uri="{FF2B5EF4-FFF2-40B4-BE49-F238E27FC236}">
                <a16:creationId xmlns:a16="http://schemas.microsoft.com/office/drawing/2014/main" id="{F55D6A3D-9BCD-C153-2FD0-05DD29DD13B0}"/>
              </a:ext>
            </a:extLst>
          </p:cNvPr>
          <p:cNvGrpSpPr/>
          <p:nvPr/>
        </p:nvGrpSpPr>
        <p:grpSpPr>
          <a:xfrm>
            <a:off x="7454494" y="4072073"/>
            <a:ext cx="4737505" cy="2091037"/>
            <a:chOff x="7454494" y="4143325"/>
            <a:chExt cx="4737505" cy="2091037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02EB8279-1F8B-30B8-4FEF-BA9E75B4D365}"/>
                </a:ext>
              </a:extLst>
            </p:cNvPr>
            <p:cNvGrpSpPr/>
            <p:nvPr/>
          </p:nvGrpSpPr>
          <p:grpSpPr>
            <a:xfrm>
              <a:off x="7454494" y="4143325"/>
              <a:ext cx="4737505" cy="2091037"/>
              <a:chOff x="4997907" y="4169718"/>
              <a:chExt cx="4470970" cy="2391491"/>
            </a:xfrm>
          </p:grpSpPr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249043F6-B647-AC91-0848-E03FE639EF1E}"/>
                  </a:ext>
                </a:extLst>
              </p:cNvPr>
              <p:cNvGrpSpPr/>
              <p:nvPr/>
            </p:nvGrpSpPr>
            <p:grpSpPr>
              <a:xfrm>
                <a:off x="4997907" y="4169718"/>
                <a:ext cx="4470970" cy="2391491"/>
                <a:chOff x="4997907" y="4169718"/>
                <a:chExt cx="4470970" cy="2391491"/>
              </a:xfrm>
            </p:grpSpPr>
            <p:pic>
              <p:nvPicPr>
                <p:cNvPr id="16" name="Picture 15">
                  <a:extLst>
                    <a:ext uri="{FF2B5EF4-FFF2-40B4-BE49-F238E27FC236}">
                      <a16:creationId xmlns:a16="http://schemas.microsoft.com/office/drawing/2014/main" id="{00759E0C-6348-A6DC-DCAB-86F3020EE038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/>
                <a:srcRect l="53055" t="62124" r="2384"/>
                <a:stretch>
                  <a:fillRect/>
                </a:stretch>
              </p:blipFill>
              <p:spPr>
                <a:xfrm>
                  <a:off x="4997907" y="4169718"/>
                  <a:ext cx="4470970" cy="2391491"/>
                </a:xfrm>
                <a:prstGeom prst="rect">
                  <a:avLst/>
                </a:prstGeom>
              </p:spPr>
            </p:pic>
            <p:pic>
              <p:nvPicPr>
                <p:cNvPr id="17" name="Picture 16">
                  <a:extLst>
                    <a:ext uri="{FF2B5EF4-FFF2-40B4-BE49-F238E27FC236}">
                      <a16:creationId xmlns:a16="http://schemas.microsoft.com/office/drawing/2014/main" id="{95D2C3FB-10BB-1A84-491C-527BFC6356D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/>
                <a:srcRect l="7809" t="40600" r="87844" b="37752"/>
                <a:stretch>
                  <a:fillRect/>
                </a:stretch>
              </p:blipFill>
              <p:spPr>
                <a:xfrm>
                  <a:off x="5016553" y="4667738"/>
                  <a:ext cx="365499" cy="1309169"/>
                </a:xfrm>
                <a:prstGeom prst="rect">
                  <a:avLst/>
                </a:prstGeom>
              </p:spPr>
            </p:pic>
          </p:grp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75EB7E91-E11C-73D8-26F1-34E4B4D47DCE}"/>
                  </a:ext>
                </a:extLst>
              </p:cNvPr>
              <p:cNvSpPr/>
              <p:nvPr/>
            </p:nvSpPr>
            <p:spPr>
              <a:xfrm>
                <a:off x="5090120" y="4356228"/>
                <a:ext cx="182749" cy="21111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5" name="Title 1">
              <a:extLst>
                <a:ext uri="{FF2B5EF4-FFF2-40B4-BE49-F238E27FC236}">
                  <a16:creationId xmlns:a16="http://schemas.microsoft.com/office/drawing/2014/main" id="{EDC6007E-3355-8152-7215-FF2E05D5DDBA}"/>
                </a:ext>
              </a:extLst>
            </p:cNvPr>
            <p:cNvSpPr txBox="1">
              <a:spLocks/>
            </p:cNvSpPr>
            <p:nvPr/>
          </p:nvSpPr>
          <p:spPr>
            <a:xfrm>
              <a:off x="8719821" y="4172962"/>
              <a:ext cx="2498204" cy="318033"/>
            </a:xfrm>
            <a:prstGeom prst="rect">
              <a:avLst/>
            </a:prstGeom>
          </p:spPr>
          <p:txBody>
            <a:bodyPr lIns="91440" tIns="45720" rIns="91440" bIns="45720" anchor="t"/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1200" dirty="0">
                  <a:latin typeface="Arial"/>
                  <a:cs typeface="Arial"/>
                </a:rPr>
                <a:t>Respiration depth profile</a:t>
              </a:r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638D29D0-4D05-3022-E54D-A8F2AE71B607}"/>
              </a:ext>
            </a:extLst>
          </p:cNvPr>
          <p:cNvSpPr txBox="1"/>
          <p:nvPr/>
        </p:nvSpPr>
        <p:spPr>
          <a:xfrm>
            <a:off x="7350826" y="3362559"/>
            <a:ext cx="4737504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 dirty="0">
                <a:solidFill>
                  <a:srgbClr val="FFC000"/>
                </a:solidFill>
                <a:latin typeface="Arial"/>
                <a:cs typeface="Arial"/>
              </a:rPr>
              <a:t> Surface changes in export production. </a:t>
            </a:r>
            <a:r>
              <a:rPr lang="en-US" sz="1200" dirty="0">
                <a:solidFill>
                  <a:schemeClr val="bg1"/>
                </a:solidFill>
                <a:latin typeface="Arial"/>
                <a:cs typeface="Arial"/>
              </a:rPr>
              <a:t>Anomalies in export are linked to upper ocean ecosystem alterations in response El Niño cycles. Largest productivity decline is observed in early 2016.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CF8867F-A772-26EC-4D52-F010E46B88D8}"/>
              </a:ext>
            </a:extLst>
          </p:cNvPr>
          <p:cNvSpPr txBox="1"/>
          <p:nvPr/>
        </p:nvSpPr>
        <p:spPr>
          <a:xfrm>
            <a:off x="7350826" y="6192747"/>
            <a:ext cx="4737504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 dirty="0">
                <a:solidFill>
                  <a:srgbClr val="FFC000"/>
                </a:solidFill>
                <a:latin typeface="Arial"/>
                <a:cs typeface="Arial"/>
              </a:rPr>
              <a:t>Biogeochemical impacts propagate through depth. </a:t>
            </a:r>
            <a:r>
              <a:rPr lang="en-US" sz="1200" dirty="0">
                <a:solidFill>
                  <a:schemeClr val="bg1"/>
                </a:solidFill>
                <a:latin typeface="Arial"/>
                <a:cs typeface="Arial"/>
              </a:rPr>
              <a:t>The decrease in particle flux to depth inhibits respiration of organic matter, affecting the flow of chemical energy to high-order organisms. </a:t>
            </a:r>
          </a:p>
        </p:txBody>
      </p:sp>
    </p:spTree>
    <p:extLst>
      <p:ext uri="{BB962C8B-B14F-4D97-AF65-F5344CB8AC3E}">
        <p14:creationId xmlns:p14="http://schemas.microsoft.com/office/powerpoint/2010/main" val="12766942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ResearchResults-Highlights-Week-16June2025" id="{A4E7A612-9766-444A-A841-42D517B2B1EA}" vid="{CC6CE49F-27B5-AB4C-B3A5-5A0E076A357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2777B488AADB449D764A9608DF10B1" ma:contentTypeVersion="14" ma:contentTypeDescription="Create a new document." ma:contentTypeScope="" ma:versionID="3fd057fc5b6710dcb1bcb25056abbdb4">
  <xsd:schema xmlns:xsd="http://www.w3.org/2001/XMLSchema" xmlns:xs="http://www.w3.org/2001/XMLSchema" xmlns:p="http://schemas.microsoft.com/office/2006/metadata/properties" xmlns:ns2="2b2c4cda-6969-4d12-ba52-ce34379a482e" xmlns:ns3="1beef7a9-1293-4cba-a4fb-16e26234a86c" targetNamespace="http://schemas.microsoft.com/office/2006/metadata/properties" ma:root="true" ma:fieldsID="a649d6f0683b773fd8cec1977b64d51b" ns2:_="" ns3:_="">
    <xsd:import namespace="2b2c4cda-6969-4d12-ba52-ce34379a482e"/>
    <xsd:import namespace="1beef7a9-1293-4cba-a4fb-16e26234a86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2c4cda-6969-4d12-ba52-ce34379a48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0fb68aea-d2ee-4a6c-85e6-e4b5686e96e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eef7a9-1293-4cba-a4fb-16e26234a86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c73a0781-bea4-4a36-92da-1cc22b8fe100}" ma:internalName="TaxCatchAll" ma:showField="CatchAllData" ma:web="1beef7a9-1293-4cba-a4fb-16e26234a86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beef7a9-1293-4cba-a4fb-16e26234a86c" xsi:nil="true"/>
    <lcf76f155ced4ddcb4097134ff3c332f xmlns="2b2c4cda-6969-4d12-ba52-ce34379a482e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3449C57-A29D-4C55-9352-0AD71C60A24A}">
  <ds:schemaRefs>
    <ds:schemaRef ds:uri="1beef7a9-1293-4cba-a4fb-16e26234a86c"/>
    <ds:schemaRef ds:uri="2b2c4cda-6969-4d12-ba52-ce34379a482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CE729F5E-A677-484B-B6B0-014E64702A42}">
  <ds:schemaRefs>
    <ds:schemaRef ds:uri="1beef7a9-1293-4cba-a4fb-16e26234a86c"/>
    <ds:schemaRef ds:uri="2b2c4cda-6969-4d12-ba52-ce34379a482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CA555850-566D-4FA6-A6CB-ADDAE53FC80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</TotalTime>
  <Words>276</Words>
  <Application>Microsoft Macintosh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Aptos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Khan, Maudood N (HQ-DK000)[BOOZ ALLEN HAMILTON INC]</dc:creator>
  <cp:lastModifiedBy>Arteaga Quintero, Lionel (GSFC-610.1)[UNIVERSITY OF MARYLAND BALTIMORE CO]</cp:lastModifiedBy>
  <cp:revision>15</cp:revision>
  <dcterms:created xsi:type="dcterms:W3CDTF">2025-06-18T14:35:13Z</dcterms:created>
  <dcterms:modified xsi:type="dcterms:W3CDTF">2026-04-24T19:19:31Z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0x010100B32777B488AADB449D764A9608DF10B1</vt:lpwstr>
  </property>
  <property fmtid="{D5CDD505-2E9C-101B-9397-08002B2CF9AE}" pid="3" name="MediaServiceImageTags">
    <vt:lpwstr/>
  </property>
</Properties>
</file>