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F3FED5-7246-4C7F-B6EC-BBB8D343DFF7}" v="10" dt="2025-08-11T12:52:29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/>
    <p:restoredTop sz="94730"/>
  </p:normalViewPr>
  <p:slideViewPr>
    <p:cSldViewPr snapToGrid="0">
      <p:cViewPr varScale="1">
        <p:scale>
          <a:sx n="166" d="100"/>
          <a:sy n="166" d="100"/>
        </p:scale>
        <p:origin x="19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CDDC05-F467-5162-539B-2DEE61F4FC9C}"/>
              </a:ext>
            </a:extLst>
          </p:cNvPr>
          <p:cNvSpPr/>
          <p:nvPr userDrawn="1"/>
        </p:nvSpPr>
        <p:spPr>
          <a:xfrm>
            <a:off x="-9084" y="3881"/>
            <a:ext cx="12210167" cy="6891801"/>
          </a:xfrm>
          <a:prstGeom prst="rect">
            <a:avLst/>
          </a:prstGeom>
          <a:solidFill>
            <a:srgbClr val="0A2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2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00DF6-E133-3A1D-9F7E-83ACCA6F8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84FB6-2470-DF5B-31C9-8CF98A9C7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D64508-67D6-5848-9E7B-FFB085E9BE2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D222B-2236-11E4-4C52-CEEF20166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366BF1-01A3-DE4E-B711-2A51A491620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EB828A-54F8-54C7-50D9-002CBECCCF5E}"/>
              </a:ext>
            </a:extLst>
          </p:cNvPr>
          <p:cNvSpPr/>
          <p:nvPr userDrawn="1"/>
        </p:nvSpPr>
        <p:spPr>
          <a:xfrm>
            <a:off x="0" y="0"/>
            <a:ext cx="12210167" cy="6891801"/>
          </a:xfrm>
          <a:prstGeom prst="rect">
            <a:avLst/>
          </a:prstGeom>
          <a:solidFill>
            <a:srgbClr val="0A2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4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9C68A-1487-EC74-B817-41F58B13FA38}"/>
              </a:ext>
            </a:extLst>
          </p:cNvPr>
          <p:cNvSpPr txBox="1"/>
          <p:nvPr/>
        </p:nvSpPr>
        <p:spPr>
          <a:xfrm>
            <a:off x="190889" y="1615678"/>
            <a:ext cx="6871478" cy="457048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16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377190" indent="-194310" fontAlgn="base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Climate extremes intensify and threaten stability of the land carbon sink.</a:t>
            </a:r>
          </a:p>
          <a:p>
            <a:pPr marL="377190" indent="-194310" fontAlgn="base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Systematic assessments of precipitation extreme impacts on terrestrial carbon dynamics remain limited.</a:t>
            </a:r>
          </a:p>
          <a:p>
            <a:pPr fontAlgn="base">
              <a:lnSpc>
                <a:spcPct val="150000"/>
              </a:lnSpc>
            </a:pPr>
            <a:r>
              <a:rPr lang="en-US" sz="16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marL="377190" indent="-194310" fontAlgn="base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FLUXNET2015 (34 EC sites): GPP, Reco, NEE</a:t>
            </a:r>
          </a:p>
          <a:p>
            <a:pPr marL="377190" indent="-194310" fontAlgn="base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TRENDY v12 S3 (EDv3, </a:t>
            </a:r>
            <a:r>
              <a:rPr lang="en-US" sz="1500" dirty="0" err="1">
                <a:solidFill>
                  <a:schemeClr val="bg1"/>
                </a:solidFill>
              </a:rPr>
              <a:t>LPJwsl</a:t>
            </a:r>
            <a:r>
              <a:rPr lang="en-US" sz="1500" dirty="0">
                <a:solidFill>
                  <a:schemeClr val="bg1"/>
                </a:solidFill>
              </a:rPr>
              <a:t>): GPP, NBP, Ra, Rh</a:t>
            </a:r>
          </a:p>
          <a:p>
            <a:pPr marL="377190" indent="-194310" fontAlgn="base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CRU TS (1980–2022): monthly </a:t>
            </a:r>
            <a:r>
              <a:rPr lang="en-US" sz="1500" dirty="0" err="1">
                <a:solidFill>
                  <a:schemeClr val="bg1"/>
                </a:solidFill>
              </a:rPr>
              <a:t>prcp</a:t>
            </a:r>
            <a:endParaRPr lang="en-US" sz="1500" dirty="0">
              <a:solidFill>
                <a:schemeClr val="bg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sz="16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  <a:p>
            <a:pPr marL="377190" indent="-194310" fontAlgn="base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Extreme hydroclimatic events defined by SPI-3 (&gt;2 wet, &lt;−2 dry)</a:t>
            </a:r>
          </a:p>
          <a:p>
            <a:pPr marL="377190" indent="-194310" fontAlgn="base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Seasonal cycles and long-term trends removed from NBP, GPP, and Reco</a:t>
            </a:r>
          </a:p>
          <a:p>
            <a:pPr fontAlgn="base">
              <a:lnSpc>
                <a:spcPct val="150000"/>
              </a:lnSpc>
            </a:pPr>
            <a:r>
              <a:rPr lang="en-US" sz="16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result</a:t>
            </a:r>
          </a:p>
          <a:p>
            <a:pPr marL="377190" indent="-194310" fontAlgn="base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Multi-model mean captures ~60% of NBP anomaly signs found in EC sites</a:t>
            </a:r>
          </a:p>
          <a:p>
            <a:pPr marL="377190" indent="-194310" fontAlgn="base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Ensemble mean reproduces NBP in dry events but degrades in wet events</a:t>
            </a:r>
          </a:p>
          <a:p>
            <a:pPr marL="377190" indent="-194310" fontAlgn="base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Model NBP uncertainty is primarily driven by GPP</a:t>
            </a:r>
          </a:p>
          <a:p>
            <a:pPr marL="377190" indent="-194310" fontAlgn="base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Future development: enhance belowground trait representation strengthen suppressive effects of excessive soil water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35C466-48B6-4631-7AF6-F31458DD5684}"/>
              </a:ext>
            </a:extLst>
          </p:cNvPr>
          <p:cNvSpPr txBox="1">
            <a:spLocks/>
          </p:cNvSpPr>
          <p:nvPr/>
        </p:nvSpPr>
        <p:spPr>
          <a:xfrm>
            <a:off x="271639" y="88317"/>
            <a:ext cx="10026995" cy="10522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C000"/>
                </a:solidFill>
                <a:latin typeface="Arial"/>
                <a:cs typeface="Arial"/>
              </a:rPr>
              <a:t>Pronounced inter-model uncertainties in TRENDY-simulated </a:t>
            </a:r>
          </a:p>
          <a:p>
            <a:r>
              <a:rPr lang="en-US" sz="2800" dirty="0">
                <a:solidFill>
                  <a:srgbClr val="FFC000"/>
                </a:solidFill>
                <a:latin typeface="Arial"/>
                <a:cs typeface="Arial"/>
              </a:rPr>
              <a:t>terrestrial carbon sink responses to hydroclimatic extremes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F466B-BDB9-831B-33F4-4F483D858BDF}"/>
              </a:ext>
            </a:extLst>
          </p:cNvPr>
          <p:cNvSpPr txBox="1"/>
          <p:nvPr/>
        </p:nvSpPr>
        <p:spPr>
          <a:xfrm>
            <a:off x="6979313" y="6211669"/>
            <a:ext cx="516151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Figure 1. Detrended NBP anomalies under hydroclimatic extremes. </a:t>
            </a:r>
            <a:r>
              <a:rPr lang="en-US" sz="1200" dirty="0">
                <a:solidFill>
                  <a:schemeClr val="bg1"/>
                </a:solidFill>
              </a:rPr>
              <a:t>(</a:t>
            </a:r>
            <a:r>
              <a:rPr lang="en-US" sz="1200" dirty="0" err="1">
                <a:solidFill>
                  <a:schemeClr val="bg1"/>
                </a:solidFill>
              </a:rPr>
              <a:t>a,d</a:t>
            </a:r>
            <a:r>
              <a:rPr lang="en-US" sz="1200" dirty="0">
                <a:solidFill>
                  <a:schemeClr val="bg1"/>
                </a:solidFill>
              </a:rPr>
              <a:t>) EC NBP anomalies in wet and dry events. (</a:t>
            </a:r>
            <a:r>
              <a:rPr lang="en-US" sz="1200" dirty="0" err="1">
                <a:solidFill>
                  <a:schemeClr val="bg1"/>
                </a:solidFill>
              </a:rPr>
              <a:t>b,e</a:t>
            </a:r>
            <a:r>
              <a:rPr lang="en-US" sz="1200" dirty="0">
                <a:solidFill>
                  <a:schemeClr val="bg1"/>
                </a:solidFill>
              </a:rPr>
              <a:t>) TRENDY multi-model mean; insets show observed–modeled agreement and sign consistency.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1F918C-4352-B41C-11B4-FD716637E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490" y="203403"/>
            <a:ext cx="1460924" cy="6251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C14C43-EEA5-6046-3D15-DDFC5B21DDDE}"/>
              </a:ext>
            </a:extLst>
          </p:cNvPr>
          <p:cNvSpPr txBox="1"/>
          <p:nvPr/>
        </p:nvSpPr>
        <p:spPr>
          <a:xfrm>
            <a:off x="377963" y="910519"/>
            <a:ext cx="99356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Z. Wang, J. Wang, B. Poulter, G. Meyer, G. Hurtt, H. Zhou, L. Ma, P.C. McGuire, Q. Sun, W. Yuan, X. Wang-Faivre. 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Environ. Res. Lett. (CMS special issue), DOI:10.1088/1748-9326/ae4b55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FD9F2B-32E0-45FB-E98A-BF7E9107101E}"/>
              </a:ext>
            </a:extLst>
          </p:cNvPr>
          <p:cNvCxnSpPr/>
          <p:nvPr/>
        </p:nvCxnSpPr>
        <p:spPr>
          <a:xfrm>
            <a:off x="190889" y="1463164"/>
            <a:ext cx="119054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5649E75-27AD-C13D-4CB2-D9E4C6CFB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905" y="1575951"/>
            <a:ext cx="4483100" cy="45847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2543B3-3E54-E3E8-873B-25678821FEE1}"/>
              </a:ext>
            </a:extLst>
          </p:cNvPr>
          <p:cNvSpPr txBox="1"/>
          <p:nvPr/>
        </p:nvSpPr>
        <p:spPr>
          <a:xfrm>
            <a:off x="230304" y="6319390"/>
            <a:ext cx="6749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Acknowledgement</a:t>
            </a:r>
            <a:r>
              <a:rPr lang="en-US" sz="1100" dirty="0">
                <a:solidFill>
                  <a:schemeClr val="bg1"/>
                </a:solidFill>
              </a:rPr>
              <a:t>: NASA Carbon Monitoring System (80NSSC21K1059); NASA GEDI Competing Science Team (80NSSC24K0599); NASA Early Career Investigator Program in Earth Science (80NSSC24K1632)</a:t>
            </a:r>
          </a:p>
        </p:txBody>
      </p:sp>
    </p:spTree>
    <p:extLst>
      <p:ext uri="{BB962C8B-B14F-4D97-AF65-F5344CB8AC3E}">
        <p14:creationId xmlns:p14="http://schemas.microsoft.com/office/powerpoint/2010/main" val="174861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searchResults-Highlights-Week-16June2025" id="{A4E7A612-9766-444A-A841-42D517B2B1EA}" vid="{CC6CE49F-27B5-AB4C-B3A5-5A0E076A357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eef7a9-1293-4cba-a4fb-16e26234a86c" xsi:nil="true"/>
    <lcf76f155ced4ddcb4097134ff3c332f xmlns="2b2c4cda-6969-4d12-ba52-ce34379a482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2777B488AADB449D764A9608DF10B1" ma:contentTypeVersion="14" ma:contentTypeDescription="Create a new document." ma:contentTypeScope="" ma:versionID="3fd057fc5b6710dcb1bcb25056abbdb4">
  <xsd:schema xmlns:xsd="http://www.w3.org/2001/XMLSchema" xmlns:xs="http://www.w3.org/2001/XMLSchema" xmlns:p="http://schemas.microsoft.com/office/2006/metadata/properties" xmlns:ns2="2b2c4cda-6969-4d12-ba52-ce34379a482e" xmlns:ns3="1beef7a9-1293-4cba-a4fb-16e26234a86c" targetNamespace="http://schemas.microsoft.com/office/2006/metadata/properties" ma:root="true" ma:fieldsID="a649d6f0683b773fd8cec1977b64d51b" ns2:_="" ns3:_="">
    <xsd:import namespace="2b2c4cda-6969-4d12-ba52-ce34379a482e"/>
    <xsd:import namespace="1beef7a9-1293-4cba-a4fb-16e26234a8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c4cda-6969-4d12-ba52-ce34379a48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eef7a9-1293-4cba-a4fb-16e26234a8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73a0781-bea4-4a36-92da-1cc22b8fe100}" ma:internalName="TaxCatchAll" ma:showField="CatchAllData" ma:web="1beef7a9-1293-4cba-a4fb-16e26234a8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729F5E-A677-484B-B6B0-014E64702A42}">
  <ds:schemaRefs>
    <ds:schemaRef ds:uri="1beef7a9-1293-4cba-a4fb-16e26234a86c"/>
    <ds:schemaRef ds:uri="2b2c4cda-6969-4d12-ba52-ce34379a482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3449C57-A29D-4C55-9352-0AD71C60A24A}">
  <ds:schemaRefs>
    <ds:schemaRef ds:uri="1beef7a9-1293-4cba-a4fb-16e26234a86c"/>
    <ds:schemaRef ds:uri="2b2c4cda-6969-4d12-ba52-ce34379a48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A555850-566D-4FA6-A6CB-ADDAE53FC8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</TotalTime>
  <Words>284</Words>
  <Application>Microsoft Macintosh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Khan, Maudood N (HQ-DK000)[BOOZ ALLEN HAMILTON INC]</dc:creator>
  <cp:lastModifiedBy>Lei Ma</cp:lastModifiedBy>
  <cp:revision>37</cp:revision>
  <dcterms:created xsi:type="dcterms:W3CDTF">2025-06-18T14:35:13Z</dcterms:created>
  <dcterms:modified xsi:type="dcterms:W3CDTF">2026-04-24T16:57:51Z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0x010100B32777B488AADB449D764A9608DF10B1</vt:lpwstr>
  </property>
  <property fmtid="{D5CDD505-2E9C-101B-9397-08002B2CF9AE}" pid="3" name="MediaServiceImageTags">
    <vt:lpwstr/>
  </property>
</Properties>
</file>