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>
        <p:scale>
          <a:sx n="102" d="100"/>
          <a:sy n="102" d="100"/>
        </p:scale>
        <p:origin x="91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7F3C9-0B44-4C18-A9A7-3D627C3A31CF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E9798-0665-4DF7-9EEF-7A637CF5E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11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E9798-0665-4DF7-9EEF-7A637CF5E0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13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CDDC05-F467-5162-539B-2DEE61F4FC9C}"/>
              </a:ext>
            </a:extLst>
          </p:cNvPr>
          <p:cNvSpPr/>
          <p:nvPr userDrawn="1"/>
        </p:nvSpPr>
        <p:spPr>
          <a:xfrm>
            <a:off x="-9084" y="3881"/>
            <a:ext cx="12210167" cy="6891801"/>
          </a:xfrm>
          <a:prstGeom prst="rect">
            <a:avLst/>
          </a:prstGeom>
          <a:solidFill>
            <a:srgbClr val="0A2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22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00DF6-E133-3A1D-9F7E-83ACCA6F8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84FB6-2470-DF5B-31C9-8CF98A9C7D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D64508-67D6-5848-9E7B-FFB085E9BE21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D222B-2236-11E4-4C52-CEEF20166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366BF1-01A3-DE4E-B711-2A51A491620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EB828A-54F8-54C7-50D9-002CBECCCF5E}"/>
              </a:ext>
            </a:extLst>
          </p:cNvPr>
          <p:cNvSpPr/>
          <p:nvPr userDrawn="1"/>
        </p:nvSpPr>
        <p:spPr>
          <a:xfrm>
            <a:off x="0" y="0"/>
            <a:ext cx="12210167" cy="6891801"/>
          </a:xfrm>
          <a:prstGeom prst="rect">
            <a:avLst/>
          </a:prstGeom>
          <a:solidFill>
            <a:srgbClr val="0A2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4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90/rs1702026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emf"/><Relationship Id="rId4" Type="http://schemas.openxmlformats.org/officeDocument/2006/relationships/hyperlink" Target="https://doi.org/10.3390/rs1808117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A9C68A-1487-EC74-B817-41F58B13FA38}"/>
              </a:ext>
            </a:extLst>
          </p:cNvPr>
          <p:cNvSpPr txBox="1"/>
          <p:nvPr/>
        </p:nvSpPr>
        <p:spPr>
          <a:xfrm>
            <a:off x="353036" y="1442806"/>
            <a:ext cx="6372870" cy="458587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fontAlgn="base"/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Objectives and Context: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characterization of tidal wetland hydrology supporting lateral carbon flux estimation.</a:t>
            </a:r>
            <a:b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Research Result: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two CMS-funded studies, we demonstrate that L-band radar imagery accurately estimates wetland inundation state (90-96%) (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Lamb et al. 2025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and pixel water depth (</a:t>
            </a: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600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0.98; </a:t>
            </a: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RMSE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1.6 cm) 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Lamb et al. 2026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Significance: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NASA-ISRO SAR (NISAR) mission providing L-band imagery at a 12-day revisit, the ability to characterize tidal hydrology increases greatly supporting biogeochemical flux estimation in future research efforts.  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 assets and data: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by grants from NASA CMS (NNG23OB31A), NESSF (80NSSC17K0365), and the NISAR Science Team (80NSSC19K1513). UAVSAR imagery (NASA/JPL) was used for algorithm development. Portions of this work were conducted at the Jet Propulsion Laboratory, California Institute of Technology, under contract with the National Aeronautics and Space Administration. 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135C466-48B6-4631-7AF6-F31458DD5684}"/>
              </a:ext>
            </a:extLst>
          </p:cNvPr>
          <p:cNvSpPr txBox="1">
            <a:spLocks/>
          </p:cNvSpPr>
          <p:nvPr/>
        </p:nvSpPr>
        <p:spPr>
          <a:xfrm>
            <a:off x="195827" y="100662"/>
            <a:ext cx="7424773" cy="1132237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C000"/>
                </a:solidFill>
                <a:latin typeface="Arial"/>
                <a:cs typeface="Arial"/>
              </a:rPr>
              <a:t>Characterization of tidal wetland inundation dynamics</a:t>
            </a:r>
            <a:endParaRPr lang="en-US" sz="3400" dirty="0">
              <a:solidFill>
                <a:srgbClr val="FFC000"/>
              </a:solidFill>
              <a:latin typeface="Aptos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   Brian Lamb (USGS), Kyle McDonald (CCNY/JPL),</a:t>
            </a:r>
            <a:b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   Maria Tzortziou (CCNY), Dorothy Peteet (LDEO, CMS PI)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BF466B-BDB9-831B-33F4-4F483D858BDF}"/>
              </a:ext>
            </a:extLst>
          </p:cNvPr>
          <p:cNvSpPr txBox="1"/>
          <p:nvPr/>
        </p:nvSpPr>
        <p:spPr>
          <a:xfrm>
            <a:off x="7369397" y="6161885"/>
            <a:ext cx="4662000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  <a:latin typeface="Arial"/>
                <a:cs typeface="Arial"/>
              </a:rPr>
              <a:t>Tidal marsh inundation depth products derived from L-band imagery, from low tide (</a:t>
            </a:r>
            <a:r>
              <a:rPr lang="en-US" sz="1400" b="1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lang="en-US" sz="1400" dirty="0">
                <a:solidFill>
                  <a:srgbClr val="FFC000"/>
                </a:solidFill>
                <a:latin typeface="Arial"/>
                <a:cs typeface="Arial"/>
              </a:rPr>
              <a:t>) to high tide (</a:t>
            </a:r>
            <a:r>
              <a:rPr lang="en-US" sz="1400" b="1" dirty="0">
                <a:solidFill>
                  <a:srgbClr val="FFC000"/>
                </a:solidFill>
                <a:latin typeface="Arial"/>
                <a:cs typeface="Arial"/>
              </a:rPr>
              <a:t>f</a:t>
            </a:r>
            <a:r>
              <a:rPr lang="en-US" sz="1400" dirty="0">
                <a:solidFill>
                  <a:srgbClr val="FFC000"/>
                </a:solidFill>
                <a:latin typeface="Arial"/>
                <a:cs typeface="Arial"/>
              </a:rPr>
              <a:t>), with water level sensor observations (circles) for validation.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969C6D-F7A3-92F3-1EA7-AF0125C11C54}"/>
              </a:ext>
            </a:extLst>
          </p:cNvPr>
          <p:cNvSpPr txBox="1"/>
          <p:nvPr/>
        </p:nvSpPr>
        <p:spPr>
          <a:xfrm>
            <a:off x="353036" y="6183258"/>
            <a:ext cx="6721532" cy="6694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5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publications: </a:t>
            </a:r>
            <a:br>
              <a:rPr lang="en-US" sz="125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Lamb, McDonald, Tzortziou, Tesser (2025): https://doi.org/10.3390/rs17020263</a:t>
            </a:r>
            <a:br>
              <a:rPr lang="en-US" sz="12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Lamb, McDonald, Tzortziou, Steiner (2026): https://doi.org/10.3390/rs18081172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1F918C-4352-B41C-11B4-FD716637EB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4490" y="203403"/>
            <a:ext cx="1460924" cy="6251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4BDB27-748D-CE08-F62F-2E0D98582F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8691" y="932413"/>
            <a:ext cx="4297805" cy="525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1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searchResults-Highlights-Week-16June2025" id="{A4E7A612-9766-444A-A841-42D517B2B1EA}" vid="{CC6CE49F-27B5-AB4C-B3A5-5A0E076A35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beef7a9-1293-4cba-a4fb-16e26234a86c" xsi:nil="true"/>
    <lcf76f155ced4ddcb4097134ff3c332f xmlns="2b2c4cda-6969-4d12-ba52-ce34379a482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2777B488AADB449D764A9608DF10B1" ma:contentTypeVersion="14" ma:contentTypeDescription="Create a new document." ma:contentTypeScope="" ma:versionID="3fd057fc5b6710dcb1bcb25056abbdb4">
  <xsd:schema xmlns:xsd="http://www.w3.org/2001/XMLSchema" xmlns:xs="http://www.w3.org/2001/XMLSchema" xmlns:p="http://schemas.microsoft.com/office/2006/metadata/properties" xmlns:ns2="2b2c4cda-6969-4d12-ba52-ce34379a482e" xmlns:ns3="1beef7a9-1293-4cba-a4fb-16e26234a86c" targetNamespace="http://schemas.microsoft.com/office/2006/metadata/properties" ma:root="true" ma:fieldsID="a649d6f0683b773fd8cec1977b64d51b" ns2:_="" ns3:_="">
    <xsd:import namespace="2b2c4cda-6969-4d12-ba52-ce34379a482e"/>
    <xsd:import namespace="1beef7a9-1293-4cba-a4fb-16e26234a8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2c4cda-6969-4d12-ba52-ce34379a48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0fb68aea-d2ee-4a6c-85e6-e4b5686e96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eef7a9-1293-4cba-a4fb-16e26234a8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c73a0781-bea4-4a36-92da-1cc22b8fe100}" ma:internalName="TaxCatchAll" ma:showField="CatchAllData" ma:web="1beef7a9-1293-4cba-a4fb-16e26234a8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729F5E-A677-484B-B6B0-014E64702A42}">
  <ds:schemaRefs>
    <ds:schemaRef ds:uri="1beef7a9-1293-4cba-a4fb-16e26234a86c"/>
    <ds:schemaRef ds:uri="2b2c4cda-6969-4d12-ba52-ce34379a482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A555850-566D-4FA6-A6CB-ADDAE53FC8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449C57-A29D-4C55-9352-0AD71C60A24A}">
  <ds:schemaRefs>
    <ds:schemaRef ds:uri="1beef7a9-1293-4cba-a4fb-16e26234a86c"/>
    <ds:schemaRef ds:uri="2b2c4cda-6969-4d12-ba52-ce34379a482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6dd02d64-b7f3-43f7-a145-cfd68d338edf}" enabled="1" method="Standard" siteId="{0693b5ba-4b18-4d7b-9341-f32f400a549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</TotalTime>
  <Words>284</Words>
  <Application>Microsoft Office PowerPoint</Application>
  <PresentationFormat>Widescreen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Aptos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Khan, Maudood N (HQ-DK000)[BOOZ ALLEN HAMILTON INC]</dc:creator>
  <cp:lastModifiedBy>Lamb, Brian T</cp:lastModifiedBy>
  <cp:revision>68</cp:revision>
  <dcterms:created xsi:type="dcterms:W3CDTF">2025-06-18T14:35:13Z</dcterms:created>
  <dcterms:modified xsi:type="dcterms:W3CDTF">2026-04-24T08:44:30Z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0x010100B32777B488AADB449D764A9608DF10B1</vt:lpwstr>
  </property>
  <property fmtid="{D5CDD505-2E9C-101B-9397-08002B2CF9AE}" pid="3" name="MediaServiceImageTags">
    <vt:lpwstr/>
  </property>
</Properties>
</file>