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j4pEK4iHMmqQgIO7r+Wksx5MM3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 name="Shape 12"/>
        <p:cNvGrpSpPr/>
        <p:nvPr/>
      </p:nvGrpSpPr>
      <p:grpSpPr>
        <a:xfrm>
          <a:off x="0" y="0"/>
          <a:ext cx="0" cy="0"/>
          <a:chOff x="0" y="0"/>
          <a:chExt cx="0" cy="0"/>
        </a:xfrm>
      </p:grpSpPr>
      <p:sp>
        <p:nvSpPr>
          <p:cNvPr id="13" name="Google Shape;1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0" name="Shape 10"/>
        <p:cNvGrpSpPr/>
        <p:nvPr/>
      </p:nvGrpSpPr>
      <p:grpSpPr>
        <a:xfrm>
          <a:off x="0" y="0"/>
          <a:ext cx="0" cy="0"/>
          <a:chOff x="0" y="0"/>
          <a:chExt cx="0" cy="0"/>
        </a:xfrm>
      </p:grpSpPr>
      <p:sp>
        <p:nvSpPr>
          <p:cNvPr id="11" name="Google Shape;11;p3"/>
          <p:cNvSpPr/>
          <p:nvPr/>
        </p:nvSpPr>
        <p:spPr>
          <a:xfrm>
            <a:off x="-9084" y="3881"/>
            <a:ext cx="12210167" cy="6891801"/>
          </a:xfrm>
          <a:prstGeom prst="rect">
            <a:avLst/>
          </a:prstGeom>
          <a:solidFill>
            <a:srgbClr val="0A233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7" name="Google Shape;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
        <p:nvSpPr>
          <p:cNvPr id="9" name="Google Shape;9;p2"/>
          <p:cNvSpPr/>
          <p:nvPr/>
        </p:nvSpPr>
        <p:spPr>
          <a:xfrm>
            <a:off x="0" y="0"/>
            <a:ext cx="12210167" cy="6891801"/>
          </a:xfrm>
          <a:prstGeom prst="rect">
            <a:avLst/>
          </a:prstGeom>
          <a:solidFill>
            <a:srgbClr val="0A233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https://dx.doi.org/10.5194/gmd-19-3129-2026" TargetMode="External"/><Relationship Id="rId4" Type="http://schemas.openxmlformats.org/officeDocument/2006/relationships/image" Target="../media/image1.png"/><Relationship Id="rId5"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 name="Shape 15"/>
        <p:cNvGrpSpPr/>
        <p:nvPr/>
      </p:nvGrpSpPr>
      <p:grpSpPr>
        <a:xfrm>
          <a:off x="0" y="0"/>
          <a:ext cx="0" cy="0"/>
          <a:chOff x="0" y="0"/>
          <a:chExt cx="0" cy="0"/>
        </a:xfrm>
      </p:grpSpPr>
      <p:sp>
        <p:nvSpPr>
          <p:cNvPr id="16" name="Google Shape;16;p1"/>
          <p:cNvSpPr txBox="1"/>
          <p:nvPr/>
        </p:nvSpPr>
        <p:spPr>
          <a:xfrm>
            <a:off x="286586" y="828543"/>
            <a:ext cx="6177572" cy="498598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600" u="none" cap="none" strike="noStrike">
                <a:solidFill>
                  <a:srgbClr val="FFC000"/>
                </a:solidFill>
                <a:latin typeface="Arial"/>
                <a:ea typeface="Arial"/>
                <a:cs typeface="Arial"/>
                <a:sym typeface="Arial"/>
              </a:rPr>
              <a:t>Research Objectives and Context:</a:t>
            </a:r>
            <a:r>
              <a:rPr b="0" i="0" lang="en-US" sz="1800" u="none" cap="none" strike="noStrike">
                <a:solidFill>
                  <a:schemeClr val="dk1"/>
                </a:solidFill>
                <a:latin typeface="Arial"/>
                <a:ea typeface="Arial"/>
                <a:cs typeface="Arial"/>
                <a:sym typeface="Arial"/>
              </a:rPr>
              <a:t> </a:t>
            </a:r>
            <a:r>
              <a:rPr b="0" i="0" lang="en-US" sz="1400" u="none" cap="none" strike="noStrike">
                <a:solidFill>
                  <a:schemeClr val="lt1"/>
                </a:solidFill>
                <a:latin typeface="Arial"/>
                <a:ea typeface="Arial"/>
                <a:cs typeface="Arial"/>
                <a:sym typeface="Arial"/>
              </a:rPr>
              <a:t>Land and Land Ice processes are essential to the Earth system. The objective was to identify model output variables required for the physical Land and Land Ice analyses from Earth System Models.</a:t>
            </a:r>
            <a:endParaRPr b="0" i="0" sz="1600" u="none" cap="none" strike="noStrike">
              <a:solidFill>
                <a:srgbClr val="FFC000"/>
              </a:solidFill>
              <a:latin typeface="Arial"/>
              <a:ea typeface="Arial"/>
              <a:cs typeface="Arial"/>
              <a:sym typeface="Arial"/>
            </a:endParaRPr>
          </a:p>
          <a:p>
            <a:pPr indent="0" lvl="0" marL="0" marR="0" rtl="0" algn="l">
              <a:spcBef>
                <a:spcPts val="0"/>
              </a:spcBef>
              <a:spcAft>
                <a:spcPts val="0"/>
              </a:spcAft>
              <a:buNone/>
            </a:pPr>
            <a:r>
              <a:rPr b="0" i="0" lang="en-US" sz="1600" u="none" cap="none" strike="noStrike">
                <a:solidFill>
                  <a:srgbClr val="FFC000"/>
                </a:solidFill>
                <a:latin typeface="Arial"/>
                <a:ea typeface="Arial"/>
                <a:cs typeface="Arial"/>
                <a:sym typeface="Arial"/>
              </a:rPr>
              <a:t>Key Research Result:</a:t>
            </a:r>
            <a:r>
              <a:rPr b="0" i="0" lang="en-US" sz="1400" u="none" cap="none" strike="noStrike">
                <a:solidFill>
                  <a:schemeClr val="lt1"/>
                </a:solidFill>
                <a:latin typeface="Arial"/>
                <a:ea typeface="Arial"/>
                <a:cs typeface="Arial"/>
                <a:sym typeface="Arial"/>
              </a:rPr>
              <a:t> In this study, 25 variable groups that contain 716 variables were identified to be potentially available to the broad scientific audience for performing analysis in land–atmosphere coupling, hydrological processes and freshwater systems, glacier and ice sheet mass balance and their influence on the sea levels, land use, and plant phenology.  </a:t>
            </a:r>
            <a:endParaRPr/>
          </a:p>
          <a:p>
            <a:pPr indent="0" lvl="0" marL="0" marR="0" rtl="0" algn="l">
              <a:spcBef>
                <a:spcPts val="0"/>
              </a:spcBef>
              <a:spcAft>
                <a:spcPts val="0"/>
              </a:spcAft>
              <a:buNone/>
            </a:pPr>
            <a:r>
              <a:rPr b="0" i="0" lang="en-US" sz="1600" u="none" cap="none" strike="noStrike">
                <a:solidFill>
                  <a:srgbClr val="FFC000"/>
                </a:solidFill>
                <a:latin typeface="Arial"/>
                <a:ea typeface="Arial"/>
                <a:cs typeface="Arial"/>
                <a:sym typeface="Arial"/>
              </a:rPr>
              <a:t>Significance: </a:t>
            </a:r>
            <a:r>
              <a:rPr b="0" i="0" lang="en-US" sz="1400" u="none" cap="none" strike="noStrike">
                <a:solidFill>
                  <a:schemeClr val="lt1"/>
                </a:solidFill>
                <a:latin typeface="Arial"/>
                <a:ea typeface="Arial"/>
                <a:cs typeface="Arial"/>
                <a:sym typeface="Arial"/>
              </a:rPr>
              <a:t>The CMIP7 Data Request for the Land and Land Ice Theme includes six refined Opportunities addressing distinct scientific questions. These Opportunities – focusing on land–atmosphere coupling, glacier changes, freshwater processes, ice sheet loss and sea level rise, land use change, and plant phenology – reflect the urgent needs of various research communities. This work serves as a valuable resource for modeling groups, guiding potential modifications or enhancements to their output to better align with evolving scientific priorities.</a:t>
            </a:r>
            <a:br>
              <a:rPr b="0" i="0" lang="en-US" sz="1400" u="none" cap="none" strike="noStrike">
                <a:solidFill>
                  <a:schemeClr val="dk1"/>
                </a:solidFill>
                <a:latin typeface="Arial"/>
                <a:ea typeface="Arial"/>
                <a:cs typeface="Arial"/>
                <a:sym typeface="Arial"/>
              </a:rPr>
            </a:br>
            <a:r>
              <a:rPr b="0" i="0" lang="en-US" sz="1600" u="none" cap="none" strike="noStrike">
                <a:solidFill>
                  <a:srgbClr val="FFC000"/>
                </a:solidFill>
                <a:latin typeface="Arial"/>
                <a:ea typeface="Arial"/>
                <a:cs typeface="Arial"/>
                <a:sym typeface="Arial"/>
              </a:rPr>
              <a:t>NASA Assets and Data: </a:t>
            </a:r>
            <a:r>
              <a:rPr b="0" i="0" lang="en-US" sz="1400" u="none" cap="none" strike="noStrike">
                <a:solidFill>
                  <a:schemeClr val="lt1"/>
                </a:solidFill>
                <a:latin typeface="Arial"/>
                <a:ea typeface="Arial"/>
                <a:cs typeface="Arial"/>
                <a:sym typeface="Arial"/>
              </a:rPr>
              <a:t>This work was supported by the NASA Carbon Monitoring System (80NSSC25K7221), NASA Greenhouse Gas Earth Information System (80NSSC22K1733), and NASA Sea Level Change Team.</a:t>
            </a:r>
            <a:endParaRPr/>
          </a:p>
        </p:txBody>
      </p:sp>
      <p:sp>
        <p:nvSpPr>
          <p:cNvPr id="17" name="Google Shape;17;p1"/>
          <p:cNvSpPr txBox="1"/>
          <p:nvPr/>
        </p:nvSpPr>
        <p:spPr>
          <a:xfrm>
            <a:off x="286575" y="205074"/>
            <a:ext cx="9462600" cy="6777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rgbClr val="FFC000"/>
              </a:buClr>
              <a:buSzPts val="2400"/>
              <a:buFont typeface="Arial"/>
              <a:buNone/>
            </a:pPr>
            <a:r>
              <a:rPr b="0" lang="en-US" sz="2400" u="none">
                <a:solidFill>
                  <a:srgbClr val="FFC000"/>
                </a:solidFill>
                <a:latin typeface="Arial"/>
                <a:ea typeface="Arial"/>
                <a:cs typeface="Arial"/>
                <a:sym typeface="Arial"/>
              </a:rPr>
              <a:t>CMIP7 data request: land and land ice priorities and opportunities</a:t>
            </a:r>
            <a:endParaRPr/>
          </a:p>
          <a:p>
            <a:pPr indent="0" lvl="0" marL="0" marR="0" rtl="0" algn="l">
              <a:lnSpc>
                <a:spcPct val="90000"/>
              </a:lnSpc>
              <a:spcBef>
                <a:spcPts val="0"/>
              </a:spcBef>
              <a:spcAft>
                <a:spcPts val="0"/>
              </a:spcAft>
              <a:buClr>
                <a:schemeClr val="lt1"/>
              </a:buClr>
              <a:buSzPts val="1600"/>
              <a:buFont typeface="Arial"/>
              <a:buNone/>
            </a:pPr>
            <a:r>
              <a:rPr b="0" lang="en-US" sz="1600" u="none">
                <a:solidFill>
                  <a:schemeClr val="lt1"/>
                </a:solidFill>
                <a:latin typeface="Arial"/>
                <a:ea typeface="Arial"/>
                <a:cs typeface="Arial"/>
                <a:sym typeface="Arial"/>
              </a:rPr>
              <a:t>George Hurtt - University of Maryland, College Park</a:t>
            </a:r>
            <a:endParaRPr/>
          </a:p>
        </p:txBody>
      </p:sp>
      <p:sp>
        <p:nvSpPr>
          <p:cNvPr id="18" name="Google Shape;18;p1"/>
          <p:cNvSpPr txBox="1"/>
          <p:nvPr/>
        </p:nvSpPr>
        <p:spPr>
          <a:xfrm>
            <a:off x="6255064" y="3743247"/>
            <a:ext cx="582436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FFC000"/>
                </a:solidFill>
                <a:latin typeface="Arial"/>
                <a:ea typeface="Arial"/>
                <a:cs typeface="Arial"/>
                <a:sym typeface="Arial"/>
              </a:rPr>
              <a:t>Figure 1. </a:t>
            </a:r>
            <a:r>
              <a:rPr lang="en-US" sz="1400">
                <a:solidFill>
                  <a:schemeClr val="lt1"/>
                </a:solidFill>
                <a:latin typeface="Arial"/>
                <a:ea typeface="Arial"/>
                <a:cs typeface="Arial"/>
                <a:sym typeface="Arial"/>
              </a:rPr>
              <a:t>Diagram illustrating Land and Land Ice Theme Opportunities.</a:t>
            </a:r>
            <a:endParaRPr/>
          </a:p>
        </p:txBody>
      </p:sp>
      <p:sp>
        <p:nvSpPr>
          <p:cNvPr id="19" name="Google Shape;19;p1"/>
          <p:cNvSpPr txBox="1"/>
          <p:nvPr/>
        </p:nvSpPr>
        <p:spPr>
          <a:xfrm>
            <a:off x="289187" y="5716224"/>
            <a:ext cx="5806811" cy="104644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FFC000"/>
                </a:solidFill>
                <a:latin typeface="Arial"/>
                <a:ea typeface="Arial"/>
                <a:cs typeface="Arial"/>
                <a:sym typeface="Arial"/>
              </a:rPr>
              <a:t>Reference Publication: </a:t>
            </a:r>
            <a:r>
              <a:rPr lang="en-US" sz="1200">
                <a:solidFill>
                  <a:schemeClr val="lt1"/>
                </a:solidFill>
                <a:latin typeface="Arial"/>
                <a:ea typeface="Arial"/>
                <a:cs typeface="Arial"/>
                <a:sym typeface="Arial"/>
              </a:rPr>
              <a:t>Li, Y., Tang, G., O'Rourke, E., Minallah, S., Mas e Braga, M., Nowicki, S., Smith, R. S., Lawrence, D. M., Hurtt, G. C., Peano, D., Meyer, G., Hassler, B., Mao, J., Xue, Y., Juckes, M. </a:t>
            </a:r>
            <a:r>
              <a:rPr b="1" lang="en-US" sz="1200">
                <a:solidFill>
                  <a:schemeClr val="lt1"/>
                </a:solidFill>
                <a:latin typeface="Arial"/>
                <a:ea typeface="Arial"/>
                <a:cs typeface="Arial"/>
                <a:sym typeface="Arial"/>
              </a:rPr>
              <a:t>2026</a:t>
            </a:r>
            <a:r>
              <a:rPr lang="en-US" sz="1200">
                <a:solidFill>
                  <a:schemeClr val="lt1"/>
                </a:solidFill>
                <a:latin typeface="Arial"/>
                <a:ea typeface="Arial"/>
                <a:cs typeface="Arial"/>
                <a:sym typeface="Arial"/>
              </a:rPr>
              <a:t>. CMIP7 data request: land and land ice priorities and opportunities. Geoscientific Model Development. 19(8), 3129-3155. doi: </a:t>
            </a:r>
            <a:r>
              <a:rPr lang="en-US" sz="1200" u="sng">
                <a:solidFill>
                  <a:schemeClr val="lt1"/>
                </a:solidFill>
                <a:latin typeface="Arial"/>
                <a:ea typeface="Arial"/>
                <a:cs typeface="Arial"/>
                <a:sym typeface="Arial"/>
                <a:hlinkClick r:id="rId3">
                  <a:extLst>
                    <a:ext uri="{A12FA001-AC4F-418D-AE19-62706E023703}">
                      <ahyp:hlinkClr val="tx"/>
                    </a:ext>
                  </a:extLst>
                </a:hlinkClick>
              </a:rPr>
              <a:t>10.5194/gmd-19-3129-2026</a:t>
            </a:r>
            <a:r>
              <a:rPr i="1" lang="en-US" sz="1200">
                <a:solidFill>
                  <a:schemeClr val="lt1"/>
                </a:solidFill>
                <a:latin typeface="Arial"/>
                <a:ea typeface="Arial"/>
                <a:cs typeface="Arial"/>
                <a:sym typeface="Arial"/>
              </a:rPr>
              <a:t> </a:t>
            </a:r>
            <a:endParaRPr sz="1200">
              <a:solidFill>
                <a:schemeClr val="lt1"/>
              </a:solidFill>
              <a:latin typeface="Arial"/>
              <a:ea typeface="Arial"/>
              <a:cs typeface="Arial"/>
              <a:sym typeface="Arial"/>
            </a:endParaRPr>
          </a:p>
        </p:txBody>
      </p:sp>
      <p:sp>
        <p:nvSpPr>
          <p:cNvPr id="20" name="Google Shape;20;p1"/>
          <p:cNvSpPr/>
          <p:nvPr/>
        </p:nvSpPr>
        <p:spPr>
          <a:xfrm>
            <a:off x="10444490" y="203403"/>
            <a:ext cx="1460924" cy="625140"/>
          </a:xfrm>
          <a:prstGeom prst="rect">
            <a:avLst/>
          </a:prstGeom>
          <a:solidFill>
            <a:srgbClr val="FFFFFF"/>
          </a:solidFill>
          <a:ln>
            <a:noFill/>
          </a:ln>
        </p:spPr>
      </p:sp>
      <p:pic>
        <p:nvPicPr>
          <p:cNvPr id="21" name="Google Shape;21;p1"/>
          <p:cNvPicPr preferRelativeResize="0"/>
          <p:nvPr/>
        </p:nvPicPr>
        <p:blipFill rotWithShape="1">
          <a:blip r:embed="rId4">
            <a:alphaModFix/>
          </a:blip>
          <a:srcRect b="0" l="0" r="0" t="0"/>
          <a:stretch/>
        </p:blipFill>
        <p:spPr>
          <a:xfrm>
            <a:off x="7159544" y="1056011"/>
            <a:ext cx="4224495" cy="2682555"/>
          </a:xfrm>
          <a:prstGeom prst="rect">
            <a:avLst/>
          </a:prstGeom>
          <a:noFill/>
          <a:ln>
            <a:noFill/>
          </a:ln>
        </p:spPr>
      </p:pic>
      <p:pic>
        <p:nvPicPr>
          <p:cNvPr id="22" name="Google Shape;22;p1"/>
          <p:cNvPicPr preferRelativeResize="0"/>
          <p:nvPr/>
        </p:nvPicPr>
        <p:blipFill rotWithShape="1">
          <a:blip r:embed="rId5">
            <a:alphaModFix/>
          </a:blip>
          <a:srcRect b="0" l="0" r="0" t="0"/>
          <a:stretch/>
        </p:blipFill>
        <p:spPr>
          <a:xfrm>
            <a:off x="7159544" y="4204913"/>
            <a:ext cx="4197026" cy="2295795"/>
          </a:xfrm>
          <a:prstGeom prst="rect">
            <a:avLst/>
          </a:prstGeom>
          <a:noFill/>
          <a:ln>
            <a:noFill/>
          </a:ln>
        </p:spPr>
      </p:pic>
      <p:sp>
        <p:nvSpPr>
          <p:cNvPr id="23" name="Google Shape;23;p1"/>
          <p:cNvSpPr txBox="1"/>
          <p:nvPr/>
        </p:nvSpPr>
        <p:spPr>
          <a:xfrm>
            <a:off x="6508375" y="6500708"/>
            <a:ext cx="5824361" cy="30777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400">
                <a:solidFill>
                  <a:srgbClr val="FFC000"/>
                </a:solidFill>
                <a:latin typeface="Arial"/>
                <a:ea typeface="Arial"/>
                <a:cs typeface="Arial"/>
                <a:sym typeface="Arial"/>
              </a:rPr>
              <a:t>Table 1.</a:t>
            </a:r>
            <a:r>
              <a:rPr lang="en-US" sz="1400">
                <a:solidFill>
                  <a:schemeClr val="lt1"/>
                </a:solidFill>
                <a:latin typeface="Arial"/>
                <a:ea typeface="Arial"/>
                <a:cs typeface="Arial"/>
                <a:sym typeface="Arial"/>
              </a:rPr>
              <a:t> The final list of Land and Land Ice Theme Opportunities.</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2025-06-18T14:35:13Z</dcterms:created>
  <dc:creator>Khan, Maudood N (HQ-DK000)[BOOZ ALLEN HAMILTON INC]</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0x010100B32777B488AADB449D764A9608DF10B1</vt:lpwstr>
  </property>
  <property fmtid="{D5CDD505-2E9C-101B-9397-08002B2CF9AE}" pid="3" name="MediaServiceImageTags">
    <vt:lpwstr/>
  </property>
</Properties>
</file>