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
  </p:notesMasterIdLst>
  <p:sldIdLst>
    <p:sldId id="258"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23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F3FED5-7246-4C7F-B6EC-BBB8D343DFF7}" v="10" dt="2025-08-11T12:52:29.5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0933" autoAdjust="0"/>
  </p:normalViewPr>
  <p:slideViewPr>
    <p:cSldViewPr snapToGrid="0">
      <p:cViewPr varScale="1">
        <p:scale>
          <a:sx n="97" d="100"/>
          <a:sy n="97" d="100"/>
        </p:scale>
        <p:origin x="99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E300C7-3C83-4F56-9D73-63C5A0FCA1C8}" type="datetimeFigureOut">
              <a:rPr lang="en-US" smtClean="0"/>
              <a:t>4/20/2026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E0513C-F14E-45B2-A454-DE4B34C2527D}" type="slidenum">
              <a:rPr lang="en-US" smtClean="0"/>
              <a:t>‹#›</a:t>
            </a:fld>
            <a:endParaRPr lang="en-US"/>
          </a:p>
        </p:txBody>
      </p:sp>
    </p:spTree>
    <p:extLst>
      <p:ext uri="{BB962C8B-B14F-4D97-AF65-F5344CB8AC3E}">
        <p14:creationId xmlns:p14="http://schemas.microsoft.com/office/powerpoint/2010/main" val="493594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E0513C-F14E-45B2-A454-DE4B34C2527D}" type="slidenum">
              <a:rPr lang="en-US" smtClean="0"/>
              <a:t>1</a:t>
            </a:fld>
            <a:endParaRPr lang="en-US"/>
          </a:p>
        </p:txBody>
      </p:sp>
    </p:spTree>
    <p:extLst>
      <p:ext uri="{BB962C8B-B14F-4D97-AF65-F5344CB8AC3E}">
        <p14:creationId xmlns:p14="http://schemas.microsoft.com/office/powerpoint/2010/main" val="2758726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CDDC05-F467-5162-539B-2DEE61F4FC9C}"/>
              </a:ext>
            </a:extLst>
          </p:cNvPr>
          <p:cNvSpPr/>
          <p:nvPr userDrawn="1"/>
        </p:nvSpPr>
        <p:spPr>
          <a:xfrm>
            <a:off x="-9084" y="3881"/>
            <a:ext cx="12210167" cy="6891801"/>
          </a:xfrm>
          <a:prstGeom prst="rect">
            <a:avLst/>
          </a:prstGeom>
          <a:solidFill>
            <a:srgbClr val="0A2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1832209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7B00DF6-E133-3A1D-9F7E-83ACCA6F8F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984FB6-2470-DF5B-31C9-8CF98A9C7D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3D64508-67D6-5848-9E7B-FFB085E9BE21}" type="datetimeFigureOut">
              <a:rPr lang="en-US" smtClean="0"/>
              <a:t>4/20/2026</a:t>
            </a:fld>
            <a:endParaRPr lang="en-US"/>
          </a:p>
        </p:txBody>
      </p:sp>
      <p:sp>
        <p:nvSpPr>
          <p:cNvPr id="6" name="Slide Number Placeholder 5">
            <a:extLst>
              <a:ext uri="{FF2B5EF4-FFF2-40B4-BE49-F238E27FC236}">
                <a16:creationId xmlns:a16="http://schemas.microsoft.com/office/drawing/2014/main" id="{A6ED222B-2236-11E4-4C52-CEEF20166D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2366BF1-01A3-DE4E-B711-2A51A4916205}" type="slidenum">
              <a:rPr lang="en-US" smtClean="0"/>
              <a:t>‹#›</a:t>
            </a:fld>
            <a:endParaRPr lang="en-US"/>
          </a:p>
        </p:txBody>
      </p:sp>
      <p:sp>
        <p:nvSpPr>
          <p:cNvPr id="7" name="Rectangle 6">
            <a:extLst>
              <a:ext uri="{FF2B5EF4-FFF2-40B4-BE49-F238E27FC236}">
                <a16:creationId xmlns:a16="http://schemas.microsoft.com/office/drawing/2014/main" id="{F9EB828A-54F8-54C7-50D9-002CBECCCF5E}"/>
              </a:ext>
            </a:extLst>
          </p:cNvPr>
          <p:cNvSpPr/>
          <p:nvPr userDrawn="1"/>
        </p:nvSpPr>
        <p:spPr>
          <a:xfrm>
            <a:off x="0" y="0"/>
            <a:ext cx="12210167" cy="6891801"/>
          </a:xfrm>
          <a:prstGeom prst="rect">
            <a:avLst/>
          </a:prstGeom>
          <a:solidFill>
            <a:srgbClr val="0A23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8346023"/>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A9C68A-1487-EC74-B817-41F58B13FA38}"/>
              </a:ext>
            </a:extLst>
          </p:cNvPr>
          <p:cNvSpPr txBox="1"/>
          <p:nvPr/>
        </p:nvSpPr>
        <p:spPr>
          <a:xfrm>
            <a:off x="286586" y="1532340"/>
            <a:ext cx="5387932" cy="3939540"/>
          </a:xfrm>
          <a:prstGeom prst="rect">
            <a:avLst/>
          </a:prstGeom>
          <a:noFill/>
          <a:ln>
            <a:noFill/>
          </a:ln>
        </p:spPr>
        <p:txBody>
          <a:bodyPr wrap="square" lIns="91440" tIns="45720" rIns="91440" bIns="45720" anchor="t">
            <a:spAutoFit/>
          </a:bodyPr>
          <a:lstStyle/>
          <a:p>
            <a:pPr fontAlgn="base"/>
            <a:r>
              <a:rPr lang="en-US" sz="1600" dirty="0">
                <a:solidFill>
                  <a:srgbClr val="FFC000"/>
                </a:solidFill>
                <a:latin typeface="Arial" panose="020B0604020202020204" pitchFamily="34" charset="0"/>
                <a:cs typeface="Arial" panose="020B0604020202020204" pitchFamily="34" charset="0"/>
              </a:rPr>
              <a:t>Key Research Result: </a:t>
            </a:r>
            <a:r>
              <a:rPr lang="en-US" sz="1600" dirty="0">
                <a:solidFill>
                  <a:schemeClr val="bg1"/>
                </a:solidFill>
                <a:latin typeface="Arial" panose="020B0604020202020204" pitchFamily="34" charset="0"/>
                <a:cs typeface="Arial" panose="020B0604020202020204" pitchFamily="34" charset="0"/>
              </a:rPr>
              <a:t>Developed a framework combining Markov chains with expert knowledge to map crop rotations. The method captured cropping patterns and dominant crop rotations in Kansas with up to 71% accuracy.</a:t>
            </a:r>
            <a:endParaRPr lang="en-US" sz="1600" dirty="0">
              <a:solidFill>
                <a:schemeClr val="bg1"/>
              </a:solidFill>
              <a:effectLst/>
              <a:latin typeface="Arial" panose="020B0604020202020204" pitchFamily="34" charset="0"/>
              <a:cs typeface="Arial" panose="020B0604020202020204" pitchFamily="34" charset="0"/>
            </a:endParaRPr>
          </a:p>
          <a:p>
            <a:pPr fontAlgn="base">
              <a:spcBef>
                <a:spcPts val="600"/>
              </a:spcBef>
            </a:pPr>
            <a:r>
              <a:rPr lang="en-US" sz="1600" dirty="0">
                <a:solidFill>
                  <a:srgbClr val="FFC000"/>
                </a:solidFill>
                <a:latin typeface="Arial" panose="020B0604020202020204" pitchFamily="34" charset="0"/>
                <a:cs typeface="Arial" panose="020B0604020202020204" pitchFamily="34" charset="0"/>
              </a:rPr>
              <a:t>Significance: </a:t>
            </a:r>
            <a:r>
              <a:rPr lang="en-US" sz="1600" dirty="0">
                <a:solidFill>
                  <a:schemeClr val="bg1"/>
                </a:solidFill>
                <a:latin typeface="Arial" panose="020B0604020202020204" pitchFamily="34" charset="0"/>
                <a:cs typeface="Arial" panose="020B0604020202020204" pitchFamily="34" charset="0"/>
              </a:rPr>
              <a:t>This framework can be scaled to map current and historical crop rotations across other U.S. regions as well as in national scale mapping. The resulting maps can support analyses of environmental impacts and agricultural change.</a:t>
            </a:r>
          </a:p>
          <a:p>
            <a:pPr fontAlgn="base">
              <a:spcBef>
                <a:spcPts val="600"/>
              </a:spcBef>
            </a:pPr>
            <a:r>
              <a:rPr lang="en-US" sz="1600" dirty="0">
                <a:solidFill>
                  <a:srgbClr val="FFC000"/>
                </a:solidFill>
                <a:latin typeface="Arial" panose="020B0604020202020204" pitchFamily="34" charset="0"/>
                <a:cs typeface="Arial" panose="020B0604020202020204" pitchFamily="34" charset="0"/>
              </a:rPr>
              <a:t>NASA assets and data: </a:t>
            </a:r>
            <a:r>
              <a:rPr lang="en-US" sz="1600" dirty="0">
                <a:solidFill>
                  <a:schemeClr val="bg1"/>
                </a:solidFill>
                <a:latin typeface="Arial" panose="020B0604020202020204" pitchFamily="34" charset="0"/>
                <a:cs typeface="Arial" panose="020B0604020202020204" pitchFamily="34" charset="0"/>
              </a:rPr>
              <a:t>The national crop rotation map is need to model net carbon balance under existing cropping systems. This study uses the Cropland Data Layer, which is developed in part from imagery acquired by NASA’s Landsat missions.</a:t>
            </a:r>
            <a:endParaRPr lang="en-US" sz="1600" dirty="0">
              <a:solidFill>
                <a:schemeClr val="bg1"/>
              </a:solidFill>
              <a:latin typeface="Arial" panose="020B0604020202020204" pitchFamily="34" charset="0"/>
              <a:ea typeface="+mn-lt"/>
              <a:cs typeface="Arial" panose="020B0604020202020204" pitchFamily="34" charset="0"/>
            </a:endParaRPr>
          </a:p>
        </p:txBody>
      </p:sp>
      <p:sp>
        <p:nvSpPr>
          <p:cNvPr id="3" name="Title 1">
            <a:extLst>
              <a:ext uri="{FF2B5EF4-FFF2-40B4-BE49-F238E27FC236}">
                <a16:creationId xmlns:a16="http://schemas.microsoft.com/office/drawing/2014/main" id="{3135C466-48B6-4631-7AF6-F31458DD5684}"/>
              </a:ext>
            </a:extLst>
          </p:cNvPr>
          <p:cNvSpPr txBox="1">
            <a:spLocks/>
          </p:cNvSpPr>
          <p:nvPr/>
        </p:nvSpPr>
        <p:spPr>
          <a:xfrm>
            <a:off x="286586" y="240535"/>
            <a:ext cx="7261696" cy="1176015"/>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solidFill>
                  <a:srgbClr val="FFC000"/>
                </a:solidFill>
                <a:latin typeface="Arial"/>
                <a:cs typeface="Arial"/>
              </a:rPr>
              <a:t>A standardized approach to map spatially explicit crop rotations at regional scale</a:t>
            </a:r>
            <a:br>
              <a:rPr lang="en-US" sz="3400" dirty="0">
                <a:solidFill>
                  <a:srgbClr val="FFC000"/>
                </a:solidFill>
                <a:latin typeface="Aptos"/>
                <a:cs typeface="Arial"/>
              </a:rPr>
            </a:br>
            <a:r>
              <a:rPr lang="en-US" sz="1600" dirty="0">
                <a:solidFill>
                  <a:schemeClr val="bg1"/>
                </a:solidFill>
                <a:latin typeface="Arial"/>
                <a:cs typeface="Arial"/>
              </a:rPr>
              <a:t>Varaprasad Bandaru</a:t>
            </a:r>
          </a:p>
          <a:p>
            <a:r>
              <a:rPr lang="en-US" sz="1600" dirty="0">
                <a:solidFill>
                  <a:schemeClr val="bg1"/>
                </a:solidFill>
                <a:latin typeface="Arial"/>
                <a:cs typeface="Arial"/>
              </a:rPr>
              <a:t>USDA-ARS, Maricopa, AZ, United States</a:t>
            </a:r>
          </a:p>
        </p:txBody>
      </p:sp>
      <p:sp>
        <p:nvSpPr>
          <p:cNvPr id="5" name="TextBox 4">
            <a:extLst>
              <a:ext uri="{FF2B5EF4-FFF2-40B4-BE49-F238E27FC236}">
                <a16:creationId xmlns:a16="http://schemas.microsoft.com/office/drawing/2014/main" id="{ACBF466B-BDB9-831B-33F4-4F483D858BDF}"/>
              </a:ext>
            </a:extLst>
          </p:cNvPr>
          <p:cNvSpPr txBox="1"/>
          <p:nvPr/>
        </p:nvSpPr>
        <p:spPr>
          <a:xfrm>
            <a:off x="5844988" y="5803114"/>
            <a:ext cx="6203718" cy="523220"/>
          </a:xfrm>
          <a:prstGeom prst="rect">
            <a:avLst/>
          </a:prstGeom>
          <a:noFill/>
        </p:spPr>
        <p:txBody>
          <a:bodyPr wrap="square" lIns="91440" tIns="45720" rIns="91440" bIns="45720" rtlCol="0" anchor="t">
            <a:spAutoFit/>
          </a:bodyPr>
          <a:lstStyle/>
          <a:p>
            <a:r>
              <a:rPr lang="en-US" sz="1400" dirty="0">
                <a:solidFill>
                  <a:srgbClr val="FFC000"/>
                </a:solidFill>
                <a:latin typeface="Arial"/>
                <a:cs typeface="Arial"/>
              </a:rPr>
              <a:t>Crop rotations map of Kansas generated using a Markov chains and knowledge-based approach. </a:t>
            </a:r>
          </a:p>
        </p:txBody>
      </p:sp>
      <p:sp>
        <p:nvSpPr>
          <p:cNvPr id="6" name="TextBox 5">
            <a:extLst>
              <a:ext uri="{FF2B5EF4-FFF2-40B4-BE49-F238E27FC236}">
                <a16:creationId xmlns:a16="http://schemas.microsoft.com/office/drawing/2014/main" id="{98E2F4F5-942C-A4BC-1901-F76207FE0951}"/>
              </a:ext>
            </a:extLst>
          </p:cNvPr>
          <p:cNvSpPr txBox="1"/>
          <p:nvPr/>
        </p:nvSpPr>
        <p:spPr>
          <a:xfrm>
            <a:off x="6759961" y="3429000"/>
            <a:ext cx="4414991" cy="338554"/>
          </a:xfrm>
          <a:prstGeom prst="rect">
            <a:avLst/>
          </a:prstGeom>
          <a:noFill/>
        </p:spPr>
        <p:txBody>
          <a:bodyPr wrap="none" rtlCol="0">
            <a:spAutoFit/>
          </a:bodyPr>
          <a:lstStyle/>
          <a:p>
            <a:r>
              <a:rPr lang="en-US" sz="1600" dirty="0">
                <a:solidFill>
                  <a:schemeClr val="bg1"/>
                </a:solidFill>
                <a:latin typeface="Arial" panose="020B0604020202020204" pitchFamily="34" charset="0"/>
                <a:cs typeface="Arial" panose="020B0604020202020204" pitchFamily="34" charset="0"/>
              </a:rPr>
              <a:t>PREFERABLY A SINGLE FIGURE OR IMAGE</a:t>
            </a:r>
          </a:p>
        </p:txBody>
      </p:sp>
      <p:sp>
        <p:nvSpPr>
          <p:cNvPr id="4" name="TextBox 3">
            <a:extLst>
              <a:ext uri="{FF2B5EF4-FFF2-40B4-BE49-F238E27FC236}">
                <a16:creationId xmlns:a16="http://schemas.microsoft.com/office/drawing/2014/main" id="{90969C6D-F7A3-92F3-1EA7-AF0125C11C54}"/>
              </a:ext>
            </a:extLst>
          </p:cNvPr>
          <p:cNvSpPr txBox="1"/>
          <p:nvPr/>
        </p:nvSpPr>
        <p:spPr>
          <a:xfrm>
            <a:off x="286587" y="5587670"/>
            <a:ext cx="5145452" cy="954107"/>
          </a:xfrm>
          <a:prstGeom prst="rect">
            <a:avLst/>
          </a:prstGeom>
          <a:noFill/>
        </p:spPr>
        <p:txBody>
          <a:bodyPr wrap="square" lIns="91440" tIns="45720" rIns="91440" bIns="45720" rtlCol="0" anchor="t">
            <a:spAutoFit/>
          </a:bodyPr>
          <a:lstStyle/>
          <a:p>
            <a:pPr algn="just"/>
            <a:r>
              <a:rPr lang="en-US" sz="1400" dirty="0">
                <a:solidFill>
                  <a:srgbClr val="FFC000"/>
                </a:solidFill>
                <a:latin typeface="Arial"/>
                <a:cs typeface="Arial"/>
              </a:rPr>
              <a:t>Reference publication: </a:t>
            </a:r>
            <a:r>
              <a:rPr lang="en-US" sz="1400" dirty="0">
                <a:solidFill>
                  <a:schemeClr val="bg1"/>
                </a:solidFill>
                <a:latin typeface="Arial"/>
                <a:cs typeface="Arial"/>
              </a:rPr>
              <a:t>Nandan, R., &amp; </a:t>
            </a:r>
            <a:r>
              <a:rPr lang="en-US" sz="1400" b="1" dirty="0">
                <a:solidFill>
                  <a:schemeClr val="bg1"/>
                </a:solidFill>
                <a:latin typeface="Arial"/>
                <a:cs typeface="Arial"/>
              </a:rPr>
              <a:t>Bandaru, V.</a:t>
            </a:r>
            <a:r>
              <a:rPr lang="en-US" sz="1400" dirty="0">
                <a:solidFill>
                  <a:schemeClr val="bg1"/>
                </a:solidFill>
                <a:latin typeface="Arial"/>
                <a:cs typeface="Arial"/>
              </a:rPr>
              <a:t> (2026). A standardized approach to map spatially explicit crop rotations at regional scale. International Journal of Applied Earth Observation and Geoinformation, 148, 105208.</a:t>
            </a:r>
          </a:p>
        </p:txBody>
      </p:sp>
      <p:pic>
        <p:nvPicPr>
          <p:cNvPr id="12" name="Picture 11">
            <a:extLst>
              <a:ext uri="{FF2B5EF4-FFF2-40B4-BE49-F238E27FC236}">
                <a16:creationId xmlns:a16="http://schemas.microsoft.com/office/drawing/2014/main" id="{A41F918C-4352-B41C-11B4-FD716637EB04}"/>
              </a:ext>
            </a:extLst>
          </p:cNvPr>
          <p:cNvPicPr>
            <a:picLocks noChangeAspect="1"/>
          </p:cNvPicPr>
          <p:nvPr/>
        </p:nvPicPr>
        <p:blipFill>
          <a:blip r:embed="rId3"/>
          <a:stretch>
            <a:fillRect/>
          </a:stretch>
        </p:blipFill>
        <p:spPr>
          <a:xfrm>
            <a:off x="10444490" y="203403"/>
            <a:ext cx="1460924" cy="625140"/>
          </a:xfrm>
          <a:prstGeom prst="rect">
            <a:avLst/>
          </a:prstGeom>
        </p:spPr>
      </p:pic>
      <p:pic>
        <p:nvPicPr>
          <p:cNvPr id="11" name="Picture 10">
            <a:extLst>
              <a:ext uri="{FF2B5EF4-FFF2-40B4-BE49-F238E27FC236}">
                <a16:creationId xmlns:a16="http://schemas.microsoft.com/office/drawing/2014/main" id="{BB368EDC-DDF0-B809-75F2-30DA4F409915}"/>
              </a:ext>
            </a:extLst>
          </p:cNvPr>
          <p:cNvPicPr>
            <a:picLocks noChangeAspect="1"/>
          </p:cNvPicPr>
          <p:nvPr/>
        </p:nvPicPr>
        <p:blipFill>
          <a:blip r:embed="rId4"/>
          <a:srcRect l="5051" t="6274" r="5455" b="5882"/>
          <a:stretch>
            <a:fillRect/>
          </a:stretch>
        </p:blipFill>
        <p:spPr>
          <a:xfrm>
            <a:off x="5773256" y="968186"/>
            <a:ext cx="6382884" cy="4841195"/>
          </a:xfrm>
          <a:prstGeom prst="rect">
            <a:avLst/>
          </a:prstGeom>
        </p:spPr>
      </p:pic>
    </p:spTree>
    <p:extLst>
      <p:ext uri="{BB962C8B-B14F-4D97-AF65-F5344CB8AC3E}">
        <p14:creationId xmlns:p14="http://schemas.microsoft.com/office/powerpoint/2010/main" val="1748618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esearchResults-Highlights-Week-16June2025" id="{A4E7A612-9766-444A-A841-42D517B2B1EA}" vid="{CC6CE49F-27B5-AB4C-B3A5-5A0E076A35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32777B488AADB449D764A9608DF10B1" ma:contentTypeVersion="14" ma:contentTypeDescription="Create a new document." ma:contentTypeScope="" ma:versionID="3fd057fc5b6710dcb1bcb25056abbdb4">
  <xsd:schema xmlns:xsd="http://www.w3.org/2001/XMLSchema" xmlns:xs="http://www.w3.org/2001/XMLSchema" xmlns:p="http://schemas.microsoft.com/office/2006/metadata/properties" xmlns:ns2="2b2c4cda-6969-4d12-ba52-ce34379a482e" xmlns:ns3="1beef7a9-1293-4cba-a4fb-16e26234a86c" targetNamespace="http://schemas.microsoft.com/office/2006/metadata/properties" ma:root="true" ma:fieldsID="a649d6f0683b773fd8cec1977b64d51b" ns2:_="" ns3:_="">
    <xsd:import namespace="2b2c4cda-6969-4d12-ba52-ce34379a482e"/>
    <xsd:import namespace="1beef7a9-1293-4cba-a4fb-16e26234a86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lcf76f155ced4ddcb4097134ff3c332f" minOccurs="0"/>
                <xsd:element ref="ns3:TaxCatchAll" minOccurs="0"/>
                <xsd:element ref="ns2:MediaServiceDateTaken" minOccurs="0"/>
                <xsd:element ref="ns2:MediaServiceLocation" minOccurs="0"/>
                <xsd:element ref="ns2:MediaServiceGenerationTime" minOccurs="0"/>
                <xsd:element ref="ns2:MediaServiceEventHashCode"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2c4cda-6969-4d12-ba52-ce34379a48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beef7a9-1293-4cba-a4fb-16e26234a86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c73a0781-bea4-4a36-92da-1cc22b8fe100}" ma:internalName="TaxCatchAll" ma:showField="CatchAllData" ma:web="1beef7a9-1293-4cba-a4fb-16e26234a86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1beef7a9-1293-4cba-a4fb-16e26234a86c" xsi:nil="true"/>
    <lcf76f155ced4ddcb4097134ff3c332f xmlns="2b2c4cda-6969-4d12-ba52-ce34379a482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449C57-A29D-4C55-9352-0AD71C60A24A}">
  <ds:schemaRefs>
    <ds:schemaRef ds:uri="1beef7a9-1293-4cba-a4fb-16e26234a86c"/>
    <ds:schemaRef ds:uri="2b2c4cda-6969-4d12-ba52-ce34379a482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E729F5E-A677-484B-B6B0-014E64702A42}">
  <ds:schemaRefs>
    <ds:schemaRef ds:uri="1beef7a9-1293-4cba-a4fb-16e26234a86c"/>
    <ds:schemaRef ds:uri="2b2c4cda-6969-4d12-ba52-ce34379a482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A555850-566D-4FA6-A6CB-ADDAE53FC80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4020</TotalTime>
  <Words>206</Words>
  <Application>Microsoft Office PowerPoint</Application>
  <PresentationFormat>Widescreen</PresentationFormat>
  <Paragraphs>9</Paragraphs>
  <Slides>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Aptos</vt:lpstr>
      <vt:lpstr>Arial</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Khan, Maudood N (HQ-DK000)[BOOZ ALLEN HAMILTON INC]</dc:creator>
  <cp:lastModifiedBy>Bandaru, Prasad - REE-ARS</cp:lastModifiedBy>
  <cp:revision>45</cp:revision>
  <dcterms:created xsi:type="dcterms:W3CDTF">2025-06-18T14:35:13Z</dcterms:created>
  <dcterms:modified xsi:type="dcterms:W3CDTF">2026-04-20T20:38:51Z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0x010100B32777B488AADB449D764A9608DF10B1</vt:lpwstr>
  </property>
  <property fmtid="{D5CDD505-2E9C-101B-9397-08002B2CF9AE}" pid="3" name="MediaServiceImageTags">
    <vt:lpwstr/>
  </property>
</Properties>
</file>