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1" r:id="rId1"/>
  </p:sldMasterIdLst>
  <p:sldIdLst>
    <p:sldId id="283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432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746"/>
    <p:restoredTop sz="94658"/>
  </p:normalViewPr>
  <p:slideViewPr>
    <p:cSldViewPr snapToGrid="0">
      <p:cViewPr varScale="1">
        <p:scale>
          <a:sx n="91" d="100"/>
          <a:sy n="91" d="100"/>
        </p:scale>
        <p:origin x="224" y="8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1ECDDC05-F467-5162-539B-2DEE61F4FC9C}"/>
              </a:ext>
            </a:extLst>
          </p:cNvPr>
          <p:cNvSpPr/>
          <p:nvPr/>
        </p:nvSpPr>
        <p:spPr>
          <a:xfrm>
            <a:off x="-9084" y="3881"/>
            <a:ext cx="12210167" cy="6891801"/>
          </a:xfrm>
          <a:prstGeom prst="rect">
            <a:avLst/>
          </a:prstGeom>
          <a:solidFill>
            <a:srgbClr val="0A233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80443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7B00DF6-E133-3A1D-9F7E-83ACCA6F8FD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984FB6-2470-DF5B-31C9-8CF98A9C7D4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630EC48-DBBF-394A-A1FB-3E0B22A179D8}" type="datetimeFigureOut">
              <a:rPr lang="en-US" smtClean="0"/>
              <a:t>3/27/26</a:t>
            </a:fld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6ED222B-2236-11E4-4C52-CEEF20166D4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35E6392-2B6A-7646-AA32-95DD7EC59C29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9EB828A-54F8-54C7-50D9-002CBECCCF5E}"/>
              </a:ext>
            </a:extLst>
          </p:cNvPr>
          <p:cNvSpPr/>
          <p:nvPr/>
        </p:nvSpPr>
        <p:spPr>
          <a:xfrm>
            <a:off x="0" y="0"/>
            <a:ext cx="12210167" cy="6891801"/>
          </a:xfrm>
          <a:prstGeom prst="rect">
            <a:avLst/>
          </a:prstGeom>
          <a:solidFill>
            <a:srgbClr val="0A233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36451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doi.org/10.1029/2025GB009020" TargetMode="External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.xml"/><Relationship Id="rId6" Type="http://schemas.openxmlformats.org/officeDocument/2006/relationships/image" Target="../media/image3.jpg"/><Relationship Id="rId5" Type="http://schemas.openxmlformats.org/officeDocument/2006/relationships/image" Target="../media/image2.jpg"/><Relationship Id="rId4" Type="http://schemas.openxmlformats.org/officeDocument/2006/relationships/image" Target="../media/image1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>
          <a:extLst>
            <a:ext uri="{FF2B5EF4-FFF2-40B4-BE49-F238E27FC236}">
              <a16:creationId xmlns:a16="http://schemas.microsoft.com/office/drawing/2014/main" id="{F4B45140-79C6-40DA-929E-FDE4C939BED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B6D35830-25AA-6B4F-5668-A0030A36584A}"/>
              </a:ext>
            </a:extLst>
          </p:cNvPr>
          <p:cNvSpPr txBox="1"/>
          <p:nvPr/>
        </p:nvSpPr>
        <p:spPr>
          <a:xfrm>
            <a:off x="121500" y="1136177"/>
            <a:ext cx="5228976" cy="5062924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 anchor="t">
            <a:spAutoFit/>
          </a:bodyPr>
          <a:lstStyle/>
          <a:p>
            <a:pPr fontAlgn="base"/>
            <a:r>
              <a:rPr lang="en-US" sz="1600" dirty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Key Research Result: </a:t>
            </a:r>
          </a:p>
          <a:p>
            <a:pPr marL="285750" indent="-285750" fontAlgn="base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 this study, we construct a comprehensive regional carbon budget for seven National Climate Assessment regions of the contiguous United States (CONUS) over 2015-2020. Averaged over the seven regions, accounting for lateral transport and their endpoint carbon emissions improving the consistency between inventory and top-down estimates by 31%. </a:t>
            </a:r>
          </a:p>
          <a:p>
            <a:pPr fontAlgn="base"/>
            <a:r>
              <a:rPr lang="en-US" sz="1600" dirty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Significance: </a:t>
            </a:r>
          </a:p>
          <a:p>
            <a:pPr marL="285750" indent="-285750" fontAlgn="base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Our study presents a roadmap for reconciling the inventories and top-down atmospheric inversions at sub-national scale that highlights the importance of accurate representation of lateral carbon flows for using top-down estimates with national inventories.</a:t>
            </a:r>
          </a:p>
          <a:p>
            <a:pPr fontAlgn="base">
              <a:spcBef>
                <a:spcPts val="600"/>
              </a:spcBef>
            </a:pPr>
            <a:r>
              <a:rPr lang="en-US" sz="1600" dirty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NASA assets and data: </a:t>
            </a:r>
          </a:p>
          <a:p>
            <a:pPr marL="285750" indent="-285750" fontAlgn="base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This work was supported by the NASA High-End Computing, Orbiting Carbon Observatory Science Team, and Carbon Monitoring System programs.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2432E3CE-309D-C4F9-ECD0-B1125B994EAF}"/>
              </a:ext>
            </a:extLst>
          </p:cNvPr>
          <p:cNvSpPr txBox="1">
            <a:spLocks/>
          </p:cNvSpPr>
          <p:nvPr/>
        </p:nvSpPr>
        <p:spPr>
          <a:xfrm>
            <a:off x="286586" y="203403"/>
            <a:ext cx="9932452" cy="1193649"/>
          </a:xfrm>
          <a:prstGeom prst="rect">
            <a:avLst/>
          </a:prstGeom>
        </p:spPr>
        <p:txBody>
          <a:bodyPr lIns="91440" tIns="45720" rIns="91440" bIns="45720" anchor="t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400" dirty="0">
                <a:solidFill>
                  <a:srgbClr val="FFC000"/>
                </a:solidFill>
                <a:latin typeface="Arial"/>
                <a:cs typeface="Arial"/>
              </a:rPr>
              <a:t>Significant Influence of Lateral Carbon Fluxes on Regional U.S. Carbon Budgets</a:t>
            </a:r>
          </a:p>
          <a:p>
            <a:r>
              <a:rPr lang="en-US" sz="1600" dirty="0">
                <a:solidFill>
                  <a:schemeClr val="bg1"/>
                </a:solidFill>
                <a:latin typeface="Arial"/>
                <a:cs typeface="Arial"/>
              </a:rPr>
              <a:t>Presenter: Junjie Liu (NASA JPL)</a:t>
            </a:r>
            <a:endParaRPr lang="en-US" sz="2400" dirty="0">
              <a:solidFill>
                <a:srgbClr val="FFC000"/>
              </a:solidFill>
              <a:latin typeface="Arial"/>
              <a:cs typeface="Arial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1C31F6A-E987-D4DC-5D79-62A5C71183CD}"/>
              </a:ext>
            </a:extLst>
          </p:cNvPr>
          <p:cNvSpPr txBox="1"/>
          <p:nvPr/>
        </p:nvSpPr>
        <p:spPr>
          <a:xfrm>
            <a:off x="121500" y="6100017"/>
            <a:ext cx="5334137" cy="73866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200" dirty="0">
                <a:solidFill>
                  <a:srgbClr val="FFC000"/>
                </a:solidFill>
                <a:latin typeface="Arial"/>
                <a:cs typeface="Arial"/>
              </a:rPr>
              <a:t>Reference publication: </a:t>
            </a:r>
            <a:r>
              <a:rPr lang="en-US" dirty="0"/>
              <a:t> </a:t>
            </a:r>
            <a:r>
              <a:rPr lang="en-US" sz="1200" dirty="0">
                <a:solidFill>
                  <a:schemeClr val="bg1"/>
                </a:solidFill>
                <a:latin typeface="Arial"/>
                <a:cs typeface="Arial"/>
              </a:rPr>
              <a:t>Byrne, B., et al. 2026. Significant influence of lateral Carbon fluxes on regional U.S. Carbon budgets. Global Biogeochemical Cycles, 40, e2025GB009020. DOI: </a:t>
            </a:r>
            <a:r>
              <a:rPr lang="en-US" sz="1200" dirty="0">
                <a:solidFill>
                  <a:schemeClr val="bg1"/>
                </a:solidFill>
                <a:latin typeface="Arial"/>
                <a:cs typeface="Arial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10.1029/2025GB009020</a:t>
            </a:r>
            <a:r>
              <a:rPr lang="en-US" sz="1200" dirty="0">
                <a:solidFill>
                  <a:schemeClr val="bg1"/>
                </a:solidFill>
                <a:latin typeface="Arial"/>
                <a:cs typeface="Arial"/>
              </a:rPr>
              <a:t> 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3972F9EF-FADA-FF51-3DC4-97E01EAD91F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444490" y="203403"/>
            <a:ext cx="1460924" cy="625140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26AD63A5-2FB8-5FF4-6E65-2201AE00009A}"/>
              </a:ext>
            </a:extLst>
          </p:cNvPr>
          <p:cNvPicPr/>
          <p:nvPr/>
        </p:nvPicPr>
        <p:blipFill>
          <a:blip r:embed="rId5"/>
          <a:stretch>
            <a:fillRect/>
          </a:stretch>
        </p:blipFill>
        <p:spPr>
          <a:xfrm>
            <a:off x="8852224" y="2708869"/>
            <a:ext cx="3396587" cy="2680858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EE589C39-1DFF-F976-91BB-519AF0BB19EB}"/>
              </a:ext>
            </a:extLst>
          </p:cNvPr>
          <p:cNvSpPr txBox="1"/>
          <p:nvPr/>
        </p:nvSpPr>
        <p:spPr>
          <a:xfrm>
            <a:off x="8909222" y="5500583"/>
            <a:ext cx="3282778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200" dirty="0">
                <a:solidFill>
                  <a:srgbClr val="FFC000"/>
                </a:solidFill>
                <a:latin typeface="Arial"/>
                <a:cs typeface="Arial"/>
              </a:rPr>
              <a:t>Regional net carbon exchange from prior (unoptimized) and posterior (optimized) compared with the inventory estimates across U.S. Climate Assessment Regions.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22DDA5E5-247D-0FD4-0BC6-26AE26466C98}"/>
              </a:ext>
            </a:extLst>
          </p:cNvPr>
          <p:cNvPicPr/>
          <p:nvPr/>
        </p:nvPicPr>
        <p:blipFill>
          <a:blip r:embed="rId6"/>
          <a:stretch>
            <a:fillRect/>
          </a:stretch>
        </p:blipFill>
        <p:spPr>
          <a:xfrm>
            <a:off x="5455637" y="948683"/>
            <a:ext cx="3396587" cy="4441044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50D0BBDE-5EC7-A62F-498B-50EF017779E9}"/>
              </a:ext>
            </a:extLst>
          </p:cNvPr>
          <p:cNvSpPr txBox="1"/>
          <p:nvPr/>
        </p:nvSpPr>
        <p:spPr>
          <a:xfrm>
            <a:off x="5455637" y="5493818"/>
            <a:ext cx="3247229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200" dirty="0">
                <a:solidFill>
                  <a:srgbClr val="FFC000"/>
                </a:solidFill>
                <a:latin typeface="Arial"/>
                <a:cs typeface="Arial"/>
              </a:rPr>
              <a:t>Annual net carbon stock changes and lateral carbon flows for (a) forests, (b) croplands and grasslands, and (c) mediated by the water cycle </a:t>
            </a:r>
          </a:p>
        </p:txBody>
      </p:sp>
    </p:spTree>
    <p:extLst>
      <p:ext uri="{BB962C8B-B14F-4D97-AF65-F5344CB8AC3E}">
        <p14:creationId xmlns:p14="http://schemas.microsoft.com/office/powerpoint/2010/main" val="113829387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ResearchResults-Highlights-Week-16June2025" id="{A4E7A612-9766-444A-A841-42D517B2B1EA}" vid="{CC6CE49F-27B5-AB4C-B3A5-5A0E076A3574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0E2841"/>
    </a:dk2>
    <a:lt2>
      <a:srgbClr val="E8E8E8"/>
    </a:lt2>
    <a:accent1>
      <a:srgbClr val="156082"/>
    </a:accent1>
    <a:accent2>
      <a:srgbClr val="E97132"/>
    </a:accent2>
    <a:accent3>
      <a:srgbClr val="196B24"/>
    </a:accent3>
    <a:accent4>
      <a:srgbClr val="0F9ED5"/>
    </a:accent4>
    <a:accent5>
      <a:srgbClr val="A02B93"/>
    </a:accent5>
    <a:accent6>
      <a:srgbClr val="4EA72E"/>
    </a:accent6>
    <a:hlink>
      <a:srgbClr val="467886"/>
    </a:hlink>
    <a:folHlink>
      <a:srgbClr val="96607D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1410</TotalTime>
  <Words>241</Words>
  <Application>Microsoft Macintosh PowerPoint</Application>
  <PresentationFormat>Widescreen</PresentationFormat>
  <Paragraphs>11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Aptos</vt:lpstr>
      <vt:lpstr>Arial</vt:lpstr>
      <vt:lpstr>1_Office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Liu, Junjie (US 329G)</dc:creator>
  <cp:lastModifiedBy>Janna Chapman</cp:lastModifiedBy>
  <cp:revision>21</cp:revision>
  <dcterms:created xsi:type="dcterms:W3CDTF">2025-07-31T16:43:57Z</dcterms:created>
  <dcterms:modified xsi:type="dcterms:W3CDTF">2026-03-27T18:02:15Z</dcterms:modified>
</cp:coreProperties>
</file>