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3"/>
    <p:restoredTop sz="94726"/>
  </p:normalViewPr>
  <p:slideViewPr>
    <p:cSldViewPr snapToGrid="0">
      <p:cViewPr varScale="1">
        <p:scale>
          <a:sx n="120" d="100"/>
          <a:sy n="120" d="100"/>
        </p:scale>
        <p:origin x="79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4A3431-15A1-40AC-83F2-FBF31D9947D0}" type="datetimeFigureOut">
              <a:rPr lang="en-US" smtClean="0"/>
              <a:t>3/27/26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AE3A6E-E2F4-4681-8474-67803E32FC1D}" type="slidenum">
              <a:rPr lang="en-US" smtClean="0"/>
              <a:t>‹#›</a:t>
            </a:fld>
            <a:endParaRPr lang="en-US"/>
          </a:p>
        </p:txBody>
      </p:sp>
    </p:spTree>
    <p:extLst>
      <p:ext uri="{BB962C8B-B14F-4D97-AF65-F5344CB8AC3E}">
        <p14:creationId xmlns:p14="http://schemas.microsoft.com/office/powerpoint/2010/main" val="4265070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ECDDC05-F467-5162-539B-2DEE61F4FC9C}"/>
              </a:ext>
            </a:extLst>
          </p:cNvPr>
          <p:cNvSpPr/>
          <p:nvPr userDrawn="1"/>
        </p:nvSpPr>
        <p:spPr>
          <a:xfrm>
            <a:off x="-9084" y="3881"/>
            <a:ext cx="12210167" cy="6891801"/>
          </a:xfrm>
          <a:prstGeom prst="rect">
            <a:avLst/>
          </a:prstGeom>
          <a:solidFill>
            <a:srgbClr val="0A23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832209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7B00DF6-E133-3A1D-9F7E-83ACCA6F8F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984FB6-2470-DF5B-31C9-8CF98A9C7D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D64508-67D6-5848-9E7B-FFB085E9BE21}" type="datetimeFigureOut">
              <a:rPr lang="en-US" smtClean="0"/>
              <a:t>3/27/26</a:t>
            </a:fld>
            <a:endParaRPr lang="en-US"/>
          </a:p>
        </p:txBody>
      </p:sp>
      <p:sp>
        <p:nvSpPr>
          <p:cNvPr id="6" name="Slide Number Placeholder 5">
            <a:extLst>
              <a:ext uri="{FF2B5EF4-FFF2-40B4-BE49-F238E27FC236}">
                <a16:creationId xmlns:a16="http://schemas.microsoft.com/office/drawing/2014/main" id="{A6ED222B-2236-11E4-4C52-CEEF20166D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366BF1-01A3-DE4E-B711-2A51A4916205}" type="slidenum">
              <a:rPr lang="en-US" smtClean="0"/>
              <a:t>‹#›</a:t>
            </a:fld>
            <a:endParaRPr lang="en-US"/>
          </a:p>
        </p:txBody>
      </p:sp>
      <p:sp>
        <p:nvSpPr>
          <p:cNvPr id="7" name="Rectangle 6">
            <a:extLst>
              <a:ext uri="{FF2B5EF4-FFF2-40B4-BE49-F238E27FC236}">
                <a16:creationId xmlns:a16="http://schemas.microsoft.com/office/drawing/2014/main" id="{F9EB828A-54F8-54C7-50D9-002CBECCCF5E}"/>
              </a:ext>
            </a:extLst>
          </p:cNvPr>
          <p:cNvSpPr/>
          <p:nvPr userDrawn="1"/>
        </p:nvSpPr>
        <p:spPr>
          <a:xfrm>
            <a:off x="0" y="0"/>
            <a:ext cx="12210167" cy="6891801"/>
          </a:xfrm>
          <a:prstGeom prst="rect">
            <a:avLst/>
          </a:prstGeom>
          <a:solidFill>
            <a:srgbClr val="0A23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8346023"/>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A9C68A-1487-EC74-B817-41F58B13FA38}"/>
              </a:ext>
            </a:extLst>
          </p:cNvPr>
          <p:cNvSpPr txBox="1"/>
          <p:nvPr/>
        </p:nvSpPr>
        <p:spPr>
          <a:xfrm>
            <a:off x="300545" y="1483369"/>
            <a:ext cx="6617090" cy="4493538"/>
          </a:xfrm>
          <a:prstGeom prst="rect">
            <a:avLst/>
          </a:prstGeom>
          <a:noFill/>
          <a:ln>
            <a:noFill/>
          </a:ln>
        </p:spPr>
        <p:txBody>
          <a:bodyPr wrap="square" lIns="91440" tIns="45720" rIns="91440" bIns="45720" anchor="t">
            <a:spAutoFit/>
          </a:bodyPr>
          <a:lstStyle/>
          <a:p>
            <a:pPr fontAlgn="base"/>
            <a:r>
              <a:rPr lang="en-US" sz="1600" dirty="0">
                <a:solidFill>
                  <a:srgbClr val="FFC000"/>
                </a:solidFill>
                <a:latin typeface="Arial" panose="020B0604020202020204" pitchFamily="34" charset="0"/>
                <a:cs typeface="Arial" panose="020B0604020202020204" pitchFamily="34" charset="0"/>
              </a:rPr>
              <a:t>Key Research Result: </a:t>
            </a:r>
          </a:p>
          <a:p>
            <a:pPr marL="285750" indent="-285750" fontAlgn="base">
              <a:buFont typeface="Arial" panose="020B0604020202020204" pitchFamily="34" charset="0"/>
              <a:buChar char="•"/>
            </a:pPr>
            <a:r>
              <a:rPr lang="en-US" sz="1600" dirty="0" err="1">
                <a:solidFill>
                  <a:schemeClr val="bg1"/>
                </a:solidFill>
                <a:latin typeface="Arial" panose="020B0604020202020204" pitchFamily="34" charset="0"/>
                <a:cs typeface="Arial" panose="020B0604020202020204" pitchFamily="34" charset="0"/>
              </a:rPr>
              <a:t>EcoDiffusion</a:t>
            </a:r>
            <a:r>
              <a:rPr lang="en-US" sz="1600" dirty="0">
                <a:solidFill>
                  <a:schemeClr val="bg1"/>
                </a:solidFill>
                <a:latin typeface="Arial" panose="020B0604020202020204" pitchFamily="34" charset="0"/>
                <a:cs typeface="Arial" panose="020B0604020202020204" pitchFamily="34" charset="0"/>
              </a:rPr>
              <a:t> achieved the lowest and most stable RMSE across years, with RMSE values of 1.26, 0.38, 0.42, 0.27, 0.14, 0.07, and 0.09 for Height, AGB, Soil, LAI, GPP, NPP, and Rh, respectively.</a:t>
            </a:r>
          </a:p>
          <a:p>
            <a:pPr marL="285750" indent="-285750" fontAlgn="base">
              <a:buFont typeface="Arial" panose="020B0604020202020204" pitchFamily="34" charset="0"/>
              <a:buChar char="•"/>
            </a:pPr>
            <a:r>
              <a:rPr lang="en-US" sz="1600" dirty="0" err="1">
                <a:solidFill>
                  <a:schemeClr val="bg1"/>
                </a:solidFill>
                <a:latin typeface="Arial" panose="020B0604020202020204" pitchFamily="34" charset="0"/>
                <a:cs typeface="Arial" panose="020B0604020202020204" pitchFamily="34" charset="0"/>
              </a:rPr>
              <a:t>EcoDiffusion</a:t>
            </a:r>
            <a:r>
              <a:rPr lang="en-US" sz="1600" dirty="0">
                <a:solidFill>
                  <a:schemeClr val="bg1"/>
                </a:solidFill>
                <a:latin typeface="Arial" panose="020B0604020202020204" pitchFamily="34" charset="0"/>
                <a:cs typeface="Arial" panose="020B0604020202020204" pitchFamily="34" charset="0"/>
              </a:rPr>
              <a:t> generated reliable uncertainty estimates, as the empirical coverage of its 90% prediction interval reached 89%, which is close to the ideal calibrated value.</a:t>
            </a:r>
            <a:endParaRPr lang="en-US" sz="1600" dirty="0">
              <a:solidFill>
                <a:schemeClr val="bg1"/>
              </a:solidFill>
              <a:effectLst/>
              <a:latin typeface="Arial" panose="020B0604020202020204" pitchFamily="34" charset="0"/>
              <a:cs typeface="Arial" panose="020B0604020202020204" pitchFamily="34" charset="0"/>
            </a:endParaRPr>
          </a:p>
          <a:p>
            <a:pPr fontAlgn="base">
              <a:spcBef>
                <a:spcPts val="600"/>
              </a:spcBef>
            </a:pPr>
            <a:r>
              <a:rPr lang="en-US" sz="1600" dirty="0">
                <a:solidFill>
                  <a:srgbClr val="FFC000"/>
                </a:solidFill>
                <a:latin typeface="Arial" panose="020B0604020202020204" pitchFamily="34" charset="0"/>
                <a:cs typeface="Arial" panose="020B0604020202020204" pitchFamily="34" charset="0"/>
              </a:rPr>
              <a:t>Significance: </a:t>
            </a:r>
          </a:p>
          <a:p>
            <a:pPr marL="285750" indent="-285750" fontAlgn="base">
              <a:spcBef>
                <a:spcPts val="600"/>
              </a:spcBef>
              <a:buFont typeface="Arial" panose="020B0604020202020204" pitchFamily="34" charset="0"/>
              <a:buChar char="•"/>
            </a:pPr>
            <a:r>
              <a:rPr lang="en-US" sz="1600" dirty="0" err="1">
                <a:solidFill>
                  <a:schemeClr val="bg1"/>
                </a:solidFill>
                <a:latin typeface="Arial" panose="020B0604020202020204" pitchFamily="34" charset="0"/>
                <a:cs typeface="Arial" panose="020B0604020202020204" pitchFamily="34" charset="0"/>
              </a:rPr>
              <a:t>EcoDiffusion</a:t>
            </a:r>
            <a:r>
              <a:rPr lang="en-US" sz="1600" dirty="0">
                <a:solidFill>
                  <a:schemeClr val="bg1"/>
                </a:solidFill>
                <a:latin typeface="Arial" panose="020B0604020202020204" pitchFamily="34" charset="0"/>
                <a:cs typeface="Arial" panose="020B0604020202020204" pitchFamily="34" charset="0"/>
              </a:rPr>
              <a:t> further advances AI-based ecosystem emulation, making long-term predictions more accurate, stable, and reliable</a:t>
            </a:r>
          </a:p>
          <a:p>
            <a:pPr marL="285750" indent="-285750" fontAlgn="base">
              <a:spcBef>
                <a:spcPts val="600"/>
              </a:spcBef>
              <a:buFont typeface="Arial" panose="020B0604020202020204" pitchFamily="34" charset="0"/>
              <a:buChar char="•"/>
            </a:pPr>
            <a:r>
              <a:rPr lang="en-US" sz="1600" dirty="0">
                <a:solidFill>
                  <a:schemeClr val="bg1"/>
                </a:solidFill>
                <a:latin typeface="Arial" panose="020B0604020202020204" pitchFamily="34" charset="0"/>
                <a:cs typeface="Arial" panose="020B0604020202020204" pitchFamily="34" charset="0"/>
              </a:rPr>
              <a:t>Uncertainty estimates helps us judge how much confidence to place in emulator outputs under different environmental conditions and scenarios</a:t>
            </a:r>
          </a:p>
          <a:p>
            <a:pPr fontAlgn="base">
              <a:spcBef>
                <a:spcPts val="600"/>
              </a:spcBef>
            </a:pPr>
            <a:r>
              <a:rPr lang="en-US" sz="1600" dirty="0">
                <a:solidFill>
                  <a:srgbClr val="FFC000"/>
                </a:solidFill>
                <a:latin typeface="Arial" panose="020B0604020202020204" pitchFamily="34" charset="0"/>
                <a:cs typeface="Arial" panose="020B0604020202020204" pitchFamily="34" charset="0"/>
              </a:rPr>
              <a:t>NASA assets and data: </a:t>
            </a:r>
          </a:p>
          <a:p>
            <a:pPr fontAlgn="base">
              <a:spcBef>
                <a:spcPts val="600"/>
              </a:spcBef>
            </a:pPr>
            <a:r>
              <a:rPr lang="en-US" sz="1600" dirty="0">
                <a:solidFill>
                  <a:schemeClr val="bg1"/>
                </a:solidFill>
                <a:latin typeface="Arial" panose="020B0604020202020204" pitchFamily="34" charset="0"/>
                <a:cs typeface="Arial" panose="020B0604020202020204" pitchFamily="34" charset="0"/>
              </a:rPr>
              <a:t>NASA Forest Carbon Monitoring System</a:t>
            </a:r>
          </a:p>
          <a:p>
            <a:pPr fontAlgn="base">
              <a:spcBef>
                <a:spcPts val="600"/>
              </a:spcBef>
            </a:pPr>
            <a:r>
              <a:rPr lang="en-US" sz="1600" dirty="0">
                <a:solidFill>
                  <a:schemeClr val="bg1"/>
                </a:solidFill>
                <a:latin typeface="Arial" panose="020B0604020202020204" pitchFamily="34" charset="0"/>
                <a:cs typeface="Arial" panose="020B0604020202020204" pitchFamily="34" charset="0"/>
              </a:rPr>
              <a:t>• Ecosystem Demography model version 3 (EDv3)</a:t>
            </a:r>
            <a:endParaRPr lang="en-US" sz="1600" dirty="0">
              <a:solidFill>
                <a:schemeClr val="bg1"/>
              </a:solidFill>
              <a:latin typeface="Arial" panose="020B0604020202020204" pitchFamily="34" charset="0"/>
              <a:ea typeface="+mn-lt"/>
              <a:cs typeface="Arial" panose="020B0604020202020204" pitchFamily="34" charset="0"/>
            </a:endParaRPr>
          </a:p>
        </p:txBody>
      </p:sp>
      <mc:AlternateContent xmlns:mc="http://schemas.openxmlformats.org/markup-compatibility/2006" xmlns:a14="http://schemas.microsoft.com/office/drawing/2010/main">
        <mc:Choice Requires="a14">
          <p:sp>
            <p:nvSpPr>
              <p:cNvPr id="3" name="Title 1">
                <a:extLst>
                  <a:ext uri="{FF2B5EF4-FFF2-40B4-BE49-F238E27FC236}">
                    <a16:creationId xmlns:a16="http://schemas.microsoft.com/office/drawing/2014/main" id="{3135C466-48B6-4631-7AF6-F31458DD5684}"/>
                  </a:ext>
                </a:extLst>
              </p:cNvPr>
              <p:cNvSpPr txBox="1">
                <a:spLocks/>
              </p:cNvSpPr>
              <p:nvPr/>
            </p:nvSpPr>
            <p:spPr>
              <a:xfrm>
                <a:off x="337779" y="228751"/>
                <a:ext cx="7171985" cy="1193649"/>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dirty="0">
                    <a:solidFill>
                      <a:srgbClr val="FFC000"/>
                    </a:solidFill>
                    <a:latin typeface="Arial"/>
                    <a:cs typeface="Arial"/>
                  </a:rPr>
                  <a:t>EcoDiffusion: Uncertainty-Aware Emulation of Ecosystem Processes</a:t>
                </a:r>
                <a:endParaRPr lang="en-US" sz="1600" dirty="0">
                  <a:solidFill>
                    <a:schemeClr val="bg1"/>
                  </a:solidFill>
                  <a:latin typeface="Arial"/>
                  <a:cs typeface="Arial"/>
                </a:endParaRPr>
              </a:p>
              <a:p>
                <a:r>
                  <a:rPr lang="en-US" sz="1600" dirty="0">
                    <a:solidFill>
                      <a:schemeClr val="bg1"/>
                    </a:solidFill>
                    <a:latin typeface="Arial"/>
                    <a:cs typeface="Arial"/>
                  </a:rPr>
                  <a:t>Presenter: </a:t>
                </a:r>
                <a14:m>
                  <m:oMath xmlns:m="http://schemas.openxmlformats.org/officeDocument/2006/math">
                    <m:sSup>
                      <m:sSupPr>
                        <m:ctrlPr>
                          <a:rPr lang="en-US" sz="1600" i="1" dirty="0" smtClean="0">
                            <a:solidFill>
                              <a:schemeClr val="bg1"/>
                            </a:solidFill>
                            <a:latin typeface="Cambria Math" panose="02040503050406030204" pitchFamily="18" charset="0"/>
                            <a:cs typeface="Arial"/>
                          </a:rPr>
                        </m:ctrlPr>
                      </m:sSupPr>
                      <m:e>
                        <m:r>
                          <m:rPr>
                            <m:sty m:val="p"/>
                          </m:rPr>
                          <a:rPr lang="en-US" sz="1600" b="0" i="0" dirty="0" smtClean="0">
                            <a:solidFill>
                              <a:schemeClr val="bg1"/>
                            </a:solidFill>
                            <a:latin typeface="Cambria Math" panose="02040503050406030204" pitchFamily="18" charset="0"/>
                            <a:cs typeface="Arial"/>
                          </a:rPr>
                          <m:t>Ruohan</m:t>
                        </m:r>
                        <m:r>
                          <a:rPr lang="en-US" sz="1600" b="0" i="0" dirty="0" smtClean="0">
                            <a:solidFill>
                              <a:schemeClr val="bg1"/>
                            </a:solidFill>
                            <a:latin typeface="Cambria Math" panose="02040503050406030204" pitchFamily="18" charset="0"/>
                            <a:cs typeface="Arial"/>
                          </a:rPr>
                          <m:t> </m:t>
                        </m:r>
                        <m:r>
                          <m:rPr>
                            <m:sty m:val="p"/>
                          </m:rPr>
                          <a:rPr lang="en-US" sz="1600" b="0" i="0" dirty="0" smtClean="0">
                            <a:solidFill>
                              <a:schemeClr val="bg1"/>
                            </a:solidFill>
                            <a:latin typeface="Cambria Math" panose="02040503050406030204" pitchFamily="18" charset="0"/>
                            <a:cs typeface="Arial"/>
                          </a:rPr>
                          <m:t>Li</m:t>
                        </m:r>
                      </m:e>
                      <m:sup>
                        <m:r>
                          <a:rPr lang="en-US" sz="1600" b="0" i="1" dirty="0" smtClean="0">
                            <a:solidFill>
                              <a:schemeClr val="bg1"/>
                            </a:solidFill>
                            <a:latin typeface="Cambria Math" panose="02040503050406030204" pitchFamily="18" charset="0"/>
                            <a:cs typeface="Arial"/>
                          </a:rPr>
                          <m:t>1</m:t>
                        </m:r>
                      </m:sup>
                    </m:sSup>
                  </m:oMath>
                </a14:m>
                <a:r>
                  <a:rPr lang="en-US" sz="1600" dirty="0">
                    <a:solidFill>
                      <a:schemeClr val="bg1"/>
                    </a:solidFill>
                    <a:latin typeface="Arial"/>
                    <a:cs typeface="Arial"/>
                  </a:rPr>
                  <a:t>, PI: </a:t>
                </a:r>
                <a14:m>
                  <m:oMath xmlns:m="http://schemas.openxmlformats.org/officeDocument/2006/math">
                    <m:sSup>
                      <m:sSupPr>
                        <m:ctrlPr>
                          <a:rPr lang="en-US" sz="1600" i="1" dirty="0">
                            <a:solidFill>
                              <a:schemeClr val="bg1"/>
                            </a:solidFill>
                            <a:latin typeface="Cambria Math" panose="02040503050406030204" pitchFamily="18" charset="0"/>
                            <a:cs typeface="Arial"/>
                          </a:rPr>
                        </m:ctrlPr>
                      </m:sSupPr>
                      <m:e>
                        <m:r>
                          <m:rPr>
                            <m:sty m:val="p"/>
                          </m:rPr>
                          <a:rPr lang="en-US" sz="1600" b="0" i="0" dirty="0" smtClean="0">
                            <a:solidFill>
                              <a:schemeClr val="bg1"/>
                            </a:solidFill>
                            <a:latin typeface="Cambria Math" panose="02040503050406030204" pitchFamily="18" charset="0"/>
                            <a:cs typeface="Arial"/>
                          </a:rPr>
                          <m:t>Yiqun</m:t>
                        </m:r>
                        <m:r>
                          <a:rPr lang="en-US" sz="1600" b="0" i="0" dirty="0" smtClean="0">
                            <a:solidFill>
                              <a:schemeClr val="bg1"/>
                            </a:solidFill>
                            <a:latin typeface="Cambria Math" panose="02040503050406030204" pitchFamily="18" charset="0"/>
                            <a:cs typeface="Arial"/>
                          </a:rPr>
                          <m:t> </m:t>
                        </m:r>
                        <m:r>
                          <m:rPr>
                            <m:sty m:val="p"/>
                          </m:rPr>
                          <a:rPr lang="en-US" sz="1600" b="0" i="0" dirty="0" smtClean="0">
                            <a:solidFill>
                              <a:schemeClr val="bg1"/>
                            </a:solidFill>
                            <a:latin typeface="Cambria Math" panose="02040503050406030204" pitchFamily="18" charset="0"/>
                            <a:cs typeface="Arial"/>
                          </a:rPr>
                          <m:t>Xi</m:t>
                        </m:r>
                        <m:r>
                          <a:rPr lang="en-US" sz="1600" b="0" i="1" dirty="0" smtClean="0">
                            <a:solidFill>
                              <a:schemeClr val="bg1"/>
                            </a:solidFill>
                            <a:latin typeface="Cambria Math" panose="02040503050406030204" pitchFamily="18" charset="0"/>
                            <a:cs typeface="Arial"/>
                          </a:rPr>
                          <m:t>𝑒</m:t>
                        </m:r>
                      </m:e>
                      <m:sup>
                        <m:r>
                          <a:rPr lang="en-US" sz="1600" i="1" dirty="0">
                            <a:solidFill>
                              <a:schemeClr val="bg1"/>
                            </a:solidFill>
                            <a:latin typeface="Cambria Math" panose="02040503050406030204" pitchFamily="18" charset="0"/>
                            <a:cs typeface="Arial"/>
                          </a:rPr>
                          <m:t>1</m:t>
                        </m:r>
                      </m:sup>
                    </m:sSup>
                  </m:oMath>
                </a14:m>
                <a:endParaRPr lang="en-US" sz="2400" dirty="0">
                  <a:solidFill>
                    <a:srgbClr val="FFC000"/>
                  </a:solidFill>
                  <a:latin typeface="Arial"/>
                  <a:cs typeface="Arial"/>
                </a:endParaRPr>
              </a:p>
              <a:p>
                <a:r>
                  <a:rPr lang="en-US" sz="1000" dirty="0">
                    <a:solidFill>
                      <a:schemeClr val="bg1"/>
                    </a:solidFill>
                    <a:latin typeface="Arial"/>
                    <a:cs typeface="Arial"/>
                  </a:rPr>
                  <a:t>1. University of Maryland</a:t>
                </a:r>
                <a:endParaRPr lang="en-US" sz="1000" dirty="0">
                  <a:solidFill>
                    <a:srgbClr val="FFC000"/>
                  </a:solidFill>
                  <a:latin typeface="Arial"/>
                  <a:cs typeface="Arial"/>
                </a:endParaRPr>
              </a:p>
            </p:txBody>
          </p:sp>
        </mc:Choice>
        <mc:Fallback xmlns="">
          <p:sp>
            <p:nvSpPr>
              <p:cNvPr id="3" name="Title 1">
                <a:extLst>
                  <a:ext uri="{FF2B5EF4-FFF2-40B4-BE49-F238E27FC236}">
                    <a16:creationId xmlns:a16="http://schemas.microsoft.com/office/drawing/2014/main" id="{3135C466-48B6-4631-7AF6-F31458DD5684}"/>
                  </a:ext>
                </a:extLst>
              </p:cNvPr>
              <p:cNvSpPr txBox="1">
                <a:spLocks noRot="1" noChangeAspect="1" noMove="1" noResize="1" noEditPoints="1" noAdjustHandles="1" noChangeArrowheads="1" noChangeShapeType="1" noTextEdit="1"/>
              </p:cNvSpPr>
              <p:nvPr/>
            </p:nvSpPr>
            <p:spPr>
              <a:xfrm>
                <a:off x="337779" y="228751"/>
                <a:ext cx="7171985" cy="1193649"/>
              </a:xfrm>
              <a:prstGeom prst="rect">
                <a:avLst/>
              </a:prstGeom>
              <a:blipFill>
                <a:blip r:embed="rId2"/>
                <a:stretch>
                  <a:fillRect l="-1274" t="-6667"/>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ACBF466B-BDB9-831B-33F4-4F483D858BDF}"/>
              </a:ext>
            </a:extLst>
          </p:cNvPr>
          <p:cNvSpPr txBox="1"/>
          <p:nvPr/>
        </p:nvSpPr>
        <p:spPr>
          <a:xfrm>
            <a:off x="7021595" y="5453687"/>
            <a:ext cx="4832626" cy="1015663"/>
          </a:xfrm>
          <a:prstGeom prst="rect">
            <a:avLst/>
          </a:prstGeom>
          <a:noFill/>
        </p:spPr>
        <p:txBody>
          <a:bodyPr wrap="square" lIns="91440" tIns="45720" rIns="91440" bIns="45720" rtlCol="0" anchor="t">
            <a:spAutoFit/>
          </a:bodyPr>
          <a:lstStyle/>
          <a:p>
            <a:r>
              <a:rPr lang="en-US" sz="1200" dirty="0">
                <a:solidFill>
                  <a:srgbClr val="FFC000"/>
                </a:solidFill>
                <a:latin typeface="Arial"/>
                <a:cs typeface="Arial"/>
              </a:rPr>
              <a:t>(a) RMSE over forecasting time step (30 years) (b) Three examples of forecasted results. Black dashed lines denote ED-simulated reference, red lines denote </a:t>
            </a:r>
            <a:r>
              <a:rPr lang="en-US" sz="1200" dirty="0" err="1">
                <a:solidFill>
                  <a:srgbClr val="FFC000"/>
                </a:solidFill>
                <a:latin typeface="Arial"/>
                <a:cs typeface="Arial"/>
              </a:rPr>
              <a:t>EcoDiffusion</a:t>
            </a:r>
            <a:r>
              <a:rPr lang="en-US" sz="1200" dirty="0">
                <a:solidFill>
                  <a:srgbClr val="FFC000"/>
                </a:solidFill>
                <a:latin typeface="Arial"/>
                <a:cs typeface="Arial"/>
              </a:rPr>
              <a:t> predictions, and pink shaded regions denote the associated prediction intervals representing model uncertainty.</a:t>
            </a:r>
            <a:endParaRPr lang="en-US" sz="1200" dirty="0">
              <a:solidFill>
                <a:schemeClr val="bg1"/>
              </a:solidFill>
              <a:latin typeface="Arial"/>
              <a:cs typeface="Arial"/>
            </a:endParaRPr>
          </a:p>
        </p:txBody>
      </p:sp>
      <p:sp>
        <p:nvSpPr>
          <p:cNvPr id="4" name="TextBox 3">
            <a:extLst>
              <a:ext uri="{FF2B5EF4-FFF2-40B4-BE49-F238E27FC236}">
                <a16:creationId xmlns:a16="http://schemas.microsoft.com/office/drawing/2014/main" id="{90969C6D-F7A3-92F3-1EA7-AF0125C11C54}"/>
              </a:ext>
            </a:extLst>
          </p:cNvPr>
          <p:cNvSpPr txBox="1"/>
          <p:nvPr/>
        </p:nvSpPr>
        <p:spPr>
          <a:xfrm>
            <a:off x="300545" y="5993622"/>
            <a:ext cx="6497820" cy="830997"/>
          </a:xfrm>
          <a:prstGeom prst="rect">
            <a:avLst/>
          </a:prstGeom>
          <a:noFill/>
        </p:spPr>
        <p:txBody>
          <a:bodyPr wrap="square" lIns="91440" tIns="45720" rIns="91440" bIns="45720" rtlCol="0" anchor="t">
            <a:spAutoFit/>
          </a:bodyPr>
          <a:lstStyle/>
          <a:p>
            <a:r>
              <a:rPr lang="en-US" sz="1200" dirty="0">
                <a:solidFill>
                  <a:srgbClr val="FFC000"/>
                </a:solidFill>
                <a:latin typeface="Arial"/>
                <a:cs typeface="Arial"/>
              </a:rPr>
              <a:t>Reference publication: </a:t>
            </a:r>
            <a:r>
              <a:rPr lang="en-US" sz="1200" dirty="0">
                <a:solidFill>
                  <a:schemeClr val="bg1"/>
                </a:solidFill>
                <a:latin typeface="Arial"/>
                <a:cs typeface="Arial"/>
              </a:rPr>
              <a:t>Ruohan, Li, et al. </a:t>
            </a:r>
            <a:r>
              <a:rPr lang="en-US" sz="1200" dirty="0" err="1">
                <a:solidFill>
                  <a:schemeClr val="bg1"/>
                </a:solidFill>
                <a:latin typeface="Arial"/>
                <a:cs typeface="Arial"/>
              </a:rPr>
              <a:t>EcoDiffusion</a:t>
            </a:r>
            <a:r>
              <a:rPr lang="en-US" sz="1200" dirty="0">
                <a:solidFill>
                  <a:schemeClr val="bg1"/>
                </a:solidFill>
                <a:latin typeface="Arial"/>
                <a:cs typeface="Arial"/>
              </a:rPr>
              <a:t>: Uncertainty-Aware Emulation of Ecosystem Processes with Conditional Diffusion for Long Sequences with Single-Step Initialization. Proceedings of the AAAI Conference on Artificial Intelligence. 40(45), 38880-38888. DOI:10.1609/aaai.v40i45.41233</a:t>
            </a:r>
          </a:p>
        </p:txBody>
      </p:sp>
      <p:pic>
        <p:nvPicPr>
          <p:cNvPr id="12" name="Picture 11">
            <a:extLst>
              <a:ext uri="{FF2B5EF4-FFF2-40B4-BE49-F238E27FC236}">
                <a16:creationId xmlns:a16="http://schemas.microsoft.com/office/drawing/2014/main" id="{A41F918C-4352-B41C-11B4-FD716637EB04}"/>
              </a:ext>
            </a:extLst>
          </p:cNvPr>
          <p:cNvPicPr>
            <a:picLocks noChangeAspect="1"/>
          </p:cNvPicPr>
          <p:nvPr/>
        </p:nvPicPr>
        <p:blipFill>
          <a:blip r:embed="rId3"/>
          <a:stretch>
            <a:fillRect/>
          </a:stretch>
        </p:blipFill>
        <p:spPr>
          <a:xfrm>
            <a:off x="10444490" y="203403"/>
            <a:ext cx="1460924" cy="625140"/>
          </a:xfrm>
          <a:prstGeom prst="rect">
            <a:avLst/>
          </a:prstGeom>
        </p:spPr>
      </p:pic>
      <p:pic>
        <p:nvPicPr>
          <p:cNvPr id="57" name="Picture 56">
            <a:extLst>
              <a:ext uri="{FF2B5EF4-FFF2-40B4-BE49-F238E27FC236}">
                <a16:creationId xmlns:a16="http://schemas.microsoft.com/office/drawing/2014/main" id="{AF7A44B2-3394-4515-A2E8-4E4DFAB40EAD}"/>
              </a:ext>
            </a:extLst>
          </p:cNvPr>
          <p:cNvPicPr>
            <a:picLocks noChangeAspect="1"/>
          </p:cNvPicPr>
          <p:nvPr/>
        </p:nvPicPr>
        <p:blipFill rotWithShape="1">
          <a:blip r:embed="rId4"/>
          <a:srcRect l="4300" r="1584"/>
          <a:stretch/>
        </p:blipFill>
        <p:spPr>
          <a:xfrm>
            <a:off x="7021595" y="1022940"/>
            <a:ext cx="4492487" cy="4236349"/>
          </a:xfrm>
          <a:prstGeom prst="rect">
            <a:avLst/>
          </a:prstGeom>
        </p:spPr>
      </p:pic>
    </p:spTree>
    <p:extLst>
      <p:ext uri="{BB962C8B-B14F-4D97-AF65-F5344CB8AC3E}">
        <p14:creationId xmlns:p14="http://schemas.microsoft.com/office/powerpoint/2010/main" val="1748618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ResearchResults-Highlights-Week-16June2025" id="{A4E7A612-9766-444A-A841-42D517B2B1EA}" vid="{CC6CE49F-27B5-AB4C-B3A5-5A0E076A35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77B488AADB449D764A9608DF10B1" ma:contentTypeVersion="14" ma:contentTypeDescription="Create a new document." ma:contentTypeScope="" ma:versionID="3fd057fc5b6710dcb1bcb25056abbdb4">
  <xsd:schema xmlns:xsd="http://www.w3.org/2001/XMLSchema" xmlns:xs="http://www.w3.org/2001/XMLSchema" xmlns:p="http://schemas.microsoft.com/office/2006/metadata/properties" xmlns:ns2="2b2c4cda-6969-4d12-ba52-ce34379a482e" xmlns:ns3="1beef7a9-1293-4cba-a4fb-16e26234a86c" targetNamespace="http://schemas.microsoft.com/office/2006/metadata/properties" ma:root="true" ma:fieldsID="a649d6f0683b773fd8cec1977b64d51b" ns2:_="" ns3:_="">
    <xsd:import namespace="2b2c4cda-6969-4d12-ba52-ce34379a482e"/>
    <xsd:import namespace="1beef7a9-1293-4cba-a4fb-16e26234a86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2c4cda-6969-4d12-ba52-ce34379a48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fb68aea-d2ee-4a6c-85e6-e4b5686e96e8"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eef7a9-1293-4cba-a4fb-16e26234a86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c73a0781-bea4-4a36-92da-1cc22b8fe100}" ma:internalName="TaxCatchAll" ma:showField="CatchAllData" ma:web="1beef7a9-1293-4cba-a4fb-16e26234a86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beef7a9-1293-4cba-a4fb-16e26234a86c" xsi:nil="true"/>
    <lcf76f155ced4ddcb4097134ff3c332f xmlns="2b2c4cda-6969-4d12-ba52-ce34379a482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3449C57-A29D-4C55-9352-0AD71C60A24A}">
  <ds:schemaRefs>
    <ds:schemaRef ds:uri="1beef7a9-1293-4cba-a4fb-16e26234a86c"/>
    <ds:schemaRef ds:uri="2b2c4cda-6969-4d12-ba52-ce34379a482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A555850-566D-4FA6-A6CB-ADDAE53FC801}">
  <ds:schemaRefs>
    <ds:schemaRef ds:uri="http://schemas.microsoft.com/sharepoint/v3/contenttype/forms"/>
  </ds:schemaRefs>
</ds:datastoreItem>
</file>

<file path=customXml/itemProps3.xml><?xml version="1.0" encoding="utf-8"?>
<ds:datastoreItem xmlns:ds="http://schemas.openxmlformats.org/officeDocument/2006/customXml" ds:itemID="{CE729F5E-A677-484B-B6B0-014E64702A42}">
  <ds:schemaRefs>
    <ds:schemaRef ds:uri="http://www.w3.org/XML/1998/namespace"/>
    <ds:schemaRef ds:uri="2b2c4cda-6969-4d12-ba52-ce34379a482e"/>
    <ds:schemaRef ds:uri="http://schemas.microsoft.com/office/2006/documentManagement/types"/>
    <ds:schemaRef ds:uri="http://schemas.openxmlformats.org/package/2006/metadata/core-properties"/>
    <ds:schemaRef ds:uri="http://schemas.microsoft.com/office/2006/metadata/properties"/>
    <ds:schemaRef ds:uri="http://purl.org/dc/elements/1.1/"/>
    <ds:schemaRef ds:uri="http://purl.org/dc/terms/"/>
    <ds:schemaRef ds:uri="1beef7a9-1293-4cba-a4fb-16e26234a86c"/>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76</TotalTime>
  <Words>249</Words>
  <Application>Microsoft Macintosh PowerPoint</Application>
  <PresentationFormat>Widescreen</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Cambria Math</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Khan, Maudood N (HQ-DK000)[BOOZ ALLEN HAMILTON INC]</dc:creator>
  <cp:lastModifiedBy>Janna Chapman</cp:lastModifiedBy>
  <cp:revision>15</cp:revision>
  <dcterms:created xsi:type="dcterms:W3CDTF">2025-06-18T14:35:13Z</dcterms:created>
  <dcterms:modified xsi:type="dcterms:W3CDTF">2026-03-27T18:02:07Z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0x010100B32777B488AADB449D764A9608DF10B1</vt:lpwstr>
  </property>
  <property fmtid="{D5CDD505-2E9C-101B-9397-08002B2CF9AE}" pid="3" name="MediaServiceImageTags">
    <vt:lpwstr/>
  </property>
</Properties>
</file>