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F3FED5-7246-4C7F-B6EC-BBB8D343DFF7}" v="10" dt="2025-08-11T12:52:29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413BC-5480-B948-8959-08B32A122ECA}" type="datetimeFigureOut">
              <a:rPr lang="en-US" smtClean="0"/>
              <a:t>2/26/26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C3C1C-08E3-4F45-A32A-BB1A92CCF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5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C3C1C-08E3-4F45-A32A-BB1A92CCFA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2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 userDrawn="1"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64508-67D6-5848-9E7B-FFB085E9BE21}" type="datetimeFigureOut">
              <a:rPr lang="en-US" smtClean="0"/>
              <a:t>2/26/26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66BF1-01A3-DE4E-B711-2A51A4916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 userDrawn="1"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9C68A-1487-EC74-B817-41F58B13FA38}"/>
              </a:ext>
            </a:extLst>
          </p:cNvPr>
          <p:cNvSpPr txBox="1"/>
          <p:nvPr/>
        </p:nvSpPr>
        <p:spPr>
          <a:xfrm>
            <a:off x="226705" y="1223669"/>
            <a:ext cx="7428394" cy="524759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 airborne surveys in New Mexico Permian in May 2024. Covered all of NM Permian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oil&amp;gas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production. Flights were designed to revisit sites multiple times during campaign, sometimes up to 4 times per day. TROPOMI satellite observations were assimilated to estimate total-fluxes during same time period. Top findings: (1) 50% of total emissions from super-emitters. (2) Super-emission events lasted from hours to days – variable from source to source. (3) Evidence that the vast majority of super-emitter events last at least 2 hours. (4) A small but significant set of events lasted the entirety of the campaign, mostly from compressor stations. Clear target for near-term mitigation.</a:t>
            </a:r>
          </a:p>
          <a:p>
            <a:pPr fontAlgn="base"/>
            <a:endParaRPr lang="en-US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 shows the need for frequent wide area monitoring to capture the true spatiotemporal distribution of super-emitters. In some basins, like the Permian, super-emitters are a very small fraction of infrastructure (&lt;1%) but represent an outsized contribution to total emissions. Persistent super-emitters are a clear priority for near-term emissions reductions. </a:t>
            </a:r>
          </a:p>
          <a:p>
            <a:pPr fontAlgn="base">
              <a:spcBef>
                <a:spcPts val="600"/>
              </a:spcBef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research was supported by the NASA Carbon Monitoring System (NNH16ZDA001N-CMS) as part of Cusworth-CMS-2022 (80NSSC23K1244)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35C466-48B6-4631-7AF6-F31458DD5684}"/>
              </a:ext>
            </a:extLst>
          </p:cNvPr>
          <p:cNvSpPr txBox="1">
            <a:spLocks/>
          </p:cNvSpPr>
          <p:nvPr/>
        </p:nvSpPr>
        <p:spPr>
          <a:xfrm>
            <a:off x="289188" y="456639"/>
            <a:ext cx="8623458" cy="76703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FC000"/>
                </a:solidFill>
                <a:latin typeface="Arial"/>
                <a:cs typeface="Arial"/>
              </a:rPr>
              <a:t>Duration of super-emitting oil and gas methane sources</a:t>
            </a:r>
            <a:br>
              <a:rPr lang="en-US" sz="3400" dirty="0">
                <a:solidFill>
                  <a:srgbClr val="FFC000"/>
                </a:solidFill>
                <a:latin typeface="Aptos"/>
                <a:cs typeface="Arial"/>
              </a:rPr>
            </a:b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Daniel Cusworth, Carbon Mapper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F466B-BDB9-831B-33F4-4F483D858BDF}"/>
              </a:ext>
            </a:extLst>
          </p:cNvPr>
          <p:cNvSpPr txBox="1"/>
          <p:nvPr/>
        </p:nvSpPr>
        <p:spPr>
          <a:xfrm>
            <a:off x="7655099" y="5534485"/>
            <a:ext cx="418528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Figure 1. Aerial plume detections and emission quantification from 2024 airborne Carbon Mapper campaign compared to regional flux inversion derived from TROPOMI.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69C6D-F7A3-92F3-1EA7-AF0125C11C54}"/>
              </a:ext>
            </a:extLst>
          </p:cNvPr>
          <p:cNvSpPr txBox="1"/>
          <p:nvPr/>
        </p:nvSpPr>
        <p:spPr>
          <a:xfrm>
            <a:off x="226705" y="6510288"/>
            <a:ext cx="564593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Cusworth et al., 2026, Nat Comm, 10.1038/s41467-026-68804-7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1F918C-4352-B41C-11B4-FD716637E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7" name="Picture 2" descr="figure 2">
            <a:extLst>
              <a:ext uri="{FF2B5EF4-FFF2-40B4-BE49-F238E27FC236}">
                <a16:creationId xmlns:a16="http://schemas.microsoft.com/office/drawing/2014/main" id="{ADAB33C6-2DD4-BFF7-5AD8-AC3D35E7A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607" y="1223669"/>
            <a:ext cx="4127205" cy="423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61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77B488AADB449D764A9608DF10B1" ma:contentTypeVersion="14" ma:contentTypeDescription="Create a new document." ma:contentTypeScope="" ma:versionID="3fd057fc5b6710dcb1bcb25056abbdb4">
  <xsd:schema xmlns:xsd="http://www.w3.org/2001/XMLSchema" xmlns:xs="http://www.w3.org/2001/XMLSchema" xmlns:p="http://schemas.microsoft.com/office/2006/metadata/properties" xmlns:ns2="2b2c4cda-6969-4d12-ba52-ce34379a482e" xmlns:ns3="1beef7a9-1293-4cba-a4fb-16e26234a86c" targetNamespace="http://schemas.microsoft.com/office/2006/metadata/properties" ma:root="true" ma:fieldsID="a649d6f0683b773fd8cec1977b64d51b" ns2:_="" ns3:_="">
    <xsd:import namespace="2b2c4cda-6969-4d12-ba52-ce34379a482e"/>
    <xsd:import namespace="1beef7a9-1293-4cba-a4fb-16e26234a8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c4cda-6969-4d12-ba52-ce34379a4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f7a9-1293-4cba-a4fb-16e26234a8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3a0781-bea4-4a36-92da-1cc22b8fe100}" ma:internalName="TaxCatchAll" ma:showField="CatchAllData" ma:web="1beef7a9-1293-4cba-a4fb-16e26234a8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eef7a9-1293-4cba-a4fb-16e26234a86c" xsi:nil="true"/>
    <lcf76f155ced4ddcb4097134ff3c332f xmlns="2b2c4cda-6969-4d12-ba52-ce34379a48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A555850-566D-4FA6-A6CB-ADDAE53FC8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449C57-A29D-4C55-9352-0AD71C60A24A}">
  <ds:schemaRefs>
    <ds:schemaRef ds:uri="1beef7a9-1293-4cba-a4fb-16e26234a86c"/>
    <ds:schemaRef ds:uri="2b2c4cda-6969-4d12-ba52-ce34379a48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E729F5E-A677-484B-B6B0-014E64702A42}">
  <ds:schemaRefs>
    <ds:schemaRef ds:uri="1beef7a9-1293-4cba-a4fb-16e26234a86c"/>
    <ds:schemaRef ds:uri="2b2c4cda-6969-4d12-ba52-ce34379a48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269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Maudood N (HQ-DK000)[BOOZ ALLEN HAMILTON INC]</dc:creator>
  <cp:lastModifiedBy>Daniel Cusworth</cp:lastModifiedBy>
  <cp:revision>7</cp:revision>
  <dcterms:created xsi:type="dcterms:W3CDTF">2025-06-18T14:35:13Z</dcterms:created>
  <dcterms:modified xsi:type="dcterms:W3CDTF">2026-02-26T17:36:17Z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0x010100B32777B488AADB449D764A9608DF10B1</vt:lpwstr>
  </property>
  <property fmtid="{D5CDD505-2E9C-101B-9397-08002B2CF9AE}" pid="3" name="MediaServiceImageTags">
    <vt:lpwstr/>
  </property>
</Properties>
</file>