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80" d="100"/>
          <a:sy n="80"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AC06A-B5B7-4D92-8166-CCB50ACCC1A3}"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14939-8B93-4250-ACB1-B189F544A7E1}" type="slidenum">
              <a:rPr lang="en-US" smtClean="0"/>
              <a:t>‹#›</a:t>
            </a:fld>
            <a:endParaRPr lang="en-US"/>
          </a:p>
        </p:txBody>
      </p:sp>
    </p:spTree>
    <p:extLst>
      <p:ext uri="{BB962C8B-B14F-4D97-AF65-F5344CB8AC3E}">
        <p14:creationId xmlns:p14="http://schemas.microsoft.com/office/powerpoint/2010/main" val="58607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29/2017WR02167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Citation:</a:t>
            </a:r>
            <a:r>
              <a:rPr lang="en-US" b="1" baseline="0" dirty="0"/>
              <a:t> </a:t>
            </a:r>
            <a:r>
              <a:rPr lang="en-US" dirty="0" err="1">
                <a:effectLst/>
              </a:rPr>
              <a:t>Tourian</a:t>
            </a:r>
            <a:r>
              <a:rPr lang="en-US" dirty="0">
                <a:effectLst/>
              </a:rPr>
              <a:t>, M. J., </a:t>
            </a:r>
            <a:r>
              <a:rPr lang="en-US" dirty="0" err="1">
                <a:effectLst/>
              </a:rPr>
              <a:t>Reager</a:t>
            </a:r>
            <a:r>
              <a:rPr lang="en-US" dirty="0">
                <a:effectLst/>
              </a:rPr>
              <a:t>, J. T., &amp; </a:t>
            </a:r>
            <a:r>
              <a:rPr lang="en-US" dirty="0" err="1">
                <a:effectLst/>
              </a:rPr>
              <a:t>Sneeuw</a:t>
            </a:r>
            <a:r>
              <a:rPr lang="en-US" dirty="0">
                <a:effectLst/>
              </a:rPr>
              <a:t>, N. (2018). The total drainable water storage of the Amazon river basin: A first estimate using GRACE. </a:t>
            </a:r>
            <a:r>
              <a:rPr lang="en-US" i="1" dirty="0">
                <a:effectLst/>
              </a:rPr>
              <a:t>Water Resources Research</a:t>
            </a:r>
            <a:r>
              <a:rPr lang="en-US" dirty="0">
                <a:effectLst/>
              </a:rPr>
              <a:t>, 54, 3290–3312. </a:t>
            </a:r>
            <a:r>
              <a:rPr lang="en-US" dirty="0">
                <a:effectLst/>
                <a:hlinkClick r:id="rId3"/>
              </a:rPr>
              <a:t>https://doi.org/10.1029/2017WR021674</a:t>
            </a:r>
            <a:r>
              <a:rPr lang="en-US" baseline="0" dirty="0">
                <a:effectLst/>
              </a:rPr>
              <a:t> </a:t>
            </a:r>
            <a:endParaRPr lang="en-US" altLang="en-US" sz="1200" b="0" dirty="0">
              <a:latin typeface="Arial Narrow" charset="0"/>
              <a:ea typeface="Arial Narrow" charset="0"/>
              <a:cs typeface="Arial Narrow"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2EAD2-EDA9-45A0-9EB7-8B323AD15D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019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4953000"/>
            <a:ext cx="6880654" cy="978729"/>
          </a:xfrm>
        </p:spPr>
        <p:txBody>
          <a:bodyPr wrap="square" anchor="t">
            <a:spAutoFit/>
          </a:bodyPr>
          <a:lstStyle>
            <a:lvl1pPr>
              <a:defRPr sz="3200" baseline="0">
                <a:solidFill>
                  <a:schemeClr val="bg1"/>
                </a:solidFill>
              </a:defRPr>
            </a:lvl1pPr>
          </a:lstStyle>
          <a:p>
            <a:r>
              <a:rPr lang="en-US" dirty="0"/>
              <a:t>The New Earth Science</a:t>
            </a:r>
            <a:br>
              <a:rPr lang="en-US" dirty="0"/>
            </a:br>
            <a:r>
              <a:rPr lang="en-US" dirty="0"/>
              <a:t>Division Template</a:t>
            </a:r>
          </a:p>
        </p:txBody>
      </p:sp>
      <p:sp>
        <p:nvSpPr>
          <p:cNvPr id="6" name="Rectangle 5"/>
          <p:cNvSpPr/>
          <p:nvPr/>
        </p:nvSpPr>
        <p:spPr>
          <a:xfrm>
            <a:off x="0" y="2429310"/>
            <a:ext cx="2990088" cy="1960606"/>
          </a:xfrm>
          <a:prstGeom prst="rect">
            <a:avLst/>
          </a:prstGeom>
          <a:blipFill dpi="0" rotWithShape="1">
            <a:blip r:embed="rId3">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p:cNvSpPr/>
          <p:nvPr/>
        </p:nvSpPr>
        <p:spPr>
          <a:xfrm>
            <a:off x="3067304" y="2429310"/>
            <a:ext cx="2990088" cy="1960606"/>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p:cNvSpPr/>
          <p:nvPr/>
        </p:nvSpPr>
        <p:spPr>
          <a:xfrm>
            <a:off x="6134608" y="2429310"/>
            <a:ext cx="2990088" cy="1960606"/>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11"/>
          <p:cNvSpPr/>
          <p:nvPr/>
        </p:nvSpPr>
        <p:spPr>
          <a:xfrm>
            <a:off x="9201912" y="2429310"/>
            <a:ext cx="2990088" cy="1960606"/>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chemeClr val="accent1">
                    <a:lumMod val="50000"/>
                  </a:schemeClr>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4"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6"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14461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mp; Subtitle">
    <p:bg>
      <p:bgPr>
        <a:solidFill>
          <a:srgbClr val="A6AAA8"/>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43509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10566400" y="6618288"/>
            <a:ext cx="1625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400" b="0"/>
          </a:p>
        </p:txBody>
      </p:sp>
      <p:sp>
        <p:nvSpPr>
          <p:cNvPr id="7"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88295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5600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1762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867" y="74614"/>
            <a:ext cx="10219267" cy="854075"/>
          </a:xfrm>
        </p:spPr>
        <p:txBody>
          <a:bodyPr/>
          <a:lstStyle/>
          <a:p>
            <a:r>
              <a:rPr lang="en-US"/>
              <a:t>Click to edit Master title style</a:t>
            </a:r>
          </a:p>
        </p:txBody>
      </p:sp>
      <p:sp>
        <p:nvSpPr>
          <p:cNvPr id="3" name="Text Placeholder 2"/>
          <p:cNvSpPr>
            <a:spLocks noGrp="1"/>
          </p:cNvSpPr>
          <p:nvPr>
            <p:ph type="body" sz="half" idx="1"/>
          </p:nvPr>
        </p:nvSpPr>
        <p:spPr>
          <a:xfrm>
            <a:off x="1284817" y="1290638"/>
            <a:ext cx="5128683"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6701" y="1290638"/>
            <a:ext cx="5128684" cy="5137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7520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7AF682-E443-4C5A-9EDA-20B2D19DBBCE}" type="datetimeFigureOut">
              <a:rPr lang="en-US" smtClean="0"/>
              <a:t>2/4/2026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70862A5-B9BF-49AD-B48A-0A94CACC0B01}" type="slidenum">
              <a:rPr lang="en-US" smtClean="0"/>
              <a:t>‹#›</a:t>
            </a:fld>
            <a:endParaRPr lang="en-US"/>
          </a:p>
        </p:txBody>
      </p:sp>
    </p:spTree>
    <p:extLst>
      <p:ext uri="{BB962C8B-B14F-4D97-AF65-F5344CB8AC3E}">
        <p14:creationId xmlns:p14="http://schemas.microsoft.com/office/powerpoint/2010/main" val="222604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0515600" cy="646331"/>
          </a:xfrm>
        </p:spPr>
        <p:txBody>
          <a:bodyPr anchor="t" anchorCtr="0">
            <a:spAutoFit/>
          </a:bodyPr>
          <a:lstStyle>
            <a:lvl1pPr>
              <a:defRPr sz="4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59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12317691" cy="6928701"/>
          </a:xfrm>
          <a:prstGeom prst="rect">
            <a:avLst/>
          </a:prstGeom>
        </p:spPr>
      </p:pic>
      <p:sp>
        <p:nvSpPr>
          <p:cNvPr id="2" name="Title 1"/>
          <p:cNvSpPr>
            <a:spLocks noGrp="1"/>
          </p:cNvSpPr>
          <p:nvPr>
            <p:ph type="title"/>
          </p:nvPr>
        </p:nvSpPr>
        <p:spPr>
          <a:xfrm>
            <a:off x="5189220" y="685800"/>
            <a:ext cx="6172200" cy="646331"/>
          </a:xfrm>
        </p:spPr>
        <p:txBody>
          <a:bodyPr wrap="square" anchor="t" anchorCtr="0">
            <a:spAutoFit/>
          </a:bodyPr>
          <a:lstStyle>
            <a:lvl1pPr>
              <a:defRPr sz="4000"/>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067800" y="6356350"/>
            <a:ext cx="2743200" cy="365125"/>
          </a:xfrm>
          <a:prstGeom prst="rect">
            <a:avLst/>
          </a:prstGeom>
        </p:spPr>
        <p:txBody>
          <a:bodyPr/>
          <a:lstStyle/>
          <a:p>
            <a:fld id="{170862A5-B9BF-49AD-B48A-0A94CACC0B01}" type="slidenum">
              <a:rPr lang="en-US" smtClean="0"/>
              <a:t>‹#›</a:t>
            </a:fld>
            <a:endParaRPr lang="en-US"/>
          </a:p>
        </p:txBody>
      </p:sp>
      <p:sp>
        <p:nvSpPr>
          <p:cNvPr id="7"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214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7_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5181600" y="685800"/>
            <a:ext cx="6195060" cy="6463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7" name="Slide Number Placeholder 5"/>
          <p:cNvSpPr>
            <a:spLocks noGrp="1"/>
          </p:cNvSpPr>
          <p:nvPr>
            <p:ph type="sldNum" sz="quarter" idx="12"/>
          </p:nvPr>
        </p:nvSpPr>
        <p:spPr>
          <a:xfrm>
            <a:off x="9067800" y="6356350"/>
            <a:ext cx="2743200" cy="365125"/>
          </a:xfrm>
          <a:prstGeom prst="rect">
            <a:avLst/>
          </a:prstGeom>
        </p:spPr>
        <p:txBody>
          <a:bodyPr/>
          <a:lstStyle/>
          <a:p>
            <a:fld id="{A36E883B-401C-AD48-8B89-0D3369158643}" type="slidenum">
              <a:rPr lang="en-US" smtClean="0"/>
              <a:t>‹#›</a:t>
            </a:fld>
            <a:endParaRPr lang="en-US"/>
          </a:p>
        </p:txBody>
      </p:sp>
    </p:spTree>
    <p:extLst>
      <p:ext uri="{BB962C8B-B14F-4D97-AF65-F5344CB8AC3E}">
        <p14:creationId xmlns:p14="http://schemas.microsoft.com/office/powerpoint/2010/main" val="26526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6131" y="685800"/>
            <a:ext cx="10515600" cy="646331"/>
          </a:xfrm>
        </p:spPr>
        <p:txBody>
          <a:bodyPr anchor="t" anchorCtr="0">
            <a:spAutoFit/>
          </a:bodyPr>
          <a:lstStyle>
            <a:lvl1pPr>
              <a:defRPr sz="4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077960" y="6356350"/>
            <a:ext cx="2743200" cy="365125"/>
          </a:xfrm>
          <a:prstGeom prst="rect">
            <a:avLst/>
          </a:prstGeom>
        </p:spPr>
        <p:txBody>
          <a:bodyPr/>
          <a:lstStyle>
            <a:lvl1pPr>
              <a:defRPr b="0" cap="none" spc="0">
                <a:ln w="0"/>
                <a:solidFill>
                  <a:schemeClr val="accent1">
                    <a:lumMod val="50000"/>
                  </a:schemeClr>
                </a:solidFill>
                <a:effectLst>
                  <a:outerShdw blurRad="38100" dist="25400" dir="5400000" algn="ctr" rotWithShape="0">
                    <a:srgbClr val="6E747A">
                      <a:alpha val="43000"/>
                    </a:srgbClr>
                  </a:outerShdw>
                </a:effectLst>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33990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5045" y="685800"/>
            <a:ext cx="10515600" cy="646331"/>
          </a:xfrm>
        </p:spPr>
        <p:txBody>
          <a:bodyPr anchor="t" anchorCtr="0">
            <a:spAutoFit/>
          </a:bodyPr>
          <a:lstStyle>
            <a:lvl1pPr>
              <a:defRPr sz="40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9067800" y="6356350"/>
            <a:ext cx="27432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8268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9067800" y="6356350"/>
            <a:ext cx="2743200" cy="365125"/>
          </a:xfrm>
          <a:prstGeom prst="rect">
            <a:avLst/>
          </a:prstGeom>
        </p:spPr>
        <p:txBody>
          <a:bodyPr/>
          <a:lstStyle>
            <a:lvl1pPr>
              <a:defRPr>
                <a:solidFill>
                  <a:schemeClr val="accent1">
                    <a:lumMod val="50000"/>
                  </a:schemeClr>
                </a:solidFill>
              </a:defRPr>
            </a:lvl1pPr>
          </a:lstStyle>
          <a:p>
            <a:fld id="{170862A5-B9BF-49AD-B48A-0A94CACC0B01}" type="slidenum">
              <a:rPr lang="en-US" smtClean="0"/>
              <a:t>‹#›</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289092"/>
            <a:ext cx="12192097" cy="3533742"/>
          </a:xfrm>
          <a:prstGeom prst="rect">
            <a:avLst/>
          </a:prstGeom>
        </p:spPr>
      </p:pic>
      <p:sp>
        <p:nvSpPr>
          <p:cNvPr id="8" name="Rectangle 7"/>
          <p:cNvSpPr/>
          <p:nvPr/>
        </p:nvSpPr>
        <p:spPr>
          <a:xfrm>
            <a:off x="0" y="1960536"/>
            <a:ext cx="12460637" cy="2138766"/>
          </a:xfrm>
          <a:prstGeom prst="rect">
            <a:avLst/>
          </a:prstGeom>
          <a:solidFill>
            <a:schemeClr val="bg1">
              <a:alpha val="5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838200" y="2311849"/>
            <a:ext cx="10515600" cy="1338828"/>
          </a:xfrm>
        </p:spPr>
        <p:txBody>
          <a:bodyPr>
            <a:spAutoFit/>
          </a:bodyPr>
          <a:lstStyle>
            <a:lvl1pPr algn="ctr">
              <a:defRPr sz="5000" b="1" baseline="0"/>
            </a:lvl1pPr>
          </a:lstStyle>
          <a:p>
            <a:r>
              <a:rPr lang="en-US" dirty="0"/>
              <a:t>NASA SCIENCE</a:t>
            </a:r>
            <a:br>
              <a:rPr lang="en-US" dirty="0"/>
            </a:br>
            <a:r>
              <a:rPr lang="en-US" sz="4000" b="0" dirty="0"/>
              <a:t>Subtitle Goes Here</a:t>
            </a:r>
            <a:endParaRPr lang="en-US" dirty="0"/>
          </a:p>
        </p:txBody>
      </p:sp>
    </p:spTree>
    <p:extLst>
      <p:ext uri="{BB962C8B-B14F-4D97-AF65-F5344CB8AC3E}">
        <p14:creationId xmlns:p14="http://schemas.microsoft.com/office/powerpoint/2010/main" val="382878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4953000"/>
            <a:ext cx="6902196" cy="978729"/>
          </a:xfrm>
        </p:spPr>
        <p:txBody>
          <a:bodyPr wrap="square" anchor="t" anchorCtr="0">
            <a:spAutoFit/>
          </a:bodyPr>
          <a:lstStyle>
            <a:lvl1pPr algn="l">
              <a:defRPr sz="3200" b="1" i="0" baseline="0">
                <a:solidFill>
                  <a:schemeClr val="bg1"/>
                </a:solidFill>
                <a:latin typeface="Arial Narrow" charset="0"/>
                <a:ea typeface="Arial Narrow" charset="0"/>
                <a:cs typeface="Arial Narrow" charset="0"/>
              </a:defRPr>
            </a:lvl1pPr>
          </a:lstStyle>
          <a:p>
            <a:r>
              <a:rPr lang="en-US" dirty="0"/>
              <a:t>The New Animated Earth</a:t>
            </a:r>
            <a:br>
              <a:rPr lang="en-US" dirty="0"/>
            </a:br>
            <a:r>
              <a:rPr lang="en-US" dirty="0"/>
              <a:t>Science Division Template</a:t>
            </a:r>
          </a:p>
        </p:txBody>
      </p:sp>
      <p:sp>
        <p:nvSpPr>
          <p:cNvPr id="12"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3"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4"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38793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356350"/>
            <a:ext cx="2743200" cy="365125"/>
          </a:xfrm>
          <a:prstGeom prst="rect">
            <a:avLst/>
          </a:prstGeom>
          <a:ln/>
        </p:spPr>
        <p:txBody>
          <a:bodyPr/>
          <a:lstStyle>
            <a:lvl1pPr>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17172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39699C"/>
                </a:solidFill>
              </a:defRPr>
            </a:lvl1pPr>
          </a:lstStyle>
          <a:p>
            <a:fld id="{170862A5-B9BF-49AD-B48A-0A94CACC0B01}" type="slidenum">
              <a:rPr lang="en-US" smtClean="0"/>
              <a:t>‹#›</a:t>
            </a:fld>
            <a:endParaRPr lang="en-US"/>
          </a:p>
        </p:txBody>
      </p:sp>
    </p:spTree>
    <p:extLst>
      <p:ext uri="{BB962C8B-B14F-4D97-AF65-F5344CB8AC3E}">
        <p14:creationId xmlns:p14="http://schemas.microsoft.com/office/powerpoint/2010/main" val="29562709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i="0" kern="1200">
          <a:solidFill>
            <a:schemeClr val="accent1">
              <a:lumMod val="50000"/>
            </a:schemeClr>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1">
              <a:lumMod val="50000"/>
            </a:schemeClr>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arrow" charset="0"/>
          <a:ea typeface="Arial Narrow" charset="0"/>
          <a:cs typeface="Arial Narrow" charset="0"/>
        </a:defRPr>
      </a:lvl2pPr>
      <a:lvl3pPr marL="1143000" indent="-228600" algn="l" defTabSz="914400" rtl="0" eaLnBrk="1" latinLnBrk="0" hangingPunct="1">
        <a:lnSpc>
          <a:spcPct val="90000"/>
        </a:lnSpc>
        <a:spcBef>
          <a:spcPts val="500"/>
        </a:spcBef>
        <a:buFont typeface="Arial"/>
        <a:buChar char="•"/>
        <a:defRPr sz="2000" kern="1200">
          <a:solidFill>
            <a:schemeClr val="accent1">
              <a:lumMod val="50000"/>
            </a:schemeClr>
          </a:solidFill>
          <a:latin typeface="Arial Narrow" charset="0"/>
          <a:ea typeface="Arial Narrow"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dx.doi.org/10.1016/j.rsase.2026.101881" TargetMode="External"/><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90683" y="5651368"/>
            <a:ext cx="1846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7EB6CB0-5F41-4EAC-A060-ADC069C4234C}"/>
              </a:ext>
            </a:extLst>
          </p:cNvPr>
          <p:cNvSpPr txBox="1"/>
          <p:nvPr/>
        </p:nvSpPr>
        <p:spPr>
          <a:xfrm>
            <a:off x="9547660" y="1505191"/>
            <a:ext cx="2671382"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Significance:</a:t>
            </a:r>
          </a:p>
          <a:p>
            <a:pPr marL="119063" marR="0" lvl="0" indent="-119063" fontAlgn="auto">
              <a:lnSpc>
                <a:spcPct val="100000"/>
              </a:lnSpc>
              <a:spcBef>
                <a:spcPts val="0"/>
              </a:spcBef>
              <a:spcAft>
                <a:spcPts val="0"/>
              </a:spcAft>
              <a:buClrTx/>
              <a:buSzTx/>
              <a:buFont typeface="Arial" panose="020B0604020202020204" pitchFamily="34" charset="0"/>
              <a:buChar char="•"/>
              <a:tabLst/>
              <a:defRPr/>
            </a:pPr>
            <a:r>
              <a:rPr lang="en-US" sz="1400" dirty="0">
                <a:solidFill>
                  <a:srgbClr val="244D60"/>
                </a:solidFill>
                <a:latin typeface="Arial Narrow" charset="0"/>
                <a:ea typeface="Arial Narrow" charset="0"/>
                <a:cs typeface="Arial Narrow" charset="0"/>
              </a:rPr>
              <a:t>Results indicate that an operational SMAP-derived deep organic fuel moisture (e.g. DC) product is feasible if future retrievals account for soil organic content. This would enhance fire danger monitoring and decision support across the boreal-arctic region.</a:t>
            </a:r>
          </a:p>
          <a:p>
            <a:pPr marL="119063" marR="0" lvl="0" indent="-119063" fontAlgn="auto">
              <a:lnSpc>
                <a:spcPct val="100000"/>
              </a:lnSpc>
              <a:spcBef>
                <a:spcPts val="0"/>
              </a:spcBef>
              <a:spcAft>
                <a:spcPts val="0"/>
              </a:spcAft>
              <a:buClrTx/>
              <a:buSzTx/>
              <a:buFont typeface="Arial" panose="020B0604020202020204" pitchFamily="34" charset="0"/>
              <a:buChar char="•"/>
              <a:tabLst/>
              <a:defRPr/>
            </a:pPr>
            <a:r>
              <a:rPr lang="en-US" sz="1400" dirty="0">
                <a:solidFill>
                  <a:srgbClr val="244D60"/>
                </a:solidFill>
                <a:latin typeface="Arial Narrow" charset="0"/>
                <a:ea typeface="Arial Narrow" charset="0"/>
                <a:cs typeface="Arial Narrow" charset="0"/>
              </a:rPr>
              <a:t>The close relationship of SMAP with DC suggests that 10cm-18cm depths are important to target for field sampling in organic soils. Sampling multiple depths is optimal.</a:t>
            </a:r>
          </a:p>
        </p:txBody>
      </p:sp>
      <p:sp>
        <p:nvSpPr>
          <p:cNvPr id="10" name="Rectangle 9"/>
          <p:cNvSpPr/>
          <p:nvPr/>
        </p:nvSpPr>
        <p:spPr>
          <a:xfrm>
            <a:off x="0" y="38100"/>
            <a:ext cx="12192000" cy="14978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28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Assessing NASA’s SMAP for enhanced wildfire danger prediction in </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28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boreal-arctic ecosystems</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600" b="0" i="0" u="none" strike="noStrike" kern="1200" cap="none" spc="0" normalizeH="0" noProof="0" dirty="0" err="1">
                <a:ln>
                  <a:noFill/>
                </a:ln>
                <a:solidFill>
                  <a:prstClr val="black"/>
                </a:solidFill>
                <a:effectLst/>
                <a:uLnTx/>
                <a:uFillTx/>
                <a:latin typeface="Arial Narrow" panose="020B0606020202030204" pitchFamily="34" charset="0"/>
                <a:ea typeface="+mn-ea"/>
                <a:cs typeface="+mn-cs"/>
              </a:rPr>
              <a:t>Bourgeau</a:t>
            </a:r>
            <a:r>
              <a:rPr kumimoji="0" lang="en-US" sz="1600" b="0" i="0" u="none" strike="noStrike" kern="1200" cap="none" spc="0" normalizeH="0" noProof="0" dirty="0">
                <a:ln>
                  <a:noFill/>
                </a:ln>
                <a:solidFill>
                  <a:prstClr val="black"/>
                </a:solidFill>
                <a:effectLst/>
                <a:uLnTx/>
                <a:uFillTx/>
                <a:latin typeface="Arial Narrow" panose="020B0606020202030204" pitchFamily="34" charset="0"/>
                <a:ea typeface="+mn-ea"/>
                <a:cs typeface="+mn-cs"/>
              </a:rPr>
              <a:t>-Chavez LL</a:t>
            </a:r>
            <a:r>
              <a:rPr lang="en-US" sz="1600" dirty="0">
                <a:solidFill>
                  <a:prstClr val="black"/>
                </a:solidFill>
                <a:latin typeface="Arial Narrow" panose="020B0606020202030204" pitchFamily="34" charset="0"/>
              </a:rPr>
              <a:t> , Hanes, C., </a:t>
            </a:r>
            <a:r>
              <a:rPr lang="en-US" sz="1600" dirty="0" err="1">
                <a:solidFill>
                  <a:prstClr val="black"/>
                </a:solidFill>
                <a:latin typeface="Arial Narrow" panose="020B0606020202030204" pitchFamily="34" charset="0"/>
              </a:rPr>
              <a:t>Billmire</a:t>
            </a:r>
            <a:r>
              <a:rPr lang="en-US" sz="1600" dirty="0">
                <a:solidFill>
                  <a:prstClr val="black"/>
                </a:solidFill>
                <a:latin typeface="Arial Narrow" panose="020B0606020202030204" pitchFamily="34" charset="0"/>
              </a:rPr>
              <a:t>, M., </a:t>
            </a:r>
            <a:r>
              <a:rPr lang="en-US" sz="1600" dirty="0" err="1">
                <a:solidFill>
                  <a:prstClr val="black"/>
                </a:solidFill>
                <a:latin typeface="Arial Narrow" panose="020B0606020202030204" pitchFamily="34" charset="0"/>
              </a:rPr>
              <a:t>Bosse</a:t>
            </a:r>
            <a:r>
              <a:rPr lang="en-US" sz="1600" dirty="0">
                <a:solidFill>
                  <a:prstClr val="black"/>
                </a:solidFill>
                <a:latin typeface="Arial Narrow" panose="020B0606020202030204" pitchFamily="34" charset="0"/>
              </a:rPr>
              <a:t>, K., Battaglia, M.J., </a:t>
            </a:r>
            <a:r>
              <a:rPr lang="en-US" sz="1600" dirty="0" err="1">
                <a:solidFill>
                  <a:prstClr val="black"/>
                </a:solidFill>
                <a:latin typeface="Arial Narrow" panose="020B0606020202030204" pitchFamily="34" charset="0"/>
              </a:rPr>
              <a:t>Colliander</a:t>
            </a:r>
            <a:r>
              <a:rPr lang="en-US" sz="1600" dirty="0">
                <a:solidFill>
                  <a:prstClr val="black"/>
                </a:solidFill>
                <a:latin typeface="Arial Narrow" panose="020B0606020202030204" pitchFamily="34" charset="0"/>
              </a:rPr>
              <a:t>, A., </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r>
              <a:rPr lang="en-US" sz="1600" dirty="0">
                <a:solidFill>
                  <a:prstClr val="black"/>
                </a:solidFill>
                <a:latin typeface="Arial Narrow" panose="020B0606020202030204" pitchFamily="34" charset="0"/>
              </a:rPr>
              <a:t>Jan</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2026)</a:t>
            </a:r>
            <a:r>
              <a:rPr lang="en-US" sz="1600" dirty="0">
                <a:solidFill>
                  <a:prstClr val="black"/>
                </a:solidFill>
                <a:latin typeface="Arial Narrow" panose="020B0606020202030204" pitchFamily="34" charset="0"/>
              </a:rPr>
              <a:t>. Remote Sensing </a:t>
            </a:r>
            <a:r>
              <a:rPr lang="en-US" sz="1600" dirty="0" err="1">
                <a:solidFill>
                  <a:prstClr val="black"/>
                </a:solidFill>
                <a:latin typeface="Arial Narrow" panose="020B0606020202030204" pitchFamily="34" charset="0"/>
              </a:rPr>
              <a:t>Applications:Society</a:t>
            </a:r>
            <a:r>
              <a:rPr lang="en-US" sz="1600" dirty="0">
                <a:solidFill>
                  <a:prstClr val="black"/>
                </a:solidFill>
                <a:latin typeface="Arial Narrow" panose="020B0606020202030204" pitchFamily="34" charset="0"/>
              </a:rPr>
              <a:t> and Environment.</a:t>
            </a:r>
            <a:br>
              <a:rPr lang="en-US" sz="1600" dirty="0">
                <a:solidFill>
                  <a:prstClr val="black"/>
                </a:solidFill>
                <a:latin typeface="Arial Narrow" panose="020B0606020202030204" pitchFamily="34" charset="0"/>
              </a:rPr>
            </a:br>
            <a:r>
              <a:rPr lang="en-US" sz="1600" dirty="0">
                <a:solidFill>
                  <a:prstClr val="black"/>
                </a:solidFill>
                <a:latin typeface="Arial Narrow" panose="020B0606020202030204" pitchFamily="34" charset="0"/>
              </a:rPr>
              <a:t> </a:t>
            </a:r>
            <a:r>
              <a:rPr lang="en-US" sz="1600" dirty="0" err="1">
                <a:solidFill>
                  <a:prstClr val="black"/>
                </a:solidFill>
                <a:latin typeface="Arial Narrow" panose="020B0606020202030204" pitchFamily="34" charset="0"/>
              </a:rPr>
              <a:t>doi</a:t>
            </a:r>
            <a:r>
              <a:rPr lang="en-US" sz="1600" dirty="0">
                <a:solidFill>
                  <a:prstClr val="black"/>
                </a:solidFill>
                <a:latin typeface="Arial Narrow" panose="020B0606020202030204" pitchFamily="34" charset="0"/>
              </a:rPr>
              <a:t>: </a:t>
            </a:r>
            <a:r>
              <a:rPr lang="en-US" sz="1400" dirty="0">
                <a:effectLst/>
                <a:latin typeface="Arial" panose="020B0604020202020204" pitchFamily="34" charset="0"/>
                <a:hlinkClick r:id="rId3"/>
              </a:rPr>
              <a:t>10.1016/j.rsase.2026.101881</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cxnSp>
        <p:nvCxnSpPr>
          <p:cNvPr id="12" name="Straight Connector 11"/>
          <p:cNvCxnSpPr/>
          <p:nvPr/>
        </p:nvCxnSpPr>
        <p:spPr>
          <a:xfrm flipH="1">
            <a:off x="380872" y="1442883"/>
            <a:ext cx="11430256" cy="21214"/>
          </a:xfrm>
          <a:prstGeom prst="line">
            <a:avLst/>
          </a:prstGeom>
          <a:ln w="12700"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564" y="3571268"/>
            <a:ext cx="4003390" cy="3539430"/>
          </a:xfrm>
          <a:prstGeom prst="rect">
            <a:avLst/>
          </a:prstGeom>
          <a:noFill/>
        </p:spPr>
        <p:txBody>
          <a:bodyPr wrap="square" rtlCol="0">
            <a:spAutoFit/>
          </a:bodyPr>
          <a:lstStyle/>
          <a:p>
            <a:pPr>
              <a:defRPr/>
            </a:pPr>
            <a:r>
              <a:rPr kumimoji="0" lang="en-US" altLang="en-US" sz="14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Background:</a:t>
            </a:r>
          </a:p>
          <a:p>
            <a:pPr marL="119063" indent="-119063">
              <a:buFont typeface="Arial" panose="020B0604020202020204" pitchFamily="34" charset="0"/>
              <a:buChar char="•"/>
              <a:defRPr/>
            </a:pPr>
            <a:r>
              <a:rPr lang="en-US" altLang="en-US" sz="1400" dirty="0">
                <a:solidFill>
                  <a:srgbClr val="244D60"/>
                </a:solidFill>
                <a:latin typeface="Arial Narrow" charset="0"/>
                <a:ea typeface="Arial Narrow" charset="0"/>
                <a:cs typeface="Arial Narrow" charset="0"/>
              </a:rPr>
              <a:t>In boreal and arctic regions, where organic soils act as wildfire fuel, NASA’s SMAP soil moisture products offer strong potential to improve drought and fuel (organic soil) moisture assessment beyond sparse point-based weather station fire danger models.</a:t>
            </a:r>
          </a:p>
          <a:p>
            <a:pPr marL="119063" indent="-119063">
              <a:buFont typeface="Arial" panose="020B0604020202020204" pitchFamily="34" charset="0"/>
              <a:buChar char="•"/>
              <a:defRPr/>
            </a:pPr>
            <a:r>
              <a:rPr lang="en-US" altLang="en-US" sz="1400" dirty="0">
                <a:solidFill>
                  <a:srgbClr val="244D60"/>
                </a:solidFill>
                <a:latin typeface="Arial Narrow" charset="0"/>
                <a:ea typeface="Arial Narrow" charset="0"/>
                <a:cs typeface="Arial Narrow" charset="0"/>
              </a:rPr>
              <a:t>Since SMAP is not calibrated for organic soils, we evaluated its suitability as a proxy for fuel moisture using: </a:t>
            </a:r>
          </a:p>
          <a:p>
            <a:pPr marL="171450" indent="-171450">
              <a:buFont typeface="+mj-lt"/>
              <a:buAutoNum type="arabicPeriod"/>
              <a:defRPr/>
            </a:pPr>
            <a:r>
              <a:rPr lang="en-US" altLang="en-US" sz="1400" dirty="0">
                <a:solidFill>
                  <a:srgbClr val="244D60"/>
                </a:solidFill>
                <a:latin typeface="Arial Narrow" charset="0"/>
                <a:ea typeface="Arial Narrow" charset="0"/>
                <a:cs typeface="Arial Narrow" charset="0"/>
              </a:rPr>
              <a:t>a network of fuel moisture stations we established across three SMAP grid cells; and</a:t>
            </a:r>
          </a:p>
          <a:p>
            <a:pPr marL="171450" indent="-171450">
              <a:buFont typeface="+mj-lt"/>
              <a:buAutoNum type="arabicPeriod"/>
              <a:defRPr/>
            </a:pPr>
            <a:r>
              <a:rPr lang="en-US" altLang="en-US" sz="1400" dirty="0">
                <a:solidFill>
                  <a:srgbClr val="244D60"/>
                </a:solidFill>
                <a:latin typeface="Arial Narrow" charset="0"/>
                <a:ea typeface="Arial Narrow" charset="0"/>
                <a:cs typeface="Arial Narrow" charset="0"/>
              </a:rPr>
              <a:t>fire weather station data across the North American boreal-arctic region.</a:t>
            </a:r>
          </a:p>
          <a:p>
            <a:pPr marL="117475" indent="-117475">
              <a:buFont typeface="Arial" panose="020B0604020202020204" pitchFamily="34" charset="0"/>
              <a:buChar char="•"/>
              <a:defRPr/>
            </a:pPr>
            <a:r>
              <a:rPr lang="en-US" altLang="en-US" sz="1400" dirty="0">
                <a:solidFill>
                  <a:srgbClr val="244D60"/>
                </a:solidFill>
                <a:latin typeface="Arial Narrow" charset="0"/>
                <a:ea typeface="Arial Narrow" charset="0"/>
                <a:cs typeface="Arial Narrow" charset="0"/>
              </a:rPr>
              <a:t> Lastly, we assessed what depth of moisture SMAP was </a:t>
            </a:r>
          </a:p>
          <a:p>
            <a:pPr>
              <a:defRPr/>
            </a:pPr>
            <a:r>
              <a:rPr lang="en-US" altLang="en-US" sz="1400" dirty="0">
                <a:solidFill>
                  <a:srgbClr val="244D60"/>
                </a:solidFill>
                <a:latin typeface="Arial Narrow" charset="0"/>
                <a:ea typeface="Arial Narrow" charset="0"/>
                <a:cs typeface="Arial Narrow" charset="0"/>
              </a:rPr>
              <a:t>    most closely related given the low bulk density organic    </a:t>
            </a:r>
          </a:p>
          <a:p>
            <a:pPr>
              <a:defRPr/>
            </a:pPr>
            <a:r>
              <a:rPr lang="en-US" altLang="en-US" sz="1400" dirty="0">
                <a:solidFill>
                  <a:srgbClr val="244D60"/>
                </a:solidFill>
                <a:latin typeface="Arial Narrow" charset="0"/>
                <a:ea typeface="Arial Narrow" charset="0"/>
                <a:cs typeface="Arial Narrow" charset="0"/>
              </a:rPr>
              <a:t>    soils of the boreal-arctic region.</a:t>
            </a:r>
          </a:p>
          <a:p>
            <a:pPr marL="119063" indent="-119063">
              <a:buFont typeface="Arial" panose="020B0604020202020204" pitchFamily="34" charset="0"/>
              <a:buChar char="•"/>
              <a:defRPr/>
            </a:pPr>
            <a:endParaRPr lang="en-US" altLang="en-US" sz="1400" dirty="0">
              <a:solidFill>
                <a:srgbClr val="244D60"/>
              </a:solidFill>
              <a:latin typeface="Arial Narrow" charset="0"/>
              <a:ea typeface="Arial Narrow" charset="0"/>
              <a:cs typeface="Arial Narrow" charset="0"/>
            </a:endParaRPr>
          </a:p>
        </p:txBody>
      </p:sp>
      <p:sp>
        <p:nvSpPr>
          <p:cNvPr id="13" name="TextBox 12"/>
          <p:cNvSpPr txBox="1"/>
          <p:nvPr/>
        </p:nvSpPr>
        <p:spPr>
          <a:xfrm>
            <a:off x="4026366" y="3543610"/>
            <a:ext cx="26330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Findings: </a:t>
            </a:r>
            <a:r>
              <a:rPr lang="en-US" sz="1400" dirty="0">
                <a:solidFill>
                  <a:srgbClr val="244D60"/>
                </a:solidFill>
                <a:latin typeface="Arial Narrow" charset="0"/>
                <a:ea typeface="Arial Narrow" charset="0"/>
                <a:cs typeface="Arial Narrow" charset="0"/>
              </a:rPr>
              <a:t>Comparison of SMAP calibrated products with in situ fuel moisture revealed SMAP products to be dry-biased with low dynamic range (r = −0.03 to 0.40) across all three-36 km grid cells. </a:t>
            </a:r>
          </a:p>
        </p:txBody>
      </p:sp>
      <p:sp>
        <p:nvSpPr>
          <p:cNvPr id="14" name="TextBox 13"/>
          <p:cNvSpPr txBox="1"/>
          <p:nvPr/>
        </p:nvSpPr>
        <p:spPr>
          <a:xfrm>
            <a:off x="4026367" y="1505191"/>
            <a:ext cx="2857235" cy="2031325"/>
          </a:xfrm>
          <a:prstGeom prst="rect">
            <a:avLst/>
          </a:prstGeom>
          <a:noFill/>
        </p:spPr>
        <p:txBody>
          <a:bodyPr wrap="square" rtlCol="0">
            <a:spAutoFit/>
          </a:bodyPr>
          <a:lstStyle/>
          <a:p>
            <a:pPr lvl="0">
              <a:defRPr/>
            </a:pPr>
            <a:r>
              <a:rPr lang="en-US" altLang="en-US" sz="1400" b="1" dirty="0">
                <a:solidFill>
                  <a:srgbClr val="244D60"/>
                </a:solidFill>
                <a:latin typeface="Arial Narrow" charset="0"/>
                <a:ea typeface="Arial Narrow" charset="0"/>
                <a:cs typeface="Arial Narrow" charset="0"/>
              </a:rPr>
              <a:t>Analysis</a:t>
            </a:r>
            <a:r>
              <a:rPr lang="en-US" altLang="en-US" sz="1400" dirty="0">
                <a:solidFill>
                  <a:srgbClr val="244D60"/>
                </a:solidFill>
                <a:latin typeface="Arial Narrow" charset="0"/>
                <a:ea typeface="Arial Narrow" charset="0"/>
                <a:cs typeface="Arial Narrow" charset="0"/>
              </a:rPr>
              <a:t>: Statistical analyses were conducted with 2 years of field data at 3 depths (6 cm, 12 cm and 20 cm) in comparison to SMAP moisture product and apparent reflectivity for the first analysis.  For the second broadscale analysis, a statistical model was generated to predict drought code from the SMAP and ancillary data. </a:t>
            </a:r>
            <a:endParaRPr lang="en-US" sz="1400" dirty="0">
              <a:solidFill>
                <a:srgbClr val="244D60"/>
              </a:solidFill>
              <a:latin typeface="Arial Narrow" charset="0"/>
              <a:ea typeface="Arial Narrow" charset="0"/>
              <a:cs typeface="Arial Narrow" charset="0"/>
            </a:endParaRPr>
          </a:p>
        </p:txBody>
      </p:sp>
      <p:sp>
        <p:nvSpPr>
          <p:cNvPr id="23" name="TextBox 22">
            <a:extLst>
              <a:ext uri="{FF2B5EF4-FFF2-40B4-BE49-F238E27FC236}">
                <a16:creationId xmlns:a16="http://schemas.microsoft.com/office/drawing/2014/main" id="{2106C863-11AE-4DA6-A377-C81B5372B293}"/>
              </a:ext>
            </a:extLst>
          </p:cNvPr>
          <p:cNvSpPr txBox="1"/>
          <p:nvPr/>
        </p:nvSpPr>
        <p:spPr>
          <a:xfrm>
            <a:off x="6685304" y="1505191"/>
            <a:ext cx="2957224" cy="1384995"/>
          </a:xfrm>
          <a:prstGeom prst="rect">
            <a:avLst/>
          </a:prstGeom>
          <a:noFill/>
        </p:spPr>
        <p:txBody>
          <a:bodyPr wrap="square" rtlCol="0">
            <a:spAutoFit/>
          </a:bodyPr>
          <a:lstStyle/>
          <a:p>
            <a:pPr>
              <a:defRPr/>
            </a:pPr>
            <a:r>
              <a:rPr kumimoji="0" lang="en-US" altLang="en-US" sz="14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Findings: </a:t>
            </a:r>
            <a:r>
              <a:rPr lang="en-US" sz="1400" dirty="0">
                <a:solidFill>
                  <a:srgbClr val="244D60"/>
                </a:solidFill>
                <a:latin typeface="Arial Narrow" charset="0"/>
                <a:ea typeface="Arial Narrow" charset="0"/>
                <a:cs typeface="Arial Narrow" charset="0"/>
              </a:rPr>
              <a:t>In contrast, SMAP raw reflectivity data showed good relationships to in situ fuel moisture at 6 cm depth in the Alaska tundra site (r = 0.62), and 10–18 cm depth for the Alberta (r = 0.46) and Ontario (r = 0.62) boreal sites.</a:t>
            </a:r>
          </a:p>
        </p:txBody>
      </p:sp>
      <p:grpSp>
        <p:nvGrpSpPr>
          <p:cNvPr id="29" name="Group 28">
            <a:extLst>
              <a:ext uri="{FF2B5EF4-FFF2-40B4-BE49-F238E27FC236}">
                <a16:creationId xmlns:a16="http://schemas.microsoft.com/office/drawing/2014/main" id="{0C1F81F9-1120-4AEB-860D-1DD9386C86A9}"/>
              </a:ext>
            </a:extLst>
          </p:cNvPr>
          <p:cNvGrpSpPr/>
          <p:nvPr/>
        </p:nvGrpSpPr>
        <p:grpSpPr>
          <a:xfrm>
            <a:off x="179513" y="1447728"/>
            <a:ext cx="3818045" cy="2131500"/>
            <a:chOff x="144259" y="2789191"/>
            <a:chExt cx="3818045" cy="2131500"/>
          </a:xfrm>
        </p:grpSpPr>
        <p:pic>
          <p:nvPicPr>
            <p:cNvPr id="27" name="Picture 26">
              <a:extLst>
                <a:ext uri="{FF2B5EF4-FFF2-40B4-BE49-F238E27FC236}">
                  <a16:creationId xmlns:a16="http://schemas.microsoft.com/office/drawing/2014/main" id="{B637AF77-4C1D-4083-BAA1-76604E8242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1301" y="2868880"/>
              <a:ext cx="3716058" cy="2051811"/>
            </a:xfrm>
            <a:prstGeom prst="rect">
              <a:avLst/>
            </a:prstGeom>
          </p:spPr>
        </p:pic>
        <p:sp>
          <p:nvSpPr>
            <p:cNvPr id="28" name="TextBox 27">
              <a:extLst>
                <a:ext uri="{FF2B5EF4-FFF2-40B4-BE49-F238E27FC236}">
                  <a16:creationId xmlns:a16="http://schemas.microsoft.com/office/drawing/2014/main" id="{C97E8B0D-D6E7-494B-A337-F6227BD8672D}"/>
                </a:ext>
              </a:extLst>
            </p:cNvPr>
            <p:cNvSpPr txBox="1"/>
            <p:nvPr/>
          </p:nvSpPr>
          <p:spPr>
            <a:xfrm>
              <a:off x="144259" y="2789191"/>
              <a:ext cx="3818045" cy="523220"/>
            </a:xfrm>
            <a:prstGeom prst="rect">
              <a:avLst/>
            </a:prstGeom>
            <a:noFill/>
          </p:spPr>
          <p:txBody>
            <a:bodyPr wrap="square" rtlCol="0">
              <a:spAutoFit/>
            </a:bodyPr>
            <a:lstStyle/>
            <a:p>
              <a:pPr algn="ctr"/>
              <a:r>
                <a:rPr lang="en-US" sz="1400" b="1" dirty="0">
                  <a:solidFill>
                    <a:schemeClr val="bg1"/>
                  </a:solidFill>
                </a:rPr>
                <a:t>Sparse network of weather stations (black and white dots) across arctic–boreal North America</a:t>
              </a:r>
            </a:p>
          </p:txBody>
        </p:sp>
      </p:grpSp>
      <p:sp>
        <p:nvSpPr>
          <p:cNvPr id="30" name="TextBox 29">
            <a:extLst>
              <a:ext uri="{FF2B5EF4-FFF2-40B4-BE49-F238E27FC236}">
                <a16:creationId xmlns:a16="http://schemas.microsoft.com/office/drawing/2014/main" id="{4272F9BF-8B80-4D5D-A172-27157CAF89DB}"/>
              </a:ext>
            </a:extLst>
          </p:cNvPr>
          <p:cNvSpPr txBox="1"/>
          <p:nvPr/>
        </p:nvSpPr>
        <p:spPr>
          <a:xfrm>
            <a:off x="6685305" y="4802740"/>
            <a:ext cx="2807772" cy="2246769"/>
          </a:xfrm>
          <a:prstGeom prst="rect">
            <a:avLst/>
          </a:prstGeom>
          <a:noFill/>
        </p:spPr>
        <p:txBody>
          <a:bodyPr wrap="square" rtlCol="0">
            <a:spAutoFit/>
          </a:bodyPr>
          <a:lstStyle/>
          <a:p>
            <a:pPr>
              <a:defRPr/>
            </a:pPr>
            <a:r>
              <a:rPr kumimoji="0" lang="en-US" altLang="en-US" sz="1400" b="1" i="0" u="none" strike="noStrike" kern="1200" cap="none" spc="0" normalizeH="0" baseline="0" noProof="0" dirty="0">
                <a:ln>
                  <a:noFill/>
                </a:ln>
                <a:solidFill>
                  <a:srgbClr val="244D60"/>
                </a:solidFill>
                <a:effectLst/>
                <a:uLnTx/>
                <a:uFillTx/>
                <a:latin typeface="Arial Narrow" charset="0"/>
                <a:ea typeface="Arial Narrow" charset="0"/>
                <a:cs typeface="Arial Narrow" charset="0"/>
              </a:rPr>
              <a:t>Findings: </a:t>
            </a:r>
            <a:r>
              <a:rPr lang="en-US" sz="1400" dirty="0">
                <a:solidFill>
                  <a:srgbClr val="244D60"/>
                </a:solidFill>
                <a:latin typeface="Arial Narrow" charset="0"/>
                <a:ea typeface="Arial Narrow" charset="0"/>
                <a:cs typeface="Arial Narrow" charset="0"/>
              </a:rPr>
              <a:t>The statistical model created using hundreds of weather stations across the boreal-arctic, explained 63% overall deviance and was most closely related to Drought Code (DC)- measure of fuel availability in deeper (10-20 cm) organic soil layers. Individual station data showed good agreement between SMAP-DC and weather based DC.</a:t>
            </a:r>
          </a:p>
          <a:p>
            <a:pPr marL="119063" indent="-119063">
              <a:buFont typeface="Arial" panose="020B0604020202020204" pitchFamily="34" charset="0"/>
              <a:buChar char="•"/>
              <a:defRPr/>
            </a:pPr>
            <a:endParaRPr lang="en-US" sz="1400" dirty="0">
              <a:solidFill>
                <a:srgbClr val="244D60"/>
              </a:solidFill>
              <a:latin typeface="Arial Narrow" charset="0"/>
              <a:ea typeface="Arial Narrow" charset="0"/>
              <a:cs typeface="Arial Narrow" charset="0"/>
            </a:endParaRPr>
          </a:p>
        </p:txBody>
      </p:sp>
      <p:grpSp>
        <p:nvGrpSpPr>
          <p:cNvPr id="36" name="Group 35">
            <a:extLst>
              <a:ext uri="{FF2B5EF4-FFF2-40B4-BE49-F238E27FC236}">
                <a16:creationId xmlns:a16="http://schemas.microsoft.com/office/drawing/2014/main" id="{CE3E9A57-6966-4A3C-9573-C38512B68EA2}"/>
              </a:ext>
            </a:extLst>
          </p:cNvPr>
          <p:cNvGrpSpPr/>
          <p:nvPr/>
        </p:nvGrpSpPr>
        <p:grpSpPr>
          <a:xfrm>
            <a:off x="9365529" y="4736195"/>
            <a:ext cx="2847037" cy="2107550"/>
            <a:chOff x="9365529" y="4760259"/>
            <a:chExt cx="2847037" cy="2107550"/>
          </a:xfrm>
        </p:grpSpPr>
        <p:pic>
          <p:nvPicPr>
            <p:cNvPr id="25" name="Picture 24">
              <a:extLst>
                <a:ext uri="{FF2B5EF4-FFF2-40B4-BE49-F238E27FC236}">
                  <a16:creationId xmlns:a16="http://schemas.microsoft.com/office/drawing/2014/main" id="{519CB7C2-D229-4975-9B9E-689AF7C09F7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1" r="-4172"/>
            <a:stretch/>
          </p:blipFill>
          <p:spPr>
            <a:xfrm>
              <a:off x="9432746" y="4760259"/>
              <a:ext cx="2779820" cy="2033502"/>
            </a:xfrm>
            <a:prstGeom prst="rect">
              <a:avLst/>
            </a:prstGeom>
          </p:spPr>
        </p:pic>
        <p:sp>
          <p:nvSpPr>
            <p:cNvPr id="33" name="TextBox 32">
              <a:extLst>
                <a:ext uri="{FF2B5EF4-FFF2-40B4-BE49-F238E27FC236}">
                  <a16:creationId xmlns:a16="http://schemas.microsoft.com/office/drawing/2014/main" id="{E765D508-BBEC-432F-88AF-83C8361C8599}"/>
                </a:ext>
              </a:extLst>
            </p:cNvPr>
            <p:cNvSpPr txBox="1"/>
            <p:nvPr/>
          </p:nvSpPr>
          <p:spPr>
            <a:xfrm rot="16200000">
              <a:off x="8899716" y="5608593"/>
              <a:ext cx="1208625" cy="276999"/>
            </a:xfrm>
            <a:prstGeom prst="rect">
              <a:avLst/>
            </a:prstGeom>
            <a:solidFill>
              <a:schemeClr val="bg1"/>
            </a:solidFill>
          </p:spPr>
          <p:txBody>
            <a:bodyPr wrap="square" rtlCol="0">
              <a:spAutoFit/>
            </a:bodyPr>
            <a:lstStyle/>
            <a:p>
              <a:r>
                <a:rPr lang="en-US" sz="1200" dirty="0"/>
                <a:t>Drought Code</a:t>
              </a:r>
            </a:p>
          </p:txBody>
        </p:sp>
        <p:sp>
          <p:nvSpPr>
            <p:cNvPr id="34" name="TextBox 33">
              <a:extLst>
                <a:ext uri="{FF2B5EF4-FFF2-40B4-BE49-F238E27FC236}">
                  <a16:creationId xmlns:a16="http://schemas.microsoft.com/office/drawing/2014/main" id="{88BFA263-50F5-4E32-A0B3-D8996343F30F}"/>
                </a:ext>
              </a:extLst>
            </p:cNvPr>
            <p:cNvSpPr txBox="1"/>
            <p:nvPr/>
          </p:nvSpPr>
          <p:spPr>
            <a:xfrm>
              <a:off x="9854986" y="6590810"/>
              <a:ext cx="2153310" cy="276999"/>
            </a:xfrm>
            <a:prstGeom prst="rect">
              <a:avLst/>
            </a:prstGeom>
            <a:solidFill>
              <a:schemeClr val="bg1"/>
            </a:solidFill>
          </p:spPr>
          <p:txBody>
            <a:bodyPr wrap="square" rtlCol="0">
              <a:spAutoFit/>
            </a:bodyPr>
            <a:lstStyle/>
            <a:p>
              <a:r>
                <a:rPr lang="en-US" sz="1200" dirty="0"/>
                <a:t>Growing Season Month 2015</a:t>
              </a:r>
            </a:p>
          </p:txBody>
        </p:sp>
        <p:pic>
          <p:nvPicPr>
            <p:cNvPr id="35" name="Picture 34">
              <a:extLst>
                <a:ext uri="{FF2B5EF4-FFF2-40B4-BE49-F238E27FC236}">
                  <a16:creationId xmlns:a16="http://schemas.microsoft.com/office/drawing/2014/main" id="{F3C14A5F-4424-4DA7-B4E0-5B0171C22FD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597251" y="5747093"/>
              <a:ext cx="1490619" cy="726532"/>
            </a:xfrm>
            <a:prstGeom prst="rect">
              <a:avLst/>
            </a:prstGeom>
          </p:spPr>
        </p:pic>
      </p:grpSp>
      <p:grpSp>
        <p:nvGrpSpPr>
          <p:cNvPr id="44" name="Group 43">
            <a:extLst>
              <a:ext uri="{FF2B5EF4-FFF2-40B4-BE49-F238E27FC236}">
                <a16:creationId xmlns:a16="http://schemas.microsoft.com/office/drawing/2014/main" id="{088F5BB3-EB04-4AF1-A110-5DD0CA1F6B62}"/>
              </a:ext>
            </a:extLst>
          </p:cNvPr>
          <p:cNvGrpSpPr/>
          <p:nvPr/>
        </p:nvGrpSpPr>
        <p:grpSpPr>
          <a:xfrm>
            <a:off x="6659401" y="2868518"/>
            <a:ext cx="2695890" cy="1984706"/>
            <a:chOff x="6661301" y="2842760"/>
            <a:chExt cx="2695890" cy="1984706"/>
          </a:xfrm>
        </p:grpSpPr>
        <p:grpSp>
          <p:nvGrpSpPr>
            <p:cNvPr id="41" name="Group 40">
              <a:extLst>
                <a:ext uri="{FF2B5EF4-FFF2-40B4-BE49-F238E27FC236}">
                  <a16:creationId xmlns:a16="http://schemas.microsoft.com/office/drawing/2014/main" id="{460F4A1D-0D96-4206-9EA9-F19E2D5F48EC}"/>
                </a:ext>
              </a:extLst>
            </p:cNvPr>
            <p:cNvGrpSpPr/>
            <p:nvPr/>
          </p:nvGrpSpPr>
          <p:grpSpPr>
            <a:xfrm>
              <a:off x="6661301" y="2930056"/>
              <a:ext cx="2695890" cy="1897410"/>
              <a:chOff x="6661301" y="2930056"/>
              <a:chExt cx="2695890" cy="1897410"/>
            </a:xfrm>
          </p:grpSpPr>
          <p:pic>
            <p:nvPicPr>
              <p:cNvPr id="19" name="Picture 18">
                <a:extLst>
                  <a:ext uri="{FF2B5EF4-FFF2-40B4-BE49-F238E27FC236}">
                    <a16:creationId xmlns:a16="http://schemas.microsoft.com/office/drawing/2014/main" id="{90A80F19-8D57-4F82-B42E-5CFC8F42872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814956" y="2930056"/>
                <a:ext cx="2542235" cy="1815882"/>
              </a:xfrm>
              <a:prstGeom prst="rect">
                <a:avLst/>
              </a:prstGeom>
            </p:spPr>
          </p:pic>
          <p:sp>
            <p:nvSpPr>
              <p:cNvPr id="37" name="TextBox 36">
                <a:extLst>
                  <a:ext uri="{FF2B5EF4-FFF2-40B4-BE49-F238E27FC236}">
                    <a16:creationId xmlns:a16="http://schemas.microsoft.com/office/drawing/2014/main" id="{EBFBCB48-629A-4A92-AF1C-F18AF7D2E48F}"/>
                  </a:ext>
                </a:extLst>
              </p:cNvPr>
              <p:cNvSpPr txBox="1"/>
              <p:nvPr/>
            </p:nvSpPr>
            <p:spPr>
              <a:xfrm rot="16200000">
                <a:off x="6058571" y="3593086"/>
                <a:ext cx="1497847" cy="292388"/>
              </a:xfrm>
              <a:prstGeom prst="rect">
                <a:avLst/>
              </a:prstGeom>
              <a:solidFill>
                <a:schemeClr val="bg1"/>
              </a:solidFill>
            </p:spPr>
            <p:txBody>
              <a:bodyPr wrap="square" rtlCol="0">
                <a:spAutoFit/>
              </a:bodyPr>
              <a:lstStyle/>
              <a:p>
                <a:r>
                  <a:rPr lang="en-US" sz="1300" dirty="0"/>
                  <a:t>SMAP reflectivity</a:t>
                </a:r>
              </a:p>
            </p:txBody>
          </p:sp>
          <p:sp>
            <p:nvSpPr>
              <p:cNvPr id="40" name="TextBox 39">
                <a:extLst>
                  <a:ext uri="{FF2B5EF4-FFF2-40B4-BE49-F238E27FC236}">
                    <a16:creationId xmlns:a16="http://schemas.microsoft.com/office/drawing/2014/main" id="{A42B7A7F-31EB-4C79-B4ED-94B5C704019B}"/>
                  </a:ext>
                </a:extLst>
              </p:cNvPr>
              <p:cNvSpPr txBox="1"/>
              <p:nvPr/>
            </p:nvSpPr>
            <p:spPr>
              <a:xfrm>
                <a:off x="7357943" y="4535078"/>
                <a:ext cx="1924800" cy="292388"/>
              </a:xfrm>
              <a:prstGeom prst="rect">
                <a:avLst/>
              </a:prstGeom>
              <a:solidFill>
                <a:schemeClr val="bg1"/>
              </a:solidFill>
            </p:spPr>
            <p:txBody>
              <a:bodyPr wrap="square" rtlCol="0">
                <a:spAutoFit/>
              </a:bodyPr>
              <a:lstStyle/>
              <a:p>
                <a:r>
                  <a:rPr lang="en-US" sz="1300" dirty="0"/>
                  <a:t>In situ soil moisture</a:t>
                </a:r>
              </a:p>
            </p:txBody>
          </p:sp>
        </p:grpSp>
        <p:pic>
          <p:nvPicPr>
            <p:cNvPr id="43" name="Picture 42">
              <a:extLst>
                <a:ext uri="{FF2B5EF4-FFF2-40B4-BE49-F238E27FC236}">
                  <a16:creationId xmlns:a16="http://schemas.microsoft.com/office/drawing/2014/main" id="{D3F43F87-0C89-404A-840E-6EF5EDFF96F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7205116" y="2842760"/>
              <a:ext cx="1500890" cy="543884"/>
            </a:xfrm>
            <a:prstGeom prst="rect">
              <a:avLst/>
            </a:prstGeom>
          </p:spPr>
        </p:pic>
      </p:grpSp>
      <p:grpSp>
        <p:nvGrpSpPr>
          <p:cNvPr id="2" name="Group 1">
            <a:extLst>
              <a:ext uri="{FF2B5EF4-FFF2-40B4-BE49-F238E27FC236}">
                <a16:creationId xmlns:a16="http://schemas.microsoft.com/office/drawing/2014/main" id="{B60C9292-CD90-46F1-B70F-A073B7F57DE2}"/>
              </a:ext>
            </a:extLst>
          </p:cNvPr>
          <p:cNvGrpSpPr/>
          <p:nvPr/>
        </p:nvGrpSpPr>
        <p:grpSpPr>
          <a:xfrm>
            <a:off x="3966194" y="4940675"/>
            <a:ext cx="2643698" cy="1920794"/>
            <a:chOff x="3909623" y="4926588"/>
            <a:chExt cx="2643698" cy="1920794"/>
          </a:xfrm>
        </p:grpSpPr>
        <p:grpSp>
          <p:nvGrpSpPr>
            <p:cNvPr id="46" name="Group 45">
              <a:extLst>
                <a:ext uri="{FF2B5EF4-FFF2-40B4-BE49-F238E27FC236}">
                  <a16:creationId xmlns:a16="http://schemas.microsoft.com/office/drawing/2014/main" id="{0E74B291-18B5-47B3-9B8A-D6F7815A10BA}"/>
                </a:ext>
              </a:extLst>
            </p:cNvPr>
            <p:cNvGrpSpPr/>
            <p:nvPr/>
          </p:nvGrpSpPr>
          <p:grpSpPr>
            <a:xfrm>
              <a:off x="3909623" y="5009712"/>
              <a:ext cx="2643698" cy="1837670"/>
              <a:chOff x="3909623" y="5009712"/>
              <a:chExt cx="2643698" cy="1837670"/>
            </a:xfrm>
          </p:grpSpPr>
          <p:grpSp>
            <p:nvGrpSpPr>
              <p:cNvPr id="42" name="Group 41">
                <a:extLst>
                  <a:ext uri="{FF2B5EF4-FFF2-40B4-BE49-F238E27FC236}">
                    <a16:creationId xmlns:a16="http://schemas.microsoft.com/office/drawing/2014/main" id="{F0561B0B-CA24-48D4-9FC5-E414B484035E}"/>
                  </a:ext>
                </a:extLst>
              </p:cNvPr>
              <p:cNvGrpSpPr/>
              <p:nvPr/>
            </p:nvGrpSpPr>
            <p:grpSpPr>
              <a:xfrm>
                <a:off x="3909623" y="5009712"/>
                <a:ext cx="2643698" cy="1837670"/>
                <a:chOff x="3909623" y="5009712"/>
                <a:chExt cx="2643698" cy="1837670"/>
              </a:xfrm>
            </p:grpSpPr>
            <p:grpSp>
              <p:nvGrpSpPr>
                <p:cNvPr id="22" name="Group 21">
                  <a:extLst>
                    <a:ext uri="{FF2B5EF4-FFF2-40B4-BE49-F238E27FC236}">
                      <a16:creationId xmlns:a16="http://schemas.microsoft.com/office/drawing/2014/main" id="{ED493DD1-AACF-456E-8F5D-C5217141472C}"/>
                    </a:ext>
                  </a:extLst>
                </p:cNvPr>
                <p:cNvGrpSpPr/>
                <p:nvPr/>
              </p:nvGrpSpPr>
              <p:grpSpPr>
                <a:xfrm>
                  <a:off x="3997558" y="5028954"/>
                  <a:ext cx="2555763" cy="1779931"/>
                  <a:chOff x="4393632" y="1600185"/>
                  <a:chExt cx="2577655" cy="1692413"/>
                </a:xfrm>
              </p:grpSpPr>
              <p:pic>
                <p:nvPicPr>
                  <p:cNvPr id="3" name="Picture 2">
                    <a:extLst>
                      <a:ext uri="{FF2B5EF4-FFF2-40B4-BE49-F238E27FC236}">
                        <a16:creationId xmlns:a16="http://schemas.microsoft.com/office/drawing/2014/main" id="{D9948D91-30FD-4430-85F4-C1EA6E23814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4608163" y="1626774"/>
                    <a:ext cx="2363124" cy="1601585"/>
                  </a:xfrm>
                  <a:prstGeom prst="rect">
                    <a:avLst/>
                  </a:prstGeom>
                </p:spPr>
              </p:pic>
              <p:pic>
                <p:nvPicPr>
                  <p:cNvPr id="21" name="Picture 20">
                    <a:extLst>
                      <a:ext uri="{FF2B5EF4-FFF2-40B4-BE49-F238E27FC236}">
                        <a16:creationId xmlns:a16="http://schemas.microsoft.com/office/drawing/2014/main" id="{7ADBEEDB-8988-4EF1-B139-6122A44E8968}"/>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393632" y="1600185"/>
                    <a:ext cx="199107" cy="1692413"/>
                  </a:xfrm>
                  <a:prstGeom prst="rect">
                    <a:avLst/>
                  </a:prstGeom>
                </p:spPr>
              </p:pic>
            </p:grpSp>
            <p:sp>
              <p:nvSpPr>
                <p:cNvPr id="38" name="TextBox 37">
                  <a:extLst>
                    <a:ext uri="{FF2B5EF4-FFF2-40B4-BE49-F238E27FC236}">
                      <a16:creationId xmlns:a16="http://schemas.microsoft.com/office/drawing/2014/main" id="{798BFE1B-F993-462E-86DD-69F3CA6EDEDB}"/>
                    </a:ext>
                  </a:extLst>
                </p:cNvPr>
                <p:cNvSpPr txBox="1"/>
                <p:nvPr/>
              </p:nvSpPr>
              <p:spPr>
                <a:xfrm rot="16200000">
                  <a:off x="3263410" y="5655925"/>
                  <a:ext cx="1584813" cy="292388"/>
                </a:xfrm>
                <a:prstGeom prst="rect">
                  <a:avLst/>
                </a:prstGeom>
                <a:solidFill>
                  <a:schemeClr val="bg1"/>
                </a:solidFill>
              </p:spPr>
              <p:txBody>
                <a:bodyPr wrap="square" rtlCol="0">
                  <a:spAutoFit/>
                </a:bodyPr>
                <a:lstStyle/>
                <a:p>
                  <a:r>
                    <a:rPr lang="en-US" sz="1300" dirty="0"/>
                    <a:t>SMAP soil moisture</a:t>
                  </a:r>
                </a:p>
              </p:txBody>
            </p:sp>
            <p:sp>
              <p:nvSpPr>
                <p:cNvPr id="39" name="TextBox 38">
                  <a:extLst>
                    <a:ext uri="{FF2B5EF4-FFF2-40B4-BE49-F238E27FC236}">
                      <a16:creationId xmlns:a16="http://schemas.microsoft.com/office/drawing/2014/main" id="{8DA7EDA3-FC9A-4B43-A31A-5E05212E9981}"/>
                    </a:ext>
                  </a:extLst>
                </p:cNvPr>
                <p:cNvSpPr txBox="1"/>
                <p:nvPr/>
              </p:nvSpPr>
              <p:spPr>
                <a:xfrm>
                  <a:off x="4507279" y="6554994"/>
                  <a:ext cx="1924800" cy="292388"/>
                </a:xfrm>
                <a:prstGeom prst="rect">
                  <a:avLst/>
                </a:prstGeom>
                <a:solidFill>
                  <a:schemeClr val="bg1"/>
                </a:solidFill>
              </p:spPr>
              <p:txBody>
                <a:bodyPr wrap="square" rtlCol="0">
                  <a:spAutoFit/>
                </a:bodyPr>
                <a:lstStyle/>
                <a:p>
                  <a:r>
                    <a:rPr lang="en-US" sz="1300" dirty="0"/>
                    <a:t>In situ soil moisture</a:t>
                  </a:r>
                </a:p>
              </p:txBody>
            </p:sp>
          </p:grpSp>
          <p:pic>
            <p:nvPicPr>
              <p:cNvPr id="45" name="Picture 44">
                <a:extLst>
                  <a:ext uri="{FF2B5EF4-FFF2-40B4-BE49-F238E27FC236}">
                    <a16:creationId xmlns:a16="http://schemas.microsoft.com/office/drawing/2014/main" id="{020A2329-702F-415F-8A9D-DAD38511E429}"/>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4495447" y="5192176"/>
                <a:ext cx="813346" cy="626257"/>
              </a:xfrm>
              <a:prstGeom prst="rect">
                <a:avLst/>
              </a:prstGeom>
            </p:spPr>
          </p:pic>
        </p:grpSp>
        <p:sp>
          <p:nvSpPr>
            <p:cNvPr id="47" name="TextBox 46">
              <a:extLst>
                <a:ext uri="{FF2B5EF4-FFF2-40B4-BE49-F238E27FC236}">
                  <a16:creationId xmlns:a16="http://schemas.microsoft.com/office/drawing/2014/main" id="{B79F4ABD-D2C9-4F36-9960-151061EEBEA8}"/>
                </a:ext>
              </a:extLst>
            </p:cNvPr>
            <p:cNvSpPr txBox="1"/>
            <p:nvPr/>
          </p:nvSpPr>
          <p:spPr>
            <a:xfrm rot="19614371">
              <a:off x="5423059" y="5496808"/>
              <a:ext cx="941240" cy="292388"/>
            </a:xfrm>
            <a:prstGeom prst="rect">
              <a:avLst/>
            </a:prstGeom>
            <a:noFill/>
          </p:spPr>
          <p:txBody>
            <a:bodyPr wrap="square" rtlCol="0">
              <a:spAutoFit/>
            </a:bodyPr>
            <a:lstStyle/>
            <a:p>
              <a:r>
                <a:rPr lang="en-US" sz="1300" dirty="0"/>
                <a:t>1:1 line</a:t>
              </a:r>
            </a:p>
          </p:txBody>
        </p:sp>
        <p:sp>
          <p:nvSpPr>
            <p:cNvPr id="48" name="TextBox 47">
              <a:extLst>
                <a:ext uri="{FF2B5EF4-FFF2-40B4-BE49-F238E27FC236}">
                  <a16:creationId xmlns:a16="http://schemas.microsoft.com/office/drawing/2014/main" id="{71527917-322B-4072-BF34-316F0D640C10}"/>
                </a:ext>
              </a:extLst>
            </p:cNvPr>
            <p:cNvSpPr txBox="1"/>
            <p:nvPr/>
          </p:nvSpPr>
          <p:spPr>
            <a:xfrm>
              <a:off x="4577692" y="4926588"/>
              <a:ext cx="1603282" cy="276999"/>
            </a:xfrm>
            <a:prstGeom prst="rect">
              <a:avLst/>
            </a:prstGeom>
            <a:solidFill>
              <a:schemeClr val="bg1"/>
            </a:solidFill>
            <a:ln>
              <a:solidFill>
                <a:schemeClr val="tx1"/>
              </a:solidFill>
            </a:ln>
          </p:spPr>
          <p:txBody>
            <a:bodyPr wrap="square" rtlCol="0">
              <a:spAutoFit/>
            </a:bodyPr>
            <a:lstStyle/>
            <a:p>
              <a:r>
                <a:rPr lang="en-US" sz="1200" dirty="0"/>
                <a:t>Alaska tundra grid cell</a:t>
              </a:r>
            </a:p>
          </p:txBody>
        </p:sp>
      </p:grpSp>
      <p:sp>
        <p:nvSpPr>
          <p:cNvPr id="49" name="TextBox 48">
            <a:extLst>
              <a:ext uri="{FF2B5EF4-FFF2-40B4-BE49-F238E27FC236}">
                <a16:creationId xmlns:a16="http://schemas.microsoft.com/office/drawing/2014/main" id="{CB5E4DAE-472A-4BBD-98E6-8D7F7D63D31E}"/>
              </a:ext>
            </a:extLst>
          </p:cNvPr>
          <p:cNvSpPr txBox="1"/>
          <p:nvPr/>
        </p:nvSpPr>
        <p:spPr>
          <a:xfrm>
            <a:off x="7629887" y="4309783"/>
            <a:ext cx="1725404" cy="276999"/>
          </a:xfrm>
          <a:prstGeom prst="rect">
            <a:avLst/>
          </a:prstGeom>
          <a:solidFill>
            <a:schemeClr val="bg1"/>
          </a:solidFill>
          <a:ln>
            <a:solidFill>
              <a:schemeClr val="tx1"/>
            </a:solidFill>
          </a:ln>
        </p:spPr>
        <p:txBody>
          <a:bodyPr wrap="square" rtlCol="0">
            <a:spAutoFit/>
          </a:bodyPr>
          <a:lstStyle/>
          <a:p>
            <a:r>
              <a:rPr lang="en-US" sz="1200" dirty="0"/>
              <a:t>Alaska tundra grid cell</a:t>
            </a:r>
          </a:p>
        </p:txBody>
      </p:sp>
      <p:sp>
        <p:nvSpPr>
          <p:cNvPr id="50" name="TextBox 49">
            <a:extLst>
              <a:ext uri="{FF2B5EF4-FFF2-40B4-BE49-F238E27FC236}">
                <a16:creationId xmlns:a16="http://schemas.microsoft.com/office/drawing/2014/main" id="{2577CA0C-C0E0-4223-82E1-7F69D441A70C}"/>
              </a:ext>
            </a:extLst>
          </p:cNvPr>
          <p:cNvSpPr txBox="1"/>
          <p:nvPr/>
        </p:nvSpPr>
        <p:spPr>
          <a:xfrm>
            <a:off x="9642528" y="4651606"/>
            <a:ext cx="2245093" cy="276999"/>
          </a:xfrm>
          <a:prstGeom prst="rect">
            <a:avLst/>
          </a:prstGeom>
          <a:solidFill>
            <a:schemeClr val="bg1"/>
          </a:solidFill>
          <a:ln>
            <a:solidFill>
              <a:schemeClr val="tx1"/>
            </a:solidFill>
          </a:ln>
        </p:spPr>
        <p:txBody>
          <a:bodyPr wrap="square" rtlCol="0">
            <a:spAutoFit/>
          </a:bodyPr>
          <a:lstStyle/>
          <a:p>
            <a:r>
              <a:rPr lang="en-US" sz="1200" dirty="0"/>
              <a:t>Alaska Weather Station (AKFF)</a:t>
            </a:r>
          </a:p>
        </p:txBody>
      </p:sp>
    </p:spTree>
    <p:extLst>
      <p:ext uri="{BB962C8B-B14F-4D97-AF65-F5344CB8AC3E}">
        <p14:creationId xmlns:p14="http://schemas.microsoft.com/office/powerpoint/2010/main" val="2170066923"/>
      </p:ext>
    </p:extLst>
  </p:cSld>
  <p:clrMapOvr>
    <a:masterClrMapping/>
  </p:clrMapOvr>
</p:sld>
</file>

<file path=ppt/theme/theme1.xml><?xml version="1.0" encoding="utf-8"?>
<a:theme xmlns:a="http://schemas.openxmlformats.org/drawingml/2006/main" name="4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86644400-EDE8-47F2-8944-0E5770CB81CF}" vid="{0E43C009-D4DB-48C3-AE30-5A8161C6B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6693</TotalTime>
  <Words>568</Words>
  <Application>Microsoft Office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4_Theme2</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Mataya, Christine Joann. (HQ-DK000)[BOOZ ALLEN &amp; HAMILTON]</dc:creator>
  <cp:lastModifiedBy>Laura Chavez</cp:lastModifiedBy>
  <cp:revision>63</cp:revision>
  <cp:lastPrinted>2026-02-04T15:05:59Z</cp:lastPrinted>
  <dcterms:created xsi:type="dcterms:W3CDTF">2018-08-07T20:29:34Z</dcterms:created>
  <dcterms:modified xsi:type="dcterms:W3CDTF">2026-02-04T20:23:27Z</dcterms:modified>
</cp:coreProperties>
</file>