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F3FED5-7246-4C7F-B6EC-BBB8D343DFF7}" v="10" dt="2025-08-11T12:52:29.5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3B342-A66C-42ED-9D09-A1D86E8B5C6A}" type="datetimeFigureOut">
              <a:rPr lang="en-US" smtClean="0"/>
              <a:t>1/30/2026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AC0DA-472A-4C98-B95A-171E3B637E9F}" type="slidenum">
              <a:rPr lang="en-US" smtClean="0"/>
              <a:t>‹#›</a:t>
            </a:fld>
            <a:endParaRPr lang="en-US"/>
          </a:p>
        </p:txBody>
      </p:sp>
    </p:spTree>
    <p:extLst>
      <p:ext uri="{BB962C8B-B14F-4D97-AF65-F5344CB8AC3E}">
        <p14:creationId xmlns:p14="http://schemas.microsoft.com/office/powerpoint/2010/main" val="2919053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BAC0DA-472A-4C98-B95A-171E3B637E9F}" type="slidenum">
              <a:rPr lang="en-US" smtClean="0"/>
              <a:t>1</a:t>
            </a:fld>
            <a:endParaRPr lang="en-US"/>
          </a:p>
        </p:txBody>
      </p:sp>
    </p:spTree>
    <p:extLst>
      <p:ext uri="{BB962C8B-B14F-4D97-AF65-F5344CB8AC3E}">
        <p14:creationId xmlns:p14="http://schemas.microsoft.com/office/powerpoint/2010/main" val="1091647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1/30/2026</a:t>
            </a:fld>
            <a:endParaRPr lang="en-US"/>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ithub.com/xinyuanwylb19/PyFI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doi.org/10.1186/s13021-025-00364-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A9C68A-1487-EC74-B817-41F58B13FA38}"/>
              </a:ext>
            </a:extLst>
          </p:cNvPr>
          <p:cNvSpPr txBox="1"/>
          <p:nvPr/>
        </p:nvSpPr>
        <p:spPr>
          <a:xfrm>
            <a:off x="336267" y="1414307"/>
            <a:ext cx="6230484" cy="4262705"/>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To efficiently process, analyze, and visualize forest attributes using the FIA database, we developed PyFIA, an open-source Python-based tool. PyFIA provides a suite of functions, including statistical analyses, spatial mapping, and a bookkeeping model for tracking forest biomass dynamics at different scales. Additionally, it can acquire climate information for each inventory plot, enabling in-depth investigations of how climate conditions influence the spatial and temporal patterns of forest attributes. </a:t>
            </a:r>
            <a:endParaRPr lang="en-US" sz="1600" dirty="0">
              <a:solidFill>
                <a:schemeClr val="bg1"/>
              </a:solidFill>
              <a:latin typeface="Arial" panose="020B0604020202020204" pitchFamily="34" charset="0"/>
              <a:cs typeface="Arial" panose="020B0604020202020204" pitchFamily="34" charset="0"/>
            </a:endParaRPr>
          </a:p>
          <a:p>
            <a:pPr fontAlgn="base"/>
            <a:r>
              <a:rPr lang="en-US" sz="1600" dirty="0">
                <a:solidFill>
                  <a:schemeClr val="bg1"/>
                </a:solidFill>
                <a:effectLst/>
                <a:latin typeface="Arial" panose="020B0604020202020204" pitchFamily="34" charset="0"/>
                <a:cs typeface="Arial" panose="020B0604020202020204" pitchFamily="34" charset="0"/>
              </a:rPr>
              <a:t> </a:t>
            </a:r>
          </a:p>
          <a:p>
            <a:pPr fontAlgn="base">
              <a:spcBef>
                <a:spcPts val="600"/>
              </a:spcBef>
            </a:pPr>
            <a:r>
              <a:rPr lang="en-US" sz="1600" dirty="0">
                <a:solidFill>
                  <a:srgbClr val="FFC000"/>
                </a:solidFill>
                <a:latin typeface="Arial" panose="020B0604020202020204" pitchFamily="34" charset="0"/>
                <a:cs typeface="Arial" panose="020B0604020202020204" pitchFamily="34" charset="0"/>
              </a:rPr>
              <a:t>Significance: This program enhances the use of FIA inventory data in forest related studies, particularly for forest carbon. It also incorporates raster datasets, providing a valuable resource for research on forest ecosystems.</a:t>
            </a:r>
            <a:endParaRPr lang="en-US" sz="1600" dirty="0">
              <a:solidFill>
                <a:schemeClr val="bg1"/>
              </a:solidFill>
              <a:latin typeface="Arial" panose="020B0604020202020204" pitchFamily="34" charset="0"/>
              <a:cs typeface="Arial" panose="020B0604020202020204" pitchFamily="34" charset="0"/>
            </a:endParaRPr>
          </a:p>
          <a:p>
            <a:pPr fontAlgn="base">
              <a:spcBef>
                <a:spcPts val="600"/>
              </a:spcBef>
            </a:pPr>
            <a:endParaRPr lang="en-US" sz="1600" dirty="0">
              <a:solidFill>
                <a:schemeClr val="bg1"/>
              </a:solidFill>
              <a:latin typeface="Arial" panose="020B0604020202020204" pitchFamily="34" charset="0"/>
              <a:cs typeface="Arial" panose="020B0604020202020204" pitchFamily="34" charset="0"/>
            </a:endParaRPr>
          </a:p>
          <a:p>
            <a:pPr fontAlgn="base">
              <a:spcBef>
                <a:spcPts val="600"/>
              </a:spcBef>
            </a:pPr>
            <a:r>
              <a:rPr lang="en-US" sz="1600" dirty="0">
                <a:solidFill>
                  <a:srgbClr val="FFC000"/>
                </a:solidFill>
                <a:latin typeface="Arial" panose="020B0604020202020204" pitchFamily="34" charset="0"/>
                <a:cs typeface="Arial" panose="020B0604020202020204" pitchFamily="34" charset="0"/>
              </a:rPr>
              <a:t>NASA assets and data: </a:t>
            </a:r>
            <a:r>
              <a:rPr lang="en-US" sz="1600" dirty="0">
                <a:solidFill>
                  <a:srgbClr val="FFC000"/>
                </a:solidFill>
                <a:latin typeface="Arial" panose="020B0604020202020204" pitchFamily="34" charset="0"/>
                <a:cs typeface="Arial" panose="020B0604020202020204" pitchFamily="34" charset="0"/>
                <a:hlinkClick r:id="rId3"/>
              </a:rPr>
              <a:t>https://github.com/xinyuanwylb19/PyFIA</a:t>
            </a:r>
            <a:r>
              <a:rPr lang="en-US" sz="1600" dirty="0">
                <a:solidFill>
                  <a:srgbClr val="FFC000"/>
                </a:solidFill>
                <a:latin typeface="Arial" panose="020B0604020202020204" pitchFamily="34" charset="0"/>
                <a:cs typeface="Arial" panose="020B0604020202020204" pitchFamily="34" charset="0"/>
              </a:rPr>
              <a:t> </a:t>
            </a:r>
            <a:endParaRPr lang="en-US" sz="1600" dirty="0">
              <a:solidFill>
                <a:schemeClr val="bg1"/>
              </a:solidFill>
              <a:latin typeface="Arial" panose="020B0604020202020204" pitchFamily="34" charset="0"/>
              <a:ea typeface="+mn-lt"/>
              <a:cs typeface="Arial" panose="020B0604020202020204" pitchFamily="34" charset="0"/>
            </a:endParaRPr>
          </a:p>
        </p:txBody>
      </p:sp>
      <p:sp>
        <p:nvSpPr>
          <p:cNvPr id="3" name="Title 1">
            <a:extLst>
              <a:ext uri="{FF2B5EF4-FFF2-40B4-BE49-F238E27FC236}">
                <a16:creationId xmlns:a16="http://schemas.microsoft.com/office/drawing/2014/main" id="{3135C466-48B6-4631-7AF6-F31458DD5684}"/>
              </a:ext>
            </a:extLst>
          </p:cNvPr>
          <p:cNvSpPr txBox="1">
            <a:spLocks/>
          </p:cNvSpPr>
          <p:nvPr/>
        </p:nvSpPr>
        <p:spPr>
          <a:xfrm>
            <a:off x="289188" y="456639"/>
            <a:ext cx="7171985" cy="1384994"/>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latin typeface="Arial"/>
                <a:cs typeface="Arial"/>
              </a:rPr>
              <a:t>PyFIA: Analyzing and visualizing forest attributes using the United States Forest Inventory database</a:t>
            </a:r>
            <a:endParaRPr lang="en-US" sz="1600" dirty="0">
              <a:solidFill>
                <a:schemeClr val="bg1"/>
              </a:solidFill>
              <a:latin typeface="Arial"/>
              <a:cs typeface="Arial"/>
            </a:endParaRPr>
          </a:p>
        </p:txBody>
      </p:sp>
      <p:sp>
        <p:nvSpPr>
          <p:cNvPr id="5" name="TextBox 4">
            <a:extLst>
              <a:ext uri="{FF2B5EF4-FFF2-40B4-BE49-F238E27FC236}">
                <a16:creationId xmlns:a16="http://schemas.microsoft.com/office/drawing/2014/main" id="{ACBF466B-BDB9-831B-33F4-4F483D858BDF}"/>
              </a:ext>
            </a:extLst>
          </p:cNvPr>
          <p:cNvSpPr txBox="1"/>
          <p:nvPr/>
        </p:nvSpPr>
        <p:spPr>
          <a:xfrm>
            <a:off x="7083136" y="5269602"/>
            <a:ext cx="4689348" cy="1384995"/>
          </a:xfrm>
          <a:prstGeom prst="rect">
            <a:avLst/>
          </a:prstGeom>
          <a:noFill/>
        </p:spPr>
        <p:txBody>
          <a:bodyPr wrap="square" lIns="91440" tIns="45720" rIns="91440" bIns="45720" rtlCol="0" anchor="t">
            <a:spAutoFit/>
          </a:bodyPr>
          <a:lstStyle/>
          <a:p>
            <a:r>
              <a:rPr lang="en-US" sz="1400" dirty="0">
                <a:solidFill>
                  <a:srgbClr val="FFC000"/>
                </a:solidFill>
                <a:latin typeface="Arial"/>
                <a:cs typeface="Arial"/>
              </a:rPr>
              <a:t> A summary of the PyFIA program structure and the six modules (i.e., Plot Statistics, Regional Statistics, Map Visualization, Map Interpolation, Climate Acquisition, and Bookkeeping Model), key input dataset, and the outputs. Results and figures showed in this figure, along with the analysis workflow, are provided in the Jupyter Notebook. </a:t>
            </a:r>
            <a:endParaRPr lang="en-US" sz="1400" dirty="0">
              <a:solidFill>
                <a:schemeClr val="bg1"/>
              </a:solidFill>
              <a:latin typeface="Arial"/>
              <a:cs typeface="Arial"/>
            </a:endParaRPr>
          </a:p>
        </p:txBody>
      </p:sp>
      <p:sp>
        <p:nvSpPr>
          <p:cNvPr id="4" name="TextBox 3">
            <a:extLst>
              <a:ext uri="{FF2B5EF4-FFF2-40B4-BE49-F238E27FC236}">
                <a16:creationId xmlns:a16="http://schemas.microsoft.com/office/drawing/2014/main" id="{90969C6D-F7A3-92F3-1EA7-AF0125C11C54}"/>
              </a:ext>
            </a:extLst>
          </p:cNvPr>
          <p:cNvSpPr txBox="1"/>
          <p:nvPr/>
        </p:nvSpPr>
        <p:spPr>
          <a:xfrm>
            <a:off x="243542" y="5910281"/>
            <a:ext cx="6793949" cy="954107"/>
          </a:xfrm>
          <a:prstGeom prst="rect">
            <a:avLst/>
          </a:prstGeom>
          <a:noFill/>
        </p:spPr>
        <p:txBody>
          <a:bodyPr wrap="square" lIns="91440" tIns="45720" rIns="91440" bIns="45720" rtlCol="0" anchor="t">
            <a:spAutoFit/>
          </a:bodyPr>
          <a:lstStyle/>
          <a:p>
            <a:r>
              <a:rPr lang="en-US" sz="1400" dirty="0">
                <a:solidFill>
                  <a:srgbClr val="FFC000"/>
                </a:solidFill>
                <a:latin typeface="Arial"/>
                <a:cs typeface="Arial"/>
              </a:rPr>
              <a:t>Reference publication: Wei, X., Hayes, D., McHale, G. et al. PyFIA: analyzing and visualizing forest attributes using the United States Forest Inventory and Analysis database. Carbon Balance Manage 21, 18 (2026). </a:t>
            </a:r>
          </a:p>
          <a:p>
            <a:r>
              <a:rPr lang="en-US" sz="1400" dirty="0">
                <a:solidFill>
                  <a:srgbClr val="FFC000"/>
                </a:solidFill>
                <a:latin typeface="Arial"/>
                <a:cs typeface="Arial"/>
                <a:hlinkClick r:id="rId4"/>
              </a:rPr>
              <a:t>https://doi.org/10.1186/s13021-025-00364-7</a:t>
            </a:r>
            <a:r>
              <a:rPr lang="en-US" sz="1400" dirty="0">
                <a:solidFill>
                  <a:srgbClr val="FFC000"/>
                </a:solidFill>
                <a:latin typeface="Arial"/>
                <a:cs typeface="Arial"/>
              </a:rPr>
              <a:t> </a:t>
            </a:r>
          </a:p>
        </p:txBody>
      </p:sp>
      <p:pic>
        <p:nvPicPr>
          <p:cNvPr id="12" name="Picture 11">
            <a:extLst>
              <a:ext uri="{FF2B5EF4-FFF2-40B4-BE49-F238E27FC236}">
                <a16:creationId xmlns:a16="http://schemas.microsoft.com/office/drawing/2014/main" id="{A41F918C-4352-B41C-11B4-FD716637EB04}"/>
              </a:ext>
            </a:extLst>
          </p:cNvPr>
          <p:cNvPicPr>
            <a:picLocks noChangeAspect="1"/>
          </p:cNvPicPr>
          <p:nvPr/>
        </p:nvPicPr>
        <p:blipFill>
          <a:blip r:embed="rId5"/>
          <a:stretch>
            <a:fillRect/>
          </a:stretch>
        </p:blipFill>
        <p:spPr>
          <a:xfrm>
            <a:off x="10444490" y="203403"/>
            <a:ext cx="1460924" cy="625140"/>
          </a:xfrm>
          <a:prstGeom prst="rect">
            <a:avLst/>
          </a:prstGeom>
        </p:spPr>
      </p:pic>
      <p:pic>
        <p:nvPicPr>
          <p:cNvPr id="8" name="Picture 7">
            <a:extLst>
              <a:ext uri="{FF2B5EF4-FFF2-40B4-BE49-F238E27FC236}">
                <a16:creationId xmlns:a16="http://schemas.microsoft.com/office/drawing/2014/main" id="{B006DC95-2BAA-3364-DFFB-520ED5C9DADC}"/>
              </a:ext>
            </a:extLst>
          </p:cNvPr>
          <p:cNvPicPr>
            <a:picLocks noChangeAspect="1"/>
          </p:cNvPicPr>
          <p:nvPr/>
        </p:nvPicPr>
        <p:blipFill>
          <a:blip r:embed="rId6"/>
          <a:stretch>
            <a:fillRect/>
          </a:stretch>
        </p:blipFill>
        <p:spPr>
          <a:xfrm>
            <a:off x="6995150" y="1476493"/>
            <a:ext cx="4865321" cy="3641373"/>
          </a:xfrm>
          <a:prstGeom prst="rect">
            <a:avLst/>
          </a:prstGeom>
        </p:spPr>
      </p:pic>
    </p:spTree>
    <p:extLst>
      <p:ext uri="{BB962C8B-B14F-4D97-AF65-F5344CB8AC3E}">
        <p14:creationId xmlns:p14="http://schemas.microsoft.com/office/powerpoint/2010/main" val="174861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3449C57-A29D-4C55-9352-0AD71C60A24A}">
  <ds:schemaRefs>
    <ds:schemaRef ds:uri="1beef7a9-1293-4cba-a4fb-16e26234a86c"/>
    <ds:schemaRef ds:uri="2b2c4cda-6969-4d12-ba52-ce34379a48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A555850-566D-4FA6-A6CB-ADDAE53FC801}">
  <ds:schemaRefs>
    <ds:schemaRef ds:uri="http://schemas.microsoft.com/sharepoint/v3/contenttype/forms"/>
  </ds:schemaRefs>
</ds:datastoreItem>
</file>

<file path=customXml/itemProps3.xml><?xml version="1.0" encoding="utf-8"?>
<ds:datastoreItem xmlns:ds="http://schemas.openxmlformats.org/officeDocument/2006/customXml" ds:itemID="{CE729F5E-A677-484B-B6B0-014E64702A42}">
  <ds:schemaRefs>
    <ds:schemaRef ds:uri="1beef7a9-1293-4cba-a4fb-16e26234a86c"/>
    <ds:schemaRef ds:uri="2b2c4cda-6969-4d12-ba52-ce34379a482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17</TotalTime>
  <Words>269</Words>
  <Application>Microsoft Office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Maudood N (HQ-DK000)[BOOZ ALLEN HAMILTON INC]</dc:creator>
  <cp:lastModifiedBy>Xinyuan Wei</cp:lastModifiedBy>
  <cp:revision>6</cp:revision>
  <dcterms:created xsi:type="dcterms:W3CDTF">2025-06-18T14:35:13Z</dcterms:created>
  <dcterms:modified xsi:type="dcterms:W3CDTF">2026-01-30T13:26:24Z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