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3"/>
    <p:restoredTop sz="94643"/>
  </p:normalViewPr>
  <p:slideViewPr>
    <p:cSldViewPr snapToGrid="0" snapToObjects="1">
      <p:cViewPr>
        <p:scale>
          <a:sx n="70" d="100"/>
          <a:sy n="70" d="100"/>
        </p:scale>
        <p:origin x="892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4551-3927-A74E-8CAA-197A4C1B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EBDF-A7F8-0541-965F-34ADCF35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27-72B3-D04E-AAFE-18F2AC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25C0-C640-6D45-AA0C-4C30EFA8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D701-F22D-C44D-B9EE-2420B01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5D3D-E543-A24C-9AE0-C18E0B17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BAE8-7A4A-CA4D-94BB-2D324C08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1803-F55B-6B4C-9A62-B7720A0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0A01-8B26-3743-88C8-0AC1DE9A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E180-4DE5-2F49-8BB5-9AD137D1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6A362-42DF-114F-889B-7D18FEC5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45B6F-A76B-A54E-B940-FDAB2BA03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BCE-433E-E745-97FF-C4966239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3A6-1547-8644-AFD6-7DC8319F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4508-6505-004A-9B9A-6217790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DC5-797F-A347-B6B7-898E3330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25DA-4124-1545-93C6-E5A27501C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18CD-2134-7340-81EA-68ABE58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69049-F435-E64A-BDB7-260F8228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0631-F097-2A4E-BFD2-FAB07072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74A2-77A3-1B4D-AA13-F632EB0C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B377A-1979-CE49-9485-65ADCCCF8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96C-0F18-D341-8A3B-D1D375F4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C8B7-A493-DB4C-9D22-1210A8D0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E10C-2451-8D40-8BA5-19A1E6A2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B470-E040-A447-98D2-96C093F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80EA-4A86-044C-AC8F-92F21B83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C7D4C-3180-5A40-B731-47401AED7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A3FA-6F16-0F42-964F-5D4DF80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7AEB-3385-EC47-8CFB-53883B8D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50E6-1CEE-A34B-A307-C3F43DB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50E7-2B90-BE4A-A28F-23AE3EB1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53F3-5D76-B94E-BD95-44474596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39568-02C0-A145-85A6-AEA8DAFB3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EA82A-EF7B-B947-9297-CCEF00D9A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5C18B-B30F-F543-906D-341D6B51A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FEBBE-BC4B-B44C-873B-80FE5210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3DF9F-66E4-574E-AAF6-6CA9ACB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1CAB1-7001-2D47-95E7-4EDB9B88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137B-1837-A941-A16A-516A1D6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0062-88DE-AB40-885A-D6184FD2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80FC4-296B-8B44-AC52-F07D8354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9327A-2921-3B4B-BFF4-3D004CBD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0FDFF-3F0B-E742-993B-B664128E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DAE5-B0BB-C949-9897-77E9A7D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0A11-6222-2244-8F59-0550068A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9424-4BE0-0F42-A248-38C96419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A78E-BEE7-DF4A-A422-43786917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CA4F2-FEF9-0C4F-9F0A-D8B16293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6F52-9248-E24B-9707-BE5401BF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AC3D5-101F-B445-ADB7-D826CC5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D73E-79C1-394C-837B-81721EED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C769-69CF-424F-8277-08FC9BF5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5CFED-DDD6-DB42-B601-08EF27B6E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931DE-6966-F74B-A92C-95E83B44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0D50-EF86-E146-A145-F7EA5986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1ADAD-0C39-6346-857C-EB4F58F1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C5373-E09C-FC4D-B7F8-8EBF5C07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02327-CCF0-5C4A-82FE-C97BDA6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2BAEA-1A9A-AA47-B7EC-E1F059B8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1C0D-8F23-2A4D-92D3-14F853B6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C3F1-E82C-C14A-B645-E5553160488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6F04-345E-F74B-8860-3FFF9EE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D858-4CA7-ED4A-94CB-512B5F6F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agupubs.onlinelibrary.wiley.com/doi/toc/10.1002/(ISSN)2169-8961.RECCAP2" TargetMode="External"/><Relationship Id="rId4" Type="http://schemas.openxmlformats.org/officeDocument/2006/relationships/hyperlink" Target="https://doi.org/10.1029/2024GB008310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83F8F5A-172B-F9D8-0FB9-8CF8CBB4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069" y="4036651"/>
            <a:ext cx="4417028" cy="2710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E5CB9B-9254-404A-84ED-B9E9EFA0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E3C4F4-DE9F-9E4F-B069-3E9B6A4B77E9}"/>
              </a:ext>
            </a:extLst>
          </p:cNvPr>
          <p:cNvSpPr>
            <a:spLocks noGrp="1"/>
          </p:cNvSpPr>
          <p:nvPr/>
        </p:nvSpPr>
        <p:spPr bwMode="auto">
          <a:xfrm>
            <a:off x="974036" y="34640"/>
            <a:ext cx="9491868" cy="109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000" b="1" dirty="0">
                <a:solidFill>
                  <a:srgbClr val="0000FF"/>
                </a:solidFill>
                <a:latin typeface="+mn-lt"/>
              </a:rPr>
              <a:t>Declining Net Greenhouse Gas Emissions over North America; Reconciling Top Down and Bottom Up Methodologies with Lateral Aquatic and Trade Fluxes</a:t>
            </a:r>
            <a:b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i="1" dirty="0">
                <a:solidFill>
                  <a:srgbClr val="0000FF"/>
                </a:solidFill>
              </a:rPr>
              <a:t>Poulter, Ben, et al. (2025). </a:t>
            </a:r>
            <a:r>
              <a:rPr lang="en-US" sz="1100" b="1" i="1" u="none" strike="noStrike" dirty="0">
                <a:solidFill>
                  <a:srgbClr val="0000FF"/>
                </a:solidFill>
                <a:effectLst/>
              </a:rPr>
              <a:t>The North American Greenhouse Gas Budget: Emissions, Removals, and Integration for CO</a:t>
            </a:r>
            <a:r>
              <a:rPr lang="en-US" sz="1100" b="1" i="1" u="none" strike="noStrike" baseline="-25000" dirty="0">
                <a:solidFill>
                  <a:srgbClr val="0000FF"/>
                </a:solidFill>
                <a:effectLst/>
              </a:rPr>
              <a:t>2</a:t>
            </a:r>
            <a:r>
              <a:rPr lang="en-US" sz="1100" b="1" i="1" u="none" strike="noStrike" dirty="0">
                <a:solidFill>
                  <a:srgbClr val="0000FF"/>
                </a:solidFill>
                <a:effectLst/>
              </a:rPr>
              <a:t>, CH</a:t>
            </a:r>
            <a:r>
              <a:rPr lang="en-US" sz="1100" b="1" i="1" u="none" strike="noStrike" baseline="-25000" dirty="0">
                <a:solidFill>
                  <a:srgbClr val="0000FF"/>
                </a:solidFill>
                <a:effectLst/>
              </a:rPr>
              <a:t>4</a:t>
            </a:r>
            <a:r>
              <a:rPr lang="en-US" sz="1100" b="1" i="1" u="none" strike="noStrike" dirty="0">
                <a:solidFill>
                  <a:srgbClr val="0000FF"/>
                </a:solidFill>
                <a:effectLst/>
              </a:rPr>
              <a:t>, and N</a:t>
            </a:r>
            <a:r>
              <a:rPr lang="en-US" sz="1100" b="1" i="1" u="none" strike="noStrike" baseline="-25000" dirty="0">
                <a:solidFill>
                  <a:srgbClr val="0000FF"/>
                </a:solidFill>
                <a:effectLst/>
              </a:rPr>
              <a:t>2</a:t>
            </a:r>
            <a:r>
              <a:rPr lang="en-US" sz="1100" b="1" i="1" u="none" strike="noStrike" dirty="0">
                <a:solidFill>
                  <a:srgbClr val="0000FF"/>
                </a:solidFill>
                <a:effectLst/>
              </a:rPr>
              <a:t>O (2010–2019): Results From the Second </a:t>
            </a:r>
            <a:r>
              <a:rPr lang="en-US" sz="1100" b="1" i="1" u="none" strike="noStrike" dirty="0" err="1">
                <a:solidFill>
                  <a:srgbClr val="0000FF"/>
                </a:solidFill>
                <a:effectLst/>
              </a:rPr>
              <a:t>REgional</a:t>
            </a:r>
            <a:r>
              <a:rPr lang="en-US" sz="1100" b="1" i="1" u="none" strike="noStrike" dirty="0">
                <a:solidFill>
                  <a:srgbClr val="0000FF"/>
                </a:solidFill>
                <a:effectLst/>
              </a:rPr>
              <a:t> Carbon Cycle Assessment and Processes Study (RECCAP2)</a:t>
            </a:r>
            <a:r>
              <a:rPr lang="en-US" sz="1100" b="1" i="1" dirty="0">
                <a:solidFill>
                  <a:srgbClr val="0000FF"/>
                </a:solidFill>
              </a:rPr>
              <a:t>. Glob. Bio. Cyc., </a:t>
            </a:r>
            <a:r>
              <a:rPr lang="en-US" sz="1100" b="1" i="1" strike="noStrike" dirty="0">
                <a:solidFill>
                  <a:srgbClr val="0000FF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https://doi.org/10.1029/2024GB008310</a:t>
            </a:r>
            <a:endParaRPr lang="en-US" sz="1100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4E0967A-E50A-614B-898E-81EB5B05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8" y="1251253"/>
            <a:ext cx="6977578" cy="551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Science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What are the total greenhouse gas emissions and removals for CO</a:t>
            </a:r>
            <a:r>
              <a:rPr lang="en-US" sz="1200" baseline="-250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, CH</a:t>
            </a:r>
            <a:r>
              <a:rPr lang="en-US" sz="1200" baseline="-25000" dirty="0">
                <a:latin typeface="+mj-lt"/>
              </a:rPr>
              <a:t>4</a:t>
            </a:r>
            <a:r>
              <a:rPr lang="en-US" sz="1200" dirty="0">
                <a:latin typeface="+mj-lt"/>
              </a:rPr>
              <a:t> and N</a:t>
            </a:r>
            <a:r>
              <a:rPr lang="en-US" sz="1200" baseline="-250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O for North America (Canada, USA, Mexico, Central America and Caribbean)?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What is the role of lateral fluxes in reconciling top-down and bottom-up methodologies?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Can definitions be reconciled to quantify the role of land management and the land carbon sink to accurately estimate removals?</a:t>
            </a:r>
          </a:p>
          <a:p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Analysis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Uses data following IPCC Methodologies and submitted to the National Greenhouse Gas Inventories (i.e., National Inventory Reports and Biennial Update Reports), and data from land-surface models (i.e., TRENDY), data-driven models (i.e., </a:t>
            </a:r>
            <a:r>
              <a:rPr lang="en-US" sz="1200" dirty="0" err="1">
                <a:latin typeface="+mj-lt"/>
              </a:rPr>
              <a:t>FluxCom</a:t>
            </a:r>
            <a:r>
              <a:rPr lang="en-US" sz="1200" dirty="0">
                <a:latin typeface="+mj-lt"/>
              </a:rPr>
              <a:t>, GFED), and atmospheric inversions (i.e., OCO2-MIP)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Datasets for the land-ocean-aquatic continuum (LOAC) developed as four special topic papers for the </a:t>
            </a:r>
            <a:r>
              <a:rPr lang="en-US" sz="1200" dirty="0" err="1">
                <a:latin typeface="+mj-lt"/>
              </a:rPr>
              <a:t>REgional</a:t>
            </a:r>
            <a:r>
              <a:rPr lang="en-US" sz="1200" dirty="0">
                <a:latin typeface="+mj-lt"/>
              </a:rPr>
              <a:t> Carbon Cycle Assessment and Processes study (RECCAP2)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Follows GHG budget terminology proposed by Ciais et al., (2021) for carbon, </a:t>
            </a:r>
            <a:r>
              <a:rPr lang="en-US" sz="1200" dirty="0" err="1">
                <a:latin typeface="+mj-lt"/>
              </a:rPr>
              <a:t>Saunois</a:t>
            </a:r>
            <a:r>
              <a:rPr lang="en-US" sz="1200" dirty="0">
                <a:latin typeface="+mj-lt"/>
              </a:rPr>
              <a:t> et al., (2020) for methane, and Tian et al. (2022) for nitrous oxide</a:t>
            </a:r>
          </a:p>
          <a:p>
            <a:pPr eaLnBrk="1" hangingPunct="1"/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Results/Significance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For 2010-2019, North American net GHG emissions ranged from 6,132 to 9,616 </a:t>
            </a:r>
            <a:r>
              <a:rPr lang="en-US" sz="1200" dirty="0" err="1">
                <a:latin typeface="+mj-lt"/>
              </a:rPr>
              <a:t>Tg</a:t>
            </a:r>
            <a:r>
              <a:rPr lang="en-US" sz="1200" dirty="0">
                <a:latin typeface="+mj-lt"/>
              </a:rPr>
              <a:t> CO</a:t>
            </a:r>
            <a:r>
              <a:rPr lang="en-US" sz="1200" baseline="-250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e yr</a:t>
            </a:r>
            <a:r>
              <a:rPr lang="en-US" sz="1200" baseline="30000" dirty="0">
                <a:latin typeface="+mj-lt"/>
              </a:rPr>
              <a:t>-1</a:t>
            </a:r>
            <a:r>
              <a:rPr lang="en-US" sz="1200" dirty="0">
                <a:latin typeface="+mj-lt"/>
              </a:rPr>
              <a:t>, a decline from 7,169 to 10,546 </a:t>
            </a:r>
            <a:r>
              <a:rPr lang="en-US" sz="1200" dirty="0" err="1">
                <a:latin typeface="+mj-lt"/>
              </a:rPr>
              <a:t>Tg</a:t>
            </a:r>
            <a:r>
              <a:rPr lang="en-US" sz="1200" dirty="0">
                <a:latin typeface="+mj-lt"/>
              </a:rPr>
              <a:t> CO</a:t>
            </a:r>
            <a:r>
              <a:rPr lang="en-US" sz="1200" baseline="-250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e yr</a:t>
            </a:r>
            <a:r>
              <a:rPr lang="en-US" sz="1200" baseline="30000" dirty="0">
                <a:latin typeface="+mj-lt"/>
              </a:rPr>
              <a:t>-1</a:t>
            </a:r>
            <a:r>
              <a:rPr lang="en-US" sz="1200" dirty="0">
                <a:latin typeface="+mj-lt"/>
              </a:rPr>
              <a:t> in 2000-2009. This is a 6-14% decrease in net GHG emissions.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The USA, then Canada, Mexico, Central America and Caribbean are largest net emitters, with CO</a:t>
            </a:r>
            <a:r>
              <a:rPr lang="en-US" sz="1200" baseline="-250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, then CH</a:t>
            </a:r>
            <a:r>
              <a:rPr lang="en-US" sz="1200" baseline="-25000" dirty="0">
                <a:latin typeface="+mj-lt"/>
              </a:rPr>
              <a:t>4</a:t>
            </a:r>
            <a:r>
              <a:rPr lang="en-US" sz="1200" dirty="0">
                <a:latin typeface="+mj-lt"/>
              </a:rPr>
              <a:t> and N</a:t>
            </a:r>
            <a:r>
              <a:rPr lang="en-US" sz="1200" baseline="-250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O the main contributing GHGs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Carbon removals by natural and managed lands increased slightly over the past two decades. Aquatic and trade flows account for ~500 </a:t>
            </a:r>
            <a:r>
              <a:rPr lang="en-US" sz="1200" dirty="0" err="1">
                <a:latin typeface="+mj-lt"/>
              </a:rPr>
              <a:t>Tg</a:t>
            </a:r>
            <a:r>
              <a:rPr lang="en-US" sz="1200" dirty="0">
                <a:latin typeface="+mj-lt"/>
              </a:rPr>
              <a:t> CO2e yr-1, helping to close gap between TD and BU methods.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hlinkClick r:id="rId5"/>
              </a:rPr>
              <a:t>RECCAP2 Special Collection </a:t>
            </a:r>
            <a:r>
              <a:rPr lang="en-US" sz="1200" dirty="0">
                <a:latin typeface="+mj-lt"/>
              </a:rPr>
              <a:t>includes ~30 papers on land, LOAC, ocean, polar and permafrost GHG budgets.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 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Acknowledgements</a:t>
            </a:r>
          </a:p>
          <a:p>
            <a:pPr eaLnBrk="1" hangingPunct="1"/>
            <a:r>
              <a:rPr lang="en-US" sz="1200" b="0" i="0" dirty="0">
                <a:effectLst/>
                <a:latin typeface="+mj-lt"/>
              </a:rPr>
              <a:t>This research was supported by the NASA Carbon Monitoring System and Terrestrial Ecolog</a:t>
            </a:r>
            <a:r>
              <a:rPr lang="en-US" sz="1200" dirty="0">
                <a:latin typeface="+mj-lt"/>
              </a:rPr>
              <a:t>y Program.</a:t>
            </a:r>
            <a:endParaRPr lang="en-US" sz="1200" b="1" dirty="0">
              <a:latin typeface="+mj-lt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47EFB-B3AD-462E-9248-19E1A4D2C79D}"/>
              </a:ext>
            </a:extLst>
          </p:cNvPr>
          <p:cNvSpPr txBox="1"/>
          <p:nvPr/>
        </p:nvSpPr>
        <p:spPr>
          <a:xfrm>
            <a:off x="192279" y="6514700"/>
            <a:ext cx="68669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00FF"/>
                </a:solidFill>
                <a:latin typeface="+mj-lt"/>
              </a:rPr>
              <a:t>Figures: 1-3, wiring diagrams for N. America CO</a:t>
            </a:r>
            <a:r>
              <a:rPr lang="en-US" sz="1200" b="1" i="1" baseline="-25000" dirty="0">
                <a:solidFill>
                  <a:srgbClr val="0000FF"/>
                </a:solidFill>
              </a:rPr>
              <a:t>2</a:t>
            </a:r>
            <a:r>
              <a:rPr lang="en-US" sz="1200" b="1" i="1" dirty="0">
                <a:solidFill>
                  <a:srgbClr val="0000FF"/>
                </a:solidFill>
                <a:latin typeface="+mj-lt"/>
              </a:rPr>
              <a:t>, CH</a:t>
            </a:r>
            <a:r>
              <a:rPr lang="en-US" sz="1200" b="1" i="1" baseline="-25000" dirty="0">
                <a:solidFill>
                  <a:srgbClr val="0000FF"/>
                </a:solidFill>
              </a:rPr>
              <a:t>4</a:t>
            </a:r>
            <a:r>
              <a:rPr lang="en-US" sz="1200" b="1" i="1" dirty="0">
                <a:solidFill>
                  <a:srgbClr val="0000FF"/>
                </a:solidFill>
                <a:latin typeface="+mj-lt"/>
              </a:rPr>
              <a:t>, N</a:t>
            </a:r>
            <a:r>
              <a:rPr lang="en-US" sz="1200" b="1" i="1" baseline="-25000" dirty="0">
                <a:solidFill>
                  <a:srgbClr val="0000FF"/>
                </a:solidFill>
              </a:rPr>
              <a:t>2</a:t>
            </a:r>
            <a:r>
              <a:rPr lang="en-US" sz="1200" b="1" i="1" dirty="0">
                <a:solidFill>
                  <a:srgbClr val="0000FF"/>
                </a:solidFill>
                <a:latin typeface="+mj-lt"/>
              </a:rPr>
              <a:t>O budgets, (4) LOAC fluxes, (5) CO</a:t>
            </a:r>
            <a:r>
              <a:rPr lang="en-US" sz="1200" b="1" i="1" baseline="-25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1200" b="1" i="1" dirty="0">
                <a:solidFill>
                  <a:srgbClr val="0000FF"/>
                </a:solidFill>
                <a:latin typeface="+mj-lt"/>
              </a:rPr>
              <a:t>e budgets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C2334-27AE-E87F-54F0-12E491B64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200" y="1157329"/>
            <a:ext cx="4942292" cy="2768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5AE9F-ED8B-D1D4-3A89-7469AE6F8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789" y="1158581"/>
            <a:ext cx="4942292" cy="2795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B4608-B074-CC85-3DE5-417772EF39E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39"/>
          <a:stretch/>
        </p:blipFill>
        <p:spPr>
          <a:xfrm>
            <a:off x="7368070" y="1154799"/>
            <a:ext cx="4417028" cy="2781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CE8613-4D6C-427A-C30C-253B66AC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594" y="3996106"/>
            <a:ext cx="4417028" cy="2710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AC0FB8-4D99-0194-44DE-91B1C02C8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9199" y="3986167"/>
            <a:ext cx="4942293" cy="27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446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Stroud, David B. (GSFC-618.0)[SCIENCE SYSTEMS AND APPLICATIONS INC]</dc:creator>
  <cp:lastModifiedBy>Sharpe, Natalie L. (GSFC-618.0)[SCIENCE SYSTEMS AND APPLICATIONS INC]</cp:lastModifiedBy>
  <cp:revision>29</cp:revision>
  <dcterms:created xsi:type="dcterms:W3CDTF">2020-09-01T15:19:03Z</dcterms:created>
  <dcterms:modified xsi:type="dcterms:W3CDTF">2025-04-25T13:44:50Z</dcterms:modified>
</cp:coreProperties>
</file>