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1"/>
    <p:restoredTop sz="94643"/>
  </p:normalViewPr>
  <p:slideViewPr>
    <p:cSldViewPr snapToGrid="0" snapToObjects="1">
      <p:cViewPr>
        <p:scale>
          <a:sx n="95" d="100"/>
          <a:sy n="95" d="100"/>
        </p:scale>
        <p:origin x="16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C4551-3927-A74E-8CAA-197A4C1B8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2EBDF-A7F8-0541-965F-34ADCF358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DD627-72B3-D04E-AAFE-18F2AC61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625C0-C640-6D45-AA0C-4C30EFA8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FD701-F22D-C44D-B9EE-2420B01F1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5D3D-E543-A24C-9AE0-C18E0B17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BBAE8-7A4A-CA4D-94BB-2D324C089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91803-F55B-6B4C-9A62-B7720A0F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60A01-8B26-3743-88C8-0AC1DE9A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9E180-4DE5-2F49-8BB5-9AD137D1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6A362-42DF-114F-889B-7D18FEC5B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45B6F-A76B-A54E-B940-FDAB2BA03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2BCE-433E-E745-97FF-C4966239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923A6-1547-8644-AFD6-7DC8319F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24508-6505-004A-9B9A-62177907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7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DDC5-797F-A347-B6B7-898E3330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825DA-4124-1545-93C6-E5A27501C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E18CD-2134-7340-81EA-68ABE582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69049-F435-E64A-BDB7-260F8228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D0631-F097-2A4E-BFD2-FAB07072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6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474A2-77A3-1B4D-AA13-F632EB0C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B377A-1979-CE49-9485-65ADCCCF8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B96C-0F18-D341-8A3B-D1D375F4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8C8B7-A493-DB4C-9D22-1210A8D0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CE10C-2451-8D40-8BA5-19A1E6A2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2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B470-E040-A447-98D2-96C093FF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680EA-4A86-044C-AC8F-92F21B835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C7D4C-3180-5A40-B731-47401AED7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2A3FA-6F16-0F42-964F-5D4DF809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77AEB-3385-EC47-8CFB-53883B8D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950E6-1CEE-A34B-A307-C3F43DB6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50E7-2B90-BE4A-A28F-23AE3EB16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C53F3-5D76-B94E-BD95-444745965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39568-02C0-A145-85A6-AEA8DAFB3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EA82A-EF7B-B947-9297-CCEF00D9A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5C18B-B30F-F543-906D-341D6B51A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FEBBE-BC4B-B44C-873B-80FE5210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8/23/24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3DF9F-66E4-574E-AAF6-6CA9ACBA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B1CAB1-7001-2D47-95E7-4EDB9B88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1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137B-1837-A941-A16A-516A1D67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80062-88DE-AB40-885A-D6184FD2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8/23/24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80FC4-296B-8B44-AC52-F07D8354C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9327A-2921-3B4B-BFF4-3D004CBD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9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0FDFF-3F0B-E742-993B-B664128E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8/23/24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2DAE5-B0BB-C949-9897-77E9A7D3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B0A11-6222-2244-8F59-0550068A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6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9424-4BE0-0F42-A248-38C96419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A78E-BEE7-DF4A-A422-43786917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CA4F2-FEF9-0C4F-9F0A-D8B16293A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66F52-9248-E24B-9707-BE5401BF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AC3D5-101F-B445-ADB7-D826CC52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1D73E-79C1-394C-837B-81721EED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C769-69CF-424F-8277-08FC9BF5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5CFED-DDD6-DB42-B601-08EF27B6E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931DE-6966-F74B-A92C-95E83B447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80D50-EF86-E146-A145-F7EA5986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C3F1-E82C-C14A-B645-E5553160488A}" type="datetimeFigureOut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1ADAD-0C39-6346-857C-EB4F58F1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C5373-E09C-FC4D-B7F8-8EBF5C07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902327-CCF0-5C4A-82FE-C97BDA6F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2BAEA-1A9A-AA47-B7EC-E1F059B8E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11C0D-8F23-2A4D-92D3-14F853B6E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CC3F1-E82C-C14A-B645-E5553160488A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36F04-345E-F74B-8860-3FFF9EE0E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3D858-4CA7-ED4A-94CB-512B5F6F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D3E31-E5FA-424C-92CD-188C03CE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8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ecog.07288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E5CB9B-9254-404A-84ED-B9E9EFA06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EE3C4F4-DE9F-9E4F-B069-3E9B6A4B77E9}"/>
              </a:ext>
            </a:extLst>
          </p:cNvPr>
          <p:cNvSpPr>
            <a:spLocks noGrp="1"/>
          </p:cNvSpPr>
          <p:nvPr/>
        </p:nvSpPr>
        <p:spPr bwMode="auto">
          <a:xfrm>
            <a:off x="1770184" y="-66262"/>
            <a:ext cx="8229600" cy="131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846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693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54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738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r>
              <a:rPr lang="en-US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Dispersal limits poleward expansion of </a:t>
            </a:r>
          </a:p>
          <a:p>
            <a:r>
              <a:rPr lang="en-US" sz="20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mangroves on the west coast of North America</a:t>
            </a:r>
            <a:br>
              <a:rPr lang="en-US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Cavanaugh, K., Carroll, D., Bardou, R., and T. Stocken (2024). Dispersal limits poleward expansion of mangroves on the west coast of North America. Ecography, e07288. </a:t>
            </a:r>
            <a:r>
              <a:rPr lang="en-US" sz="12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https://doi.org/10.1111/ecog.07288</a:t>
            </a:r>
            <a:endParaRPr lang="en-US" sz="1200" i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4E0967A-E50A-614B-898E-81EB5B059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43" y="1261325"/>
            <a:ext cx="645365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FF"/>
                </a:solidFill>
                <a:latin typeface="Arial"/>
                <a:cs typeface="Arial"/>
              </a:rPr>
              <a:t>Science 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Mangroves provide critical nurseries for species and stabilize coastlines from sea-level rise and storm surges. Mangrove seeds, called propagules, float and disperse across vast regions of the ocean.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We seek to understand: how do climate and dispersal limitation control mangrove populations across Baja California, Mexico?</a:t>
            </a:r>
            <a:endParaRPr lang="en-US" altLang="en-US" sz="1400" dirty="0">
              <a:latin typeface="+mj-lt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  <a:latin typeface="Arial"/>
                <a:cs typeface="Arial"/>
              </a:rPr>
              <a:t>Analysis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We combined a species distribution model with a high-resolution oceanographic transport model (based on ECCO) to quantify the roles of climate and dispersal limitation in controlling mangrove distributions.</a:t>
            </a:r>
          </a:p>
          <a:p>
            <a:pPr eaLnBrk="1" hangingPunct="1"/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  <a:latin typeface="Arial"/>
                <a:cs typeface="Arial"/>
              </a:rPr>
              <a:t>Results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Mangrove limitation in Baja California is due in part to ocean currents and a lack of suitable habitats for establishment. Prevailing ocean currents flow from north to south, restricting mangrove dispersal north of their current range.</a:t>
            </a:r>
          </a:p>
          <a:p>
            <a:pPr eaLnBrk="1" hangingPunct="1"/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  <a:latin typeface="Arial"/>
                <a:cs typeface="Arial"/>
              </a:rPr>
              <a:t>Significance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Our findings underscore the importance of considering climate and dispersion in managing blue carbon ecosystems, essential for biodiversity, ecosystem services, and human communities.</a:t>
            </a:r>
          </a:p>
          <a:p>
            <a:pPr eaLnBrk="1" hangingPunct="1"/>
            <a:endParaRPr lang="en-US" sz="1400" dirty="0">
              <a:solidFill>
                <a:srgbClr val="0000FF"/>
              </a:solidFill>
              <a:latin typeface="Arial"/>
              <a:cs typeface="Arial"/>
            </a:endParaRPr>
          </a:p>
          <a:p>
            <a:pPr eaLnBrk="1" hangingPunct="1"/>
            <a:r>
              <a:rPr lang="en-US" sz="1400" b="1" dirty="0">
                <a:solidFill>
                  <a:srgbClr val="0000FF"/>
                </a:solidFill>
                <a:latin typeface="Arial"/>
                <a:cs typeface="Arial"/>
              </a:rPr>
              <a:t>Acknowledgements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This research was supported by the NASA Carbon Monitoring System (NNH22ZDA001N-CMS) under NASA Award number </a:t>
            </a:r>
            <a:r>
              <a:rPr lang="en-US" sz="1400" b="0" i="0" dirty="0">
                <a:effectLst/>
                <a:latin typeface="+mj-lt"/>
                <a:cs typeface="Calibri" panose="020F0502020204030204" pitchFamily="34" charset="0"/>
              </a:rPr>
              <a:t>80NSSC23K1232</a:t>
            </a:r>
            <a:r>
              <a:rPr lang="en-US" sz="1400" dirty="0">
                <a:latin typeface="+mj-lt"/>
                <a:cs typeface="Calibri" panose="020F0502020204030204" pitchFamily="34" charset="0"/>
              </a:rPr>
              <a:t>.</a:t>
            </a:r>
          </a:p>
          <a:p>
            <a:pPr eaLnBrk="1" hangingPunct="1"/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4611108F-9603-0D48-B067-B63B23FE0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454" y="6007825"/>
            <a:ext cx="48439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Figure 1: </a:t>
            </a:r>
            <a:r>
              <a:rPr lang="en-US" sz="1400" dirty="0">
                <a:solidFill>
                  <a:srgbClr val="0000FF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Heat map showing density of simulated mangrove  propagules. Floating propagules were released hourly for two      months along the coast of Baja/Mainland Mexico.</a:t>
            </a:r>
            <a:endParaRPr lang="en-US" sz="1400" b="1" u="sng" dirty="0">
              <a:solidFill>
                <a:srgbClr val="0000FF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AFFF43-71F6-5B8D-6FA7-FC421CB4027B}"/>
              </a:ext>
            </a:extLst>
          </p:cNvPr>
          <p:cNvSpPr/>
          <p:nvPr/>
        </p:nvSpPr>
        <p:spPr>
          <a:xfrm>
            <a:off x="7109583" y="1245954"/>
            <a:ext cx="4749862" cy="478108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C196E2-BEE1-DCDD-C688-4116EA424F69}"/>
              </a:ext>
            </a:extLst>
          </p:cNvPr>
          <p:cNvSpPr/>
          <p:nvPr/>
        </p:nvSpPr>
        <p:spPr>
          <a:xfrm>
            <a:off x="7191726" y="1343247"/>
            <a:ext cx="167551" cy="456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5F39ED-F3E1-05AF-B859-6E7F091955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694" t="4956" r="6692" b="3067"/>
          <a:stretch/>
        </p:blipFill>
        <p:spPr>
          <a:xfrm>
            <a:off x="7440387" y="1333406"/>
            <a:ext cx="4082541" cy="462507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96AF47-CE88-1860-73F2-79185D55528E}"/>
              </a:ext>
            </a:extLst>
          </p:cNvPr>
          <p:cNvSpPr txBox="1"/>
          <p:nvPr/>
        </p:nvSpPr>
        <p:spPr>
          <a:xfrm rot="16200000">
            <a:off x="5271725" y="3381382"/>
            <a:ext cx="4216984" cy="347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Helvetica" pitchFamily="2" charset="0"/>
              </a:rPr>
              <a:t>Latitude (deg)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33E587-C54A-71BD-B2CD-D30AA11083A5}"/>
              </a:ext>
            </a:extLst>
          </p:cNvPr>
          <p:cNvSpPr txBox="1"/>
          <p:nvPr/>
        </p:nvSpPr>
        <p:spPr>
          <a:xfrm rot="16200000">
            <a:off x="9571611" y="3293944"/>
            <a:ext cx="4147988" cy="42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Helvetica" pitchFamily="2" charset="0"/>
              </a:rPr>
              <a:t>Propagule Density in Log Scale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82C6D3-4A63-3470-B07F-19F26CF5594F}"/>
              </a:ext>
            </a:extLst>
          </p:cNvPr>
          <p:cNvCxnSpPr>
            <a:cxnSpLocks/>
          </p:cNvCxnSpPr>
          <p:nvPr/>
        </p:nvCxnSpPr>
        <p:spPr>
          <a:xfrm>
            <a:off x="7685675" y="2699411"/>
            <a:ext cx="1189796" cy="0"/>
          </a:xfrm>
          <a:prstGeom prst="straightConnector1">
            <a:avLst/>
          </a:prstGeom>
          <a:ln w="34925" cmpd="sng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3345068-C801-92D9-69DA-09CA9C8142E7}"/>
              </a:ext>
            </a:extLst>
          </p:cNvPr>
          <p:cNvCxnSpPr>
            <a:cxnSpLocks/>
          </p:cNvCxnSpPr>
          <p:nvPr/>
        </p:nvCxnSpPr>
        <p:spPr>
          <a:xfrm>
            <a:off x="7685675" y="3465398"/>
            <a:ext cx="1371719" cy="0"/>
          </a:xfrm>
          <a:prstGeom prst="straightConnector1">
            <a:avLst/>
          </a:prstGeom>
          <a:ln w="38100">
            <a:solidFill>
              <a:srgbClr val="0432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0156B45-4E15-756C-B970-D63ADA955563}"/>
              </a:ext>
            </a:extLst>
          </p:cNvPr>
          <p:cNvCxnSpPr>
            <a:cxnSpLocks/>
          </p:cNvCxnSpPr>
          <p:nvPr/>
        </p:nvCxnSpPr>
        <p:spPr>
          <a:xfrm>
            <a:off x="8722096" y="1566238"/>
            <a:ext cx="201295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C72D183-13EC-E257-49D4-A11F8824DFB6}"/>
              </a:ext>
            </a:extLst>
          </p:cNvPr>
          <p:cNvSpPr txBox="1"/>
          <p:nvPr/>
        </p:nvSpPr>
        <p:spPr>
          <a:xfrm>
            <a:off x="8862091" y="1452719"/>
            <a:ext cx="2302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Gulf of California Present-day Range Limit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E9F4BF-FB8D-16E7-8CB0-6F7008FD914F}"/>
              </a:ext>
            </a:extLst>
          </p:cNvPr>
          <p:cNvSpPr txBox="1"/>
          <p:nvPr/>
        </p:nvSpPr>
        <p:spPr>
          <a:xfrm>
            <a:off x="8870366" y="1641515"/>
            <a:ext cx="2302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Pacific Coast Present-day Range Limit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57361F-DE58-91FE-904E-B1419EBE9F34}"/>
              </a:ext>
            </a:extLst>
          </p:cNvPr>
          <p:cNvCxnSpPr>
            <a:cxnSpLocks/>
          </p:cNvCxnSpPr>
          <p:nvPr/>
        </p:nvCxnSpPr>
        <p:spPr>
          <a:xfrm>
            <a:off x="8722096" y="1755092"/>
            <a:ext cx="201295" cy="0"/>
          </a:xfrm>
          <a:prstGeom prst="line">
            <a:avLst/>
          </a:prstGeom>
          <a:ln w="38100">
            <a:solidFill>
              <a:srgbClr val="043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848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285</Words>
  <Application>Microsoft Macintosh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Stroud, David B. (GSFC-618.0)[SCIENCE SYSTEMS AND APPLICATIONS INC]</dc:creator>
  <cp:lastModifiedBy>Carroll, Dustin (US 329B-Affiliate)</cp:lastModifiedBy>
  <cp:revision>26</cp:revision>
  <dcterms:created xsi:type="dcterms:W3CDTF">2020-09-01T15:19:03Z</dcterms:created>
  <dcterms:modified xsi:type="dcterms:W3CDTF">2024-08-23T16:50:09Z</dcterms:modified>
</cp:coreProperties>
</file>