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3" r:id="rId2"/>
    <p:sldId id="266" r:id="rId3"/>
    <p:sldId id="26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4A7"/>
    <a:srgbClr val="F19987"/>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1713" autoAdjust="0"/>
  </p:normalViewPr>
  <p:slideViewPr>
    <p:cSldViewPr snapToGrid="0">
      <p:cViewPr varScale="1">
        <p:scale>
          <a:sx n="101" d="100"/>
          <a:sy n="101" d="100"/>
        </p:scale>
        <p:origin x="46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A673B-DD0F-4A8A-921E-A8572EE1A3D5}"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A1343-365C-4B9F-9458-D839BAEE5EBF}" type="slidenum">
              <a:rPr lang="en-US" smtClean="0"/>
              <a:t>‹#›</a:t>
            </a:fld>
            <a:endParaRPr lang="en-US"/>
          </a:p>
        </p:txBody>
      </p:sp>
    </p:spTree>
    <p:extLst>
      <p:ext uri="{BB962C8B-B14F-4D97-AF65-F5344CB8AC3E}">
        <p14:creationId xmlns:p14="http://schemas.microsoft.com/office/powerpoint/2010/main" val="136280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Bourgeau</a:t>
            </a:r>
            <a:r>
              <a:rPr lang="en-US" sz="1200" kern="1200" dirty="0">
                <a:solidFill>
                  <a:schemeClr val="tx1"/>
                </a:solidFill>
                <a:effectLst/>
                <a:latin typeface="+mn-lt"/>
                <a:ea typeface="+mn-ea"/>
                <a:cs typeface="+mn-cs"/>
              </a:rPr>
              <a:t>-Chavez, L., J.A. Graham, D.J.L. </a:t>
            </a:r>
            <a:r>
              <a:rPr lang="en-US" sz="1200" kern="1200" dirty="0" err="1">
                <a:solidFill>
                  <a:schemeClr val="tx1"/>
                </a:solidFill>
                <a:effectLst/>
                <a:latin typeface="+mn-lt"/>
                <a:ea typeface="+mn-ea"/>
                <a:cs typeface="+mn-cs"/>
              </a:rPr>
              <a:t>VanderBilt</a:t>
            </a:r>
            <a:r>
              <a:rPr lang="en-US" sz="1200" kern="1200" dirty="0">
                <a:solidFill>
                  <a:schemeClr val="tx1"/>
                </a:solidFill>
                <a:effectLst/>
                <a:latin typeface="+mn-lt"/>
                <a:ea typeface="+mn-ea"/>
                <a:cs typeface="+mn-cs"/>
              </a:rPr>
              <a:t>, and M.J. Battaglia. 2022.  Assessing the broadscale effects of wildfire under extreme drought conditions to boreal peatlands. </a:t>
            </a:r>
            <a:r>
              <a:rPr lang="en-US" sz="1200" i="1" kern="1200" dirty="0">
                <a:solidFill>
                  <a:schemeClr val="tx1"/>
                </a:solidFill>
                <a:effectLst/>
                <a:latin typeface="+mn-lt"/>
                <a:ea typeface="+mn-ea"/>
                <a:cs typeface="+mn-cs"/>
              </a:rPr>
              <a:t>Frontiers in Forests and Global Change</a:t>
            </a:r>
            <a:r>
              <a:rPr lang="en-US" sz="1200" kern="1200" dirty="0">
                <a:solidFill>
                  <a:schemeClr val="tx1"/>
                </a:solidFill>
                <a:effectLst/>
                <a:latin typeface="+mn-lt"/>
                <a:ea typeface="+mn-ea"/>
                <a:cs typeface="+mn-cs"/>
              </a:rPr>
              <a:t>, Vol 5, DOI=10.3389/ffgc.2022.965605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AEA1343-365C-4B9F-9458-D839BAEE5EBF}" type="slidenum">
              <a:rPr lang="en-US" smtClean="0"/>
              <a:t>1</a:t>
            </a:fld>
            <a:endParaRPr lang="en-US"/>
          </a:p>
        </p:txBody>
      </p:sp>
    </p:spTree>
    <p:extLst>
      <p:ext uri="{BB962C8B-B14F-4D97-AF65-F5344CB8AC3E}">
        <p14:creationId xmlns:p14="http://schemas.microsoft.com/office/powerpoint/2010/main" val="330178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We focused on 136 wildfires in and around Great Slave Lakes and to address the research question we created maps of:</a:t>
            </a:r>
          </a:p>
          <a:p>
            <a:pPr marL="342900" indent="-342900">
              <a:buFont typeface="Arial" panose="020B0604020202020204" pitchFamily="34" charset="0"/>
              <a:buChar char="•"/>
            </a:pPr>
            <a:r>
              <a:rPr lang="en-US" dirty="0">
                <a:solidFill>
                  <a:schemeClr val="bg1"/>
                </a:solidFill>
              </a:rPr>
              <a:t>Burn severity to the organic soil layers (peat) which is where vulnerable C stores are located </a:t>
            </a:r>
          </a:p>
          <a:p>
            <a:pPr marL="342900" indent="-342900">
              <a:buFont typeface="Arial" panose="020B0604020202020204" pitchFamily="34" charset="0"/>
              <a:buChar char="•"/>
            </a:pPr>
            <a:r>
              <a:rPr lang="en-US" dirty="0">
                <a:solidFill>
                  <a:schemeClr val="bg1"/>
                </a:solidFill>
              </a:rPr>
              <a:t>Maps of peatland and upland ecotypes; and </a:t>
            </a:r>
          </a:p>
          <a:p>
            <a:pPr marL="342900" indent="-342900">
              <a:buFont typeface="Arial" panose="020B0604020202020204" pitchFamily="34" charset="0"/>
              <a:buChar char="•"/>
            </a:pPr>
            <a:r>
              <a:rPr lang="en-US" dirty="0">
                <a:solidFill>
                  <a:schemeClr val="bg1"/>
                </a:solidFill>
              </a:rPr>
              <a:t>MODIS hotspot maps of fire seasonality </a:t>
            </a:r>
          </a:p>
          <a:p>
            <a:endParaRPr lang="en-US" dirty="0"/>
          </a:p>
        </p:txBody>
      </p:sp>
      <p:sp>
        <p:nvSpPr>
          <p:cNvPr id="4" name="Slide Number Placeholder 3"/>
          <p:cNvSpPr>
            <a:spLocks noGrp="1"/>
          </p:cNvSpPr>
          <p:nvPr>
            <p:ph type="sldNum" sz="quarter" idx="5"/>
          </p:nvPr>
        </p:nvSpPr>
        <p:spPr/>
        <p:txBody>
          <a:bodyPr/>
          <a:lstStyle/>
          <a:p>
            <a:fld id="{6AEA1343-365C-4B9F-9458-D839BAEE5EBF}" type="slidenum">
              <a:rPr lang="en-US" smtClean="0"/>
              <a:t>2</a:t>
            </a:fld>
            <a:endParaRPr lang="en-US"/>
          </a:p>
        </p:txBody>
      </p:sp>
    </p:spTree>
    <p:extLst>
      <p:ext uri="{BB962C8B-B14F-4D97-AF65-F5344CB8AC3E}">
        <p14:creationId xmlns:p14="http://schemas.microsoft.com/office/powerpoint/2010/main" val="219194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solidFill>
                <a:schemeClr val="bg1"/>
              </a:solidFill>
            </a:endParaRPr>
          </a:p>
        </p:txBody>
      </p:sp>
      <p:sp>
        <p:nvSpPr>
          <p:cNvPr id="4" name="Slide Number Placeholder 3"/>
          <p:cNvSpPr>
            <a:spLocks noGrp="1"/>
          </p:cNvSpPr>
          <p:nvPr>
            <p:ph type="sldNum" sz="quarter" idx="5"/>
          </p:nvPr>
        </p:nvSpPr>
        <p:spPr/>
        <p:txBody>
          <a:bodyPr/>
          <a:lstStyle/>
          <a:p>
            <a:fld id="{6AEA1343-365C-4B9F-9458-D839BAEE5EBF}" type="slidenum">
              <a:rPr lang="en-US" smtClean="0"/>
              <a:t>3</a:t>
            </a:fld>
            <a:endParaRPr lang="en-US"/>
          </a:p>
        </p:txBody>
      </p:sp>
    </p:spTree>
    <p:extLst>
      <p:ext uri="{BB962C8B-B14F-4D97-AF65-F5344CB8AC3E}">
        <p14:creationId xmlns:p14="http://schemas.microsoft.com/office/powerpoint/2010/main" val="109819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29F1-6A16-4C61-B767-E0AC1DEA87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5D7A47-E843-40D1-99E1-EF4CB7D27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4F5F08-EE38-4B47-B830-9949D73F9DF6}"/>
              </a:ext>
            </a:extLst>
          </p:cNvPr>
          <p:cNvSpPr>
            <a:spLocks noGrp="1"/>
          </p:cNvSpPr>
          <p:nvPr>
            <p:ph type="dt" sz="half" idx="10"/>
          </p:nvPr>
        </p:nvSpPr>
        <p:spPr/>
        <p:txBody>
          <a:bodyPr/>
          <a:lstStyle/>
          <a:p>
            <a:fld id="{2D541B24-DDB0-48E2-B347-703A8DCF3CB7}" type="datetimeFigureOut">
              <a:rPr lang="en-US" smtClean="0"/>
              <a:t>4/26/2023</a:t>
            </a:fld>
            <a:endParaRPr lang="en-US"/>
          </a:p>
        </p:txBody>
      </p:sp>
      <p:sp>
        <p:nvSpPr>
          <p:cNvPr id="5" name="Footer Placeholder 4">
            <a:extLst>
              <a:ext uri="{FF2B5EF4-FFF2-40B4-BE49-F238E27FC236}">
                <a16:creationId xmlns:a16="http://schemas.microsoft.com/office/drawing/2014/main" id="{BD62272B-6303-4202-9ADC-722AEDD83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78C66-72A6-43BC-B146-276FAE7E6F3F}"/>
              </a:ext>
            </a:extLst>
          </p:cNvPr>
          <p:cNvSpPr>
            <a:spLocks noGrp="1"/>
          </p:cNvSpPr>
          <p:nvPr>
            <p:ph type="sldNum" sz="quarter" idx="12"/>
          </p:nvPr>
        </p:nvSpPr>
        <p:spPr/>
        <p:txBody>
          <a:bodyPr/>
          <a:lstStyle/>
          <a:p>
            <a:fld id="{093EB72D-C3D8-4C64-B9D8-F8B947FA9A47}" type="slidenum">
              <a:rPr lang="en-US" smtClean="0"/>
              <a:t>‹#›</a:t>
            </a:fld>
            <a:endParaRPr lang="en-US"/>
          </a:p>
        </p:txBody>
      </p:sp>
    </p:spTree>
    <p:extLst>
      <p:ext uri="{BB962C8B-B14F-4D97-AF65-F5344CB8AC3E}">
        <p14:creationId xmlns:p14="http://schemas.microsoft.com/office/powerpoint/2010/main" val="186076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FFC6-4555-447F-BC21-46D71E4BD0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37222C-EC24-45A5-951D-1128670288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8FE5C-B345-4C2A-9A44-0CCB6495CBC8}"/>
              </a:ext>
            </a:extLst>
          </p:cNvPr>
          <p:cNvSpPr>
            <a:spLocks noGrp="1"/>
          </p:cNvSpPr>
          <p:nvPr>
            <p:ph type="dt" sz="half" idx="10"/>
          </p:nvPr>
        </p:nvSpPr>
        <p:spPr/>
        <p:txBody>
          <a:bodyPr/>
          <a:lstStyle/>
          <a:p>
            <a:fld id="{2D541B24-DDB0-48E2-B347-703A8DCF3CB7}" type="datetimeFigureOut">
              <a:rPr lang="en-US" smtClean="0"/>
              <a:t>4/26/2023</a:t>
            </a:fld>
            <a:endParaRPr lang="en-US"/>
          </a:p>
        </p:txBody>
      </p:sp>
      <p:sp>
        <p:nvSpPr>
          <p:cNvPr id="5" name="Footer Placeholder 4">
            <a:extLst>
              <a:ext uri="{FF2B5EF4-FFF2-40B4-BE49-F238E27FC236}">
                <a16:creationId xmlns:a16="http://schemas.microsoft.com/office/drawing/2014/main" id="{C2780C21-CCF1-4A50-B8A8-4FB336BE9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B4A76-39A8-4278-8E90-CDCE5CCD9F05}"/>
              </a:ext>
            </a:extLst>
          </p:cNvPr>
          <p:cNvSpPr>
            <a:spLocks noGrp="1"/>
          </p:cNvSpPr>
          <p:nvPr>
            <p:ph type="sldNum" sz="quarter" idx="12"/>
          </p:nvPr>
        </p:nvSpPr>
        <p:spPr/>
        <p:txBody>
          <a:bodyPr/>
          <a:lstStyle/>
          <a:p>
            <a:fld id="{093EB72D-C3D8-4C64-B9D8-F8B947FA9A47}" type="slidenum">
              <a:rPr lang="en-US" smtClean="0"/>
              <a:t>‹#›</a:t>
            </a:fld>
            <a:endParaRPr lang="en-US"/>
          </a:p>
        </p:txBody>
      </p:sp>
    </p:spTree>
    <p:extLst>
      <p:ext uri="{BB962C8B-B14F-4D97-AF65-F5344CB8AC3E}">
        <p14:creationId xmlns:p14="http://schemas.microsoft.com/office/powerpoint/2010/main" val="98099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BAD953-92C5-4B70-A77E-68BBADE492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154BC2-1065-4154-A015-826F533BBD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4006A-1B6C-434E-9817-C22A4212F435}"/>
              </a:ext>
            </a:extLst>
          </p:cNvPr>
          <p:cNvSpPr>
            <a:spLocks noGrp="1"/>
          </p:cNvSpPr>
          <p:nvPr>
            <p:ph type="dt" sz="half" idx="10"/>
          </p:nvPr>
        </p:nvSpPr>
        <p:spPr/>
        <p:txBody>
          <a:bodyPr/>
          <a:lstStyle/>
          <a:p>
            <a:fld id="{2D541B24-DDB0-48E2-B347-703A8DCF3CB7}" type="datetimeFigureOut">
              <a:rPr lang="en-US" smtClean="0"/>
              <a:t>4/26/2023</a:t>
            </a:fld>
            <a:endParaRPr lang="en-US"/>
          </a:p>
        </p:txBody>
      </p:sp>
      <p:sp>
        <p:nvSpPr>
          <p:cNvPr id="5" name="Footer Placeholder 4">
            <a:extLst>
              <a:ext uri="{FF2B5EF4-FFF2-40B4-BE49-F238E27FC236}">
                <a16:creationId xmlns:a16="http://schemas.microsoft.com/office/drawing/2014/main" id="{7468BA48-094C-4FCF-9956-C3155E180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DE0C2-CE16-4BA6-93C2-39525729EE59}"/>
              </a:ext>
            </a:extLst>
          </p:cNvPr>
          <p:cNvSpPr>
            <a:spLocks noGrp="1"/>
          </p:cNvSpPr>
          <p:nvPr>
            <p:ph type="sldNum" sz="quarter" idx="12"/>
          </p:nvPr>
        </p:nvSpPr>
        <p:spPr/>
        <p:txBody>
          <a:bodyPr/>
          <a:lstStyle/>
          <a:p>
            <a:fld id="{093EB72D-C3D8-4C64-B9D8-F8B947FA9A47}" type="slidenum">
              <a:rPr lang="en-US" smtClean="0"/>
              <a:t>‹#›</a:t>
            </a:fld>
            <a:endParaRPr lang="en-US"/>
          </a:p>
        </p:txBody>
      </p:sp>
    </p:spTree>
    <p:extLst>
      <p:ext uri="{BB962C8B-B14F-4D97-AF65-F5344CB8AC3E}">
        <p14:creationId xmlns:p14="http://schemas.microsoft.com/office/powerpoint/2010/main" val="206615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42E3-3DF8-4A66-893F-C2CB1AA6E1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86ED49-B857-467C-925B-24515B9ED5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4362C-F931-4EBE-B823-2AC87971E35F}"/>
              </a:ext>
            </a:extLst>
          </p:cNvPr>
          <p:cNvSpPr>
            <a:spLocks noGrp="1"/>
          </p:cNvSpPr>
          <p:nvPr>
            <p:ph type="dt" sz="half" idx="10"/>
          </p:nvPr>
        </p:nvSpPr>
        <p:spPr/>
        <p:txBody>
          <a:bodyPr/>
          <a:lstStyle/>
          <a:p>
            <a:fld id="{2D541B24-DDB0-48E2-B347-703A8DCF3CB7}" type="datetimeFigureOut">
              <a:rPr lang="en-US" smtClean="0"/>
              <a:t>4/26/2023</a:t>
            </a:fld>
            <a:endParaRPr lang="en-US"/>
          </a:p>
        </p:txBody>
      </p:sp>
      <p:sp>
        <p:nvSpPr>
          <p:cNvPr id="5" name="Footer Placeholder 4">
            <a:extLst>
              <a:ext uri="{FF2B5EF4-FFF2-40B4-BE49-F238E27FC236}">
                <a16:creationId xmlns:a16="http://schemas.microsoft.com/office/drawing/2014/main" id="{786673BD-29C9-4481-81B9-901067372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73529-3DF5-4566-AB56-B49081CAFF77}"/>
              </a:ext>
            </a:extLst>
          </p:cNvPr>
          <p:cNvSpPr>
            <a:spLocks noGrp="1"/>
          </p:cNvSpPr>
          <p:nvPr>
            <p:ph type="sldNum" sz="quarter" idx="12"/>
          </p:nvPr>
        </p:nvSpPr>
        <p:spPr/>
        <p:txBody>
          <a:bodyPr/>
          <a:lstStyle/>
          <a:p>
            <a:fld id="{093EB72D-C3D8-4C64-B9D8-F8B947FA9A47}" type="slidenum">
              <a:rPr lang="en-US" smtClean="0"/>
              <a:t>‹#›</a:t>
            </a:fld>
            <a:endParaRPr lang="en-US"/>
          </a:p>
        </p:txBody>
      </p:sp>
    </p:spTree>
    <p:extLst>
      <p:ext uri="{BB962C8B-B14F-4D97-AF65-F5344CB8AC3E}">
        <p14:creationId xmlns:p14="http://schemas.microsoft.com/office/powerpoint/2010/main" val="416674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8DA5-611C-4B24-AC5F-538A2091C8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608B69-7619-4FAC-B3FA-D515F70C34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C6A7A4-61A5-4DF3-89F0-99145DFA9B97}"/>
              </a:ext>
            </a:extLst>
          </p:cNvPr>
          <p:cNvSpPr>
            <a:spLocks noGrp="1"/>
          </p:cNvSpPr>
          <p:nvPr>
            <p:ph type="dt" sz="half" idx="10"/>
          </p:nvPr>
        </p:nvSpPr>
        <p:spPr/>
        <p:txBody>
          <a:bodyPr/>
          <a:lstStyle/>
          <a:p>
            <a:fld id="{2D541B24-DDB0-48E2-B347-703A8DCF3CB7}" type="datetimeFigureOut">
              <a:rPr lang="en-US" smtClean="0"/>
              <a:t>4/26/2023</a:t>
            </a:fld>
            <a:endParaRPr lang="en-US"/>
          </a:p>
        </p:txBody>
      </p:sp>
      <p:sp>
        <p:nvSpPr>
          <p:cNvPr id="5" name="Footer Placeholder 4">
            <a:extLst>
              <a:ext uri="{FF2B5EF4-FFF2-40B4-BE49-F238E27FC236}">
                <a16:creationId xmlns:a16="http://schemas.microsoft.com/office/drawing/2014/main" id="{398A4B3E-9BE7-4AAC-A1E3-963BEB871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89842-DC71-4B19-A1BF-788EF4C1474E}"/>
              </a:ext>
            </a:extLst>
          </p:cNvPr>
          <p:cNvSpPr>
            <a:spLocks noGrp="1"/>
          </p:cNvSpPr>
          <p:nvPr>
            <p:ph type="sldNum" sz="quarter" idx="12"/>
          </p:nvPr>
        </p:nvSpPr>
        <p:spPr/>
        <p:txBody>
          <a:bodyPr/>
          <a:lstStyle/>
          <a:p>
            <a:fld id="{093EB72D-C3D8-4C64-B9D8-F8B947FA9A47}" type="slidenum">
              <a:rPr lang="en-US" smtClean="0"/>
              <a:t>‹#›</a:t>
            </a:fld>
            <a:endParaRPr lang="en-US"/>
          </a:p>
        </p:txBody>
      </p:sp>
    </p:spTree>
    <p:extLst>
      <p:ext uri="{BB962C8B-B14F-4D97-AF65-F5344CB8AC3E}">
        <p14:creationId xmlns:p14="http://schemas.microsoft.com/office/powerpoint/2010/main" val="210258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FB580-E6C4-414A-BCAA-8DF55CBFE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49AA4-B273-43B0-A07C-88B0362E5E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6BE6E6-1F82-4AF9-9359-9C0DE753D0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379BE6-B82B-4A89-96F8-E0943517423A}"/>
              </a:ext>
            </a:extLst>
          </p:cNvPr>
          <p:cNvSpPr>
            <a:spLocks noGrp="1"/>
          </p:cNvSpPr>
          <p:nvPr>
            <p:ph type="dt" sz="half" idx="10"/>
          </p:nvPr>
        </p:nvSpPr>
        <p:spPr/>
        <p:txBody>
          <a:bodyPr/>
          <a:lstStyle/>
          <a:p>
            <a:fld id="{2D541B24-DDB0-48E2-B347-703A8DCF3CB7}" type="datetimeFigureOut">
              <a:rPr lang="en-US" smtClean="0"/>
              <a:t>4/26/2023</a:t>
            </a:fld>
            <a:endParaRPr lang="en-US"/>
          </a:p>
        </p:txBody>
      </p:sp>
      <p:sp>
        <p:nvSpPr>
          <p:cNvPr id="6" name="Footer Placeholder 5">
            <a:extLst>
              <a:ext uri="{FF2B5EF4-FFF2-40B4-BE49-F238E27FC236}">
                <a16:creationId xmlns:a16="http://schemas.microsoft.com/office/drawing/2014/main" id="{CF29BD32-ED4A-400D-8F2C-3C6C41386A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19D23-278A-455B-B3C1-7A989DD4A7AF}"/>
              </a:ext>
            </a:extLst>
          </p:cNvPr>
          <p:cNvSpPr>
            <a:spLocks noGrp="1"/>
          </p:cNvSpPr>
          <p:nvPr>
            <p:ph type="sldNum" sz="quarter" idx="12"/>
          </p:nvPr>
        </p:nvSpPr>
        <p:spPr/>
        <p:txBody>
          <a:bodyPr/>
          <a:lstStyle/>
          <a:p>
            <a:fld id="{093EB72D-C3D8-4C64-B9D8-F8B947FA9A47}" type="slidenum">
              <a:rPr lang="en-US" smtClean="0"/>
              <a:t>‹#›</a:t>
            </a:fld>
            <a:endParaRPr lang="en-US"/>
          </a:p>
        </p:txBody>
      </p:sp>
    </p:spTree>
    <p:extLst>
      <p:ext uri="{BB962C8B-B14F-4D97-AF65-F5344CB8AC3E}">
        <p14:creationId xmlns:p14="http://schemas.microsoft.com/office/powerpoint/2010/main" val="301280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7EBCD-D54A-47EE-9F4A-73866CCA12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745A9F-DC9F-48C8-8A31-E4299E45D8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772D62-C347-4A19-BF38-C083AFFA6F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287061-EB71-4540-8BFA-872BD8B725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6CEAB-EC79-4BA5-8475-1785EAC6C6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01B307-9AE0-480A-BBCE-B4350BD18EEF}"/>
              </a:ext>
            </a:extLst>
          </p:cNvPr>
          <p:cNvSpPr>
            <a:spLocks noGrp="1"/>
          </p:cNvSpPr>
          <p:nvPr>
            <p:ph type="dt" sz="half" idx="10"/>
          </p:nvPr>
        </p:nvSpPr>
        <p:spPr/>
        <p:txBody>
          <a:bodyPr/>
          <a:lstStyle/>
          <a:p>
            <a:fld id="{2D541B24-DDB0-48E2-B347-703A8DCF3CB7}" type="datetimeFigureOut">
              <a:rPr lang="en-US" smtClean="0"/>
              <a:t>4/26/2023</a:t>
            </a:fld>
            <a:endParaRPr lang="en-US"/>
          </a:p>
        </p:txBody>
      </p:sp>
      <p:sp>
        <p:nvSpPr>
          <p:cNvPr id="8" name="Footer Placeholder 7">
            <a:extLst>
              <a:ext uri="{FF2B5EF4-FFF2-40B4-BE49-F238E27FC236}">
                <a16:creationId xmlns:a16="http://schemas.microsoft.com/office/drawing/2014/main" id="{44F5F8AA-0E0C-43C5-AEC4-EA4EBE15DB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9C3C3C-655C-4426-8CE6-B5DF202AB4B8}"/>
              </a:ext>
            </a:extLst>
          </p:cNvPr>
          <p:cNvSpPr>
            <a:spLocks noGrp="1"/>
          </p:cNvSpPr>
          <p:nvPr>
            <p:ph type="sldNum" sz="quarter" idx="12"/>
          </p:nvPr>
        </p:nvSpPr>
        <p:spPr/>
        <p:txBody>
          <a:bodyPr/>
          <a:lstStyle/>
          <a:p>
            <a:fld id="{093EB72D-C3D8-4C64-B9D8-F8B947FA9A47}" type="slidenum">
              <a:rPr lang="en-US" smtClean="0"/>
              <a:t>‹#›</a:t>
            </a:fld>
            <a:endParaRPr lang="en-US"/>
          </a:p>
        </p:txBody>
      </p:sp>
    </p:spTree>
    <p:extLst>
      <p:ext uri="{BB962C8B-B14F-4D97-AF65-F5344CB8AC3E}">
        <p14:creationId xmlns:p14="http://schemas.microsoft.com/office/powerpoint/2010/main" val="373345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4679-3F78-464F-880A-F530EEADC9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A152CA-33E7-4A3E-BC99-838058FCB266}"/>
              </a:ext>
            </a:extLst>
          </p:cNvPr>
          <p:cNvSpPr>
            <a:spLocks noGrp="1"/>
          </p:cNvSpPr>
          <p:nvPr>
            <p:ph type="dt" sz="half" idx="10"/>
          </p:nvPr>
        </p:nvSpPr>
        <p:spPr/>
        <p:txBody>
          <a:bodyPr/>
          <a:lstStyle/>
          <a:p>
            <a:fld id="{2D541B24-DDB0-48E2-B347-703A8DCF3CB7}" type="datetimeFigureOut">
              <a:rPr lang="en-US" smtClean="0"/>
              <a:t>4/26/2023</a:t>
            </a:fld>
            <a:endParaRPr lang="en-US"/>
          </a:p>
        </p:txBody>
      </p:sp>
      <p:sp>
        <p:nvSpPr>
          <p:cNvPr id="4" name="Footer Placeholder 3">
            <a:extLst>
              <a:ext uri="{FF2B5EF4-FFF2-40B4-BE49-F238E27FC236}">
                <a16:creationId xmlns:a16="http://schemas.microsoft.com/office/drawing/2014/main" id="{CE85BA86-906D-462D-9BEE-6954527C63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A951FF-ACA8-4571-8906-17F97E7F15A9}"/>
              </a:ext>
            </a:extLst>
          </p:cNvPr>
          <p:cNvSpPr>
            <a:spLocks noGrp="1"/>
          </p:cNvSpPr>
          <p:nvPr>
            <p:ph type="sldNum" sz="quarter" idx="12"/>
          </p:nvPr>
        </p:nvSpPr>
        <p:spPr/>
        <p:txBody>
          <a:bodyPr/>
          <a:lstStyle/>
          <a:p>
            <a:fld id="{093EB72D-C3D8-4C64-B9D8-F8B947FA9A47}" type="slidenum">
              <a:rPr lang="en-US" smtClean="0"/>
              <a:t>‹#›</a:t>
            </a:fld>
            <a:endParaRPr lang="en-US"/>
          </a:p>
        </p:txBody>
      </p:sp>
    </p:spTree>
    <p:extLst>
      <p:ext uri="{BB962C8B-B14F-4D97-AF65-F5344CB8AC3E}">
        <p14:creationId xmlns:p14="http://schemas.microsoft.com/office/powerpoint/2010/main" val="65994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083CA-2565-4D51-9528-A5772505D006}"/>
              </a:ext>
            </a:extLst>
          </p:cNvPr>
          <p:cNvSpPr>
            <a:spLocks noGrp="1"/>
          </p:cNvSpPr>
          <p:nvPr>
            <p:ph type="dt" sz="half" idx="10"/>
          </p:nvPr>
        </p:nvSpPr>
        <p:spPr/>
        <p:txBody>
          <a:bodyPr/>
          <a:lstStyle/>
          <a:p>
            <a:fld id="{2D541B24-DDB0-48E2-B347-703A8DCF3CB7}" type="datetimeFigureOut">
              <a:rPr lang="en-US" smtClean="0"/>
              <a:t>4/26/2023</a:t>
            </a:fld>
            <a:endParaRPr lang="en-US"/>
          </a:p>
        </p:txBody>
      </p:sp>
      <p:sp>
        <p:nvSpPr>
          <p:cNvPr id="3" name="Footer Placeholder 2">
            <a:extLst>
              <a:ext uri="{FF2B5EF4-FFF2-40B4-BE49-F238E27FC236}">
                <a16:creationId xmlns:a16="http://schemas.microsoft.com/office/drawing/2014/main" id="{C771115A-A6F8-405D-AC3B-32A3C4AB8D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9FCB37-A343-4791-9E95-458805AB0265}"/>
              </a:ext>
            </a:extLst>
          </p:cNvPr>
          <p:cNvSpPr>
            <a:spLocks noGrp="1"/>
          </p:cNvSpPr>
          <p:nvPr>
            <p:ph type="sldNum" sz="quarter" idx="12"/>
          </p:nvPr>
        </p:nvSpPr>
        <p:spPr/>
        <p:txBody>
          <a:bodyPr/>
          <a:lstStyle/>
          <a:p>
            <a:fld id="{093EB72D-C3D8-4C64-B9D8-F8B947FA9A47}" type="slidenum">
              <a:rPr lang="en-US" smtClean="0"/>
              <a:t>‹#›</a:t>
            </a:fld>
            <a:endParaRPr lang="en-US"/>
          </a:p>
        </p:txBody>
      </p:sp>
    </p:spTree>
    <p:extLst>
      <p:ext uri="{BB962C8B-B14F-4D97-AF65-F5344CB8AC3E}">
        <p14:creationId xmlns:p14="http://schemas.microsoft.com/office/powerpoint/2010/main" val="208984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2473-6448-475F-BE7C-5F2689068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E7CFFA-5F1D-443B-9210-64687AEEB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313682-6F62-4CC5-9759-EE81BE3E3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E5DA9-6E08-4E59-95A6-99BEAD521F7C}"/>
              </a:ext>
            </a:extLst>
          </p:cNvPr>
          <p:cNvSpPr>
            <a:spLocks noGrp="1"/>
          </p:cNvSpPr>
          <p:nvPr>
            <p:ph type="dt" sz="half" idx="10"/>
          </p:nvPr>
        </p:nvSpPr>
        <p:spPr/>
        <p:txBody>
          <a:bodyPr/>
          <a:lstStyle/>
          <a:p>
            <a:fld id="{2D541B24-DDB0-48E2-B347-703A8DCF3CB7}" type="datetimeFigureOut">
              <a:rPr lang="en-US" smtClean="0"/>
              <a:t>4/26/2023</a:t>
            </a:fld>
            <a:endParaRPr lang="en-US"/>
          </a:p>
        </p:txBody>
      </p:sp>
      <p:sp>
        <p:nvSpPr>
          <p:cNvPr id="6" name="Footer Placeholder 5">
            <a:extLst>
              <a:ext uri="{FF2B5EF4-FFF2-40B4-BE49-F238E27FC236}">
                <a16:creationId xmlns:a16="http://schemas.microsoft.com/office/drawing/2014/main" id="{8B255C3E-D8A1-4960-BD09-522129CDC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43B179-2114-4A8F-BA57-054C25A55F9B}"/>
              </a:ext>
            </a:extLst>
          </p:cNvPr>
          <p:cNvSpPr>
            <a:spLocks noGrp="1"/>
          </p:cNvSpPr>
          <p:nvPr>
            <p:ph type="sldNum" sz="quarter" idx="12"/>
          </p:nvPr>
        </p:nvSpPr>
        <p:spPr/>
        <p:txBody>
          <a:bodyPr/>
          <a:lstStyle/>
          <a:p>
            <a:fld id="{093EB72D-C3D8-4C64-B9D8-F8B947FA9A47}" type="slidenum">
              <a:rPr lang="en-US" smtClean="0"/>
              <a:t>‹#›</a:t>
            </a:fld>
            <a:endParaRPr lang="en-US"/>
          </a:p>
        </p:txBody>
      </p:sp>
    </p:spTree>
    <p:extLst>
      <p:ext uri="{BB962C8B-B14F-4D97-AF65-F5344CB8AC3E}">
        <p14:creationId xmlns:p14="http://schemas.microsoft.com/office/powerpoint/2010/main" val="350125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9727-CF44-42E9-9058-3B6E16E6E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0646BE-FA19-42A8-9734-0616287CE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50E59-7A8A-4E35-AD79-237490584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24D0D-F898-407E-BF99-14DCA783EBA2}"/>
              </a:ext>
            </a:extLst>
          </p:cNvPr>
          <p:cNvSpPr>
            <a:spLocks noGrp="1"/>
          </p:cNvSpPr>
          <p:nvPr>
            <p:ph type="dt" sz="half" idx="10"/>
          </p:nvPr>
        </p:nvSpPr>
        <p:spPr/>
        <p:txBody>
          <a:bodyPr/>
          <a:lstStyle/>
          <a:p>
            <a:fld id="{2D541B24-DDB0-48E2-B347-703A8DCF3CB7}" type="datetimeFigureOut">
              <a:rPr lang="en-US" smtClean="0"/>
              <a:t>4/26/2023</a:t>
            </a:fld>
            <a:endParaRPr lang="en-US"/>
          </a:p>
        </p:txBody>
      </p:sp>
      <p:sp>
        <p:nvSpPr>
          <p:cNvPr id="6" name="Footer Placeholder 5">
            <a:extLst>
              <a:ext uri="{FF2B5EF4-FFF2-40B4-BE49-F238E27FC236}">
                <a16:creationId xmlns:a16="http://schemas.microsoft.com/office/drawing/2014/main" id="{897C1A9C-A4EC-471F-ADF6-4A43AFA98B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9D490-5E17-4017-A22C-0907619224D6}"/>
              </a:ext>
            </a:extLst>
          </p:cNvPr>
          <p:cNvSpPr>
            <a:spLocks noGrp="1"/>
          </p:cNvSpPr>
          <p:nvPr>
            <p:ph type="sldNum" sz="quarter" idx="12"/>
          </p:nvPr>
        </p:nvSpPr>
        <p:spPr/>
        <p:txBody>
          <a:bodyPr/>
          <a:lstStyle/>
          <a:p>
            <a:fld id="{093EB72D-C3D8-4C64-B9D8-F8B947FA9A47}" type="slidenum">
              <a:rPr lang="en-US" smtClean="0"/>
              <a:t>‹#›</a:t>
            </a:fld>
            <a:endParaRPr lang="en-US"/>
          </a:p>
        </p:txBody>
      </p:sp>
    </p:spTree>
    <p:extLst>
      <p:ext uri="{BB962C8B-B14F-4D97-AF65-F5344CB8AC3E}">
        <p14:creationId xmlns:p14="http://schemas.microsoft.com/office/powerpoint/2010/main" val="51900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5E8B68-1B1F-4058-82AD-513953B9B7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BB5052-CDE3-4F50-9E31-431698B98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11A1F-7D8E-4900-87D1-408E5ED8B3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41B24-DDB0-48E2-B347-703A8DCF3CB7}" type="datetimeFigureOut">
              <a:rPr lang="en-US" smtClean="0"/>
              <a:t>4/26/2023</a:t>
            </a:fld>
            <a:endParaRPr lang="en-US"/>
          </a:p>
        </p:txBody>
      </p:sp>
      <p:sp>
        <p:nvSpPr>
          <p:cNvPr id="5" name="Footer Placeholder 4">
            <a:extLst>
              <a:ext uri="{FF2B5EF4-FFF2-40B4-BE49-F238E27FC236}">
                <a16:creationId xmlns:a16="http://schemas.microsoft.com/office/drawing/2014/main" id="{0E09B4E0-ED8C-41F3-B5A3-287103114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7B4840-2F78-4B7B-B6DD-4CECE4679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EB72D-C3D8-4C64-B9D8-F8B947FA9A47}" type="slidenum">
              <a:rPr lang="en-US" smtClean="0"/>
              <a:t>‹#›</a:t>
            </a:fld>
            <a:endParaRPr lang="en-US"/>
          </a:p>
        </p:txBody>
      </p:sp>
    </p:spTree>
    <p:extLst>
      <p:ext uri="{BB962C8B-B14F-4D97-AF65-F5344CB8AC3E}">
        <p14:creationId xmlns:p14="http://schemas.microsoft.com/office/powerpoint/2010/main" val="2164434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3389/ffgc.2022.965605" TargetMode="External"/><Relationship Id="rId7"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3135AF-4DF0-446B-A702-7AF93BF6D371}"/>
              </a:ext>
            </a:extLst>
          </p:cNvPr>
          <p:cNvSpPr/>
          <p:nvPr/>
        </p:nvSpPr>
        <p:spPr>
          <a:xfrm>
            <a:off x="112129" y="32913"/>
            <a:ext cx="11962199" cy="1508105"/>
          </a:xfrm>
          <a:prstGeom prst="rect">
            <a:avLst/>
          </a:prstGeom>
        </p:spPr>
        <p:txBody>
          <a:bodyPr wrap="square">
            <a:spAutoFit/>
          </a:bodyPr>
          <a:lstStyle/>
          <a:p>
            <a:pPr algn="ctr"/>
            <a:r>
              <a:rPr lang="en-US" sz="2800" b="1" dirty="0">
                <a:ea typeface="Calibri" panose="020F0502020204030204" pitchFamily="34" charset="0"/>
                <a:cs typeface="Times New Roman" panose="02020603050405020304" pitchFamily="18" charset="0"/>
              </a:rPr>
              <a:t>Assessing the Broadscale Effects of Wildfire Under Extreme </a:t>
            </a:r>
            <a:br>
              <a:rPr lang="en-US" sz="2800" b="1" dirty="0">
                <a:ea typeface="Calibri" panose="020F0502020204030204" pitchFamily="34" charset="0"/>
                <a:cs typeface="Times New Roman" panose="02020603050405020304" pitchFamily="18" charset="0"/>
              </a:rPr>
            </a:br>
            <a:r>
              <a:rPr lang="en-US" sz="2800" b="1" dirty="0">
                <a:ea typeface="Calibri" panose="020F0502020204030204" pitchFamily="34" charset="0"/>
                <a:cs typeface="Times New Roman" panose="02020603050405020304" pitchFamily="18" charset="0"/>
              </a:rPr>
              <a:t>Drought Conditions to Boreal Peatlands </a:t>
            </a:r>
          </a:p>
          <a:p>
            <a:pPr lvl="0" algn="ctr">
              <a:spcAft>
                <a:spcPts val="200"/>
              </a:spcAft>
              <a:defRPr/>
            </a:pPr>
            <a:r>
              <a:rPr lang="en-US" dirty="0" err="1">
                <a:solidFill>
                  <a:prstClr val="black"/>
                </a:solidFill>
                <a:latin typeface="Arial Narrow" panose="020B0606020202030204" pitchFamily="34" charset="0"/>
              </a:rPr>
              <a:t>Bourgeau</a:t>
            </a:r>
            <a:r>
              <a:rPr lang="en-US" dirty="0">
                <a:solidFill>
                  <a:prstClr val="black"/>
                </a:solidFill>
                <a:latin typeface="Arial Narrow" panose="020B0606020202030204" pitchFamily="34" charset="0"/>
              </a:rPr>
              <a:t>-Chavez LL, Graham JA, Vander </a:t>
            </a:r>
            <a:r>
              <a:rPr lang="en-US" dirty="0" err="1">
                <a:solidFill>
                  <a:prstClr val="black"/>
                </a:solidFill>
                <a:latin typeface="Arial Narrow" panose="020B0606020202030204" pitchFamily="34" charset="0"/>
              </a:rPr>
              <a:t>Bilt</a:t>
            </a:r>
            <a:r>
              <a:rPr lang="en-US" dirty="0">
                <a:solidFill>
                  <a:prstClr val="black"/>
                </a:solidFill>
                <a:latin typeface="Arial Narrow" panose="020B0606020202030204" pitchFamily="34" charset="0"/>
              </a:rPr>
              <a:t> DJL, and Battaglia MJ (Dec. 2022). </a:t>
            </a:r>
            <a:r>
              <a:rPr lang="en-US" i="1" dirty="0">
                <a:solidFill>
                  <a:prstClr val="black"/>
                </a:solidFill>
                <a:latin typeface="Arial Narrow" panose="020B0606020202030204" pitchFamily="34" charset="0"/>
              </a:rPr>
              <a:t>Frontiers in Forests &amp; Global Change</a:t>
            </a:r>
            <a:r>
              <a:rPr lang="en-US" dirty="0">
                <a:solidFill>
                  <a:prstClr val="black"/>
                </a:solidFill>
                <a:latin typeface="Arial Narrow" panose="020B0606020202030204" pitchFamily="34" charset="0"/>
              </a:rPr>
              <a:t>.</a:t>
            </a:r>
            <a:r>
              <a:rPr lang="en-US" dirty="0">
                <a:hlinkClick r:id="rId3"/>
              </a:rPr>
              <a:t>doi.org/10.3389/ffgc.2022.965605</a:t>
            </a:r>
            <a:endParaRPr lang="en-US" dirty="0">
              <a:solidFill>
                <a:prstClr val="black"/>
              </a:solidFill>
              <a:latin typeface="Arial Narrow" panose="020B0606020202030204" pitchFamily="34" charset="0"/>
            </a:endParaRPr>
          </a:p>
        </p:txBody>
      </p:sp>
      <p:grpSp>
        <p:nvGrpSpPr>
          <p:cNvPr id="8" name="Group 7"/>
          <p:cNvGrpSpPr/>
          <p:nvPr/>
        </p:nvGrpSpPr>
        <p:grpSpPr>
          <a:xfrm>
            <a:off x="8922339" y="1852895"/>
            <a:ext cx="3250541" cy="4972191"/>
            <a:chOff x="7996107" y="1968466"/>
            <a:chExt cx="4312738" cy="3212099"/>
          </a:xfrm>
        </p:grpSpPr>
        <p:sp>
          <p:nvSpPr>
            <p:cNvPr id="20" name="Rectangle: Rounded Corners 19">
              <a:extLst>
                <a:ext uri="{FF2B5EF4-FFF2-40B4-BE49-F238E27FC236}">
                  <a16:creationId xmlns:a16="http://schemas.microsoft.com/office/drawing/2014/main" id="{DCAF2353-E5AC-4E77-BD50-1A0FA4F3B558}"/>
                </a:ext>
              </a:extLst>
            </p:cNvPr>
            <p:cNvSpPr/>
            <p:nvPr/>
          </p:nvSpPr>
          <p:spPr>
            <a:xfrm>
              <a:off x="8084972" y="1973887"/>
              <a:ext cx="4223873" cy="320667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19124B-0A1B-43F6-BFEC-0DF0E6884F89}"/>
                </a:ext>
              </a:extLst>
            </p:cNvPr>
            <p:cNvSpPr/>
            <p:nvPr/>
          </p:nvSpPr>
          <p:spPr>
            <a:xfrm>
              <a:off x="8243805" y="1968466"/>
              <a:ext cx="3848362" cy="461665"/>
            </a:xfrm>
            <a:prstGeom prst="rect">
              <a:avLst/>
            </a:prstGeom>
          </p:spPr>
          <p:txBody>
            <a:bodyPr wrap="square">
              <a:spAutoFit/>
            </a:bodyPr>
            <a:lstStyle/>
            <a:p>
              <a:pPr algn="ctr"/>
              <a:r>
                <a:rPr lang="en-US" sz="2400" b="1" u="sng" dirty="0">
                  <a:solidFill>
                    <a:schemeClr val="bg1"/>
                  </a:solidFill>
                </a:rPr>
                <a:t>Why it matters</a:t>
              </a:r>
              <a:endParaRPr lang="en-US" sz="2400" dirty="0"/>
            </a:p>
          </p:txBody>
        </p:sp>
        <p:sp>
          <p:nvSpPr>
            <p:cNvPr id="35" name="Title 1">
              <a:extLst>
                <a:ext uri="{FF2B5EF4-FFF2-40B4-BE49-F238E27FC236}">
                  <a16:creationId xmlns:a16="http://schemas.microsoft.com/office/drawing/2014/main" id="{8FCF3836-3C30-4952-AA28-A0B781C69664}"/>
                </a:ext>
              </a:extLst>
            </p:cNvPr>
            <p:cNvSpPr txBox="1">
              <a:spLocks/>
            </p:cNvSpPr>
            <p:nvPr/>
          </p:nvSpPr>
          <p:spPr>
            <a:xfrm>
              <a:off x="7996107" y="2966249"/>
              <a:ext cx="4281721" cy="14497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1800" dirty="0">
                  <a:solidFill>
                    <a:schemeClr val="bg1"/>
                  </a:solidFill>
                  <a:latin typeface="+mn-lt"/>
                </a:rPr>
                <a:t>This study provides insight into what to expect in boreal peatlands under extreme drought </a:t>
              </a:r>
            </a:p>
            <a:p>
              <a:pPr marL="342900" indent="-342900">
                <a:buFont typeface="Arial" panose="020B0604020202020204" pitchFamily="34" charset="0"/>
                <a:buChar char="•"/>
              </a:pPr>
              <a:r>
                <a:rPr lang="en-US" sz="1800" dirty="0">
                  <a:solidFill>
                    <a:schemeClr val="bg1"/>
                  </a:solidFill>
                  <a:latin typeface="+mn-lt"/>
                </a:rPr>
                <a:t>Peatlands store large amounts of C belowground and a changing climate could make them more vulnerable to burning</a:t>
              </a:r>
            </a:p>
            <a:p>
              <a:pPr marL="342900" indent="-342900">
                <a:buFont typeface="Arial" panose="020B0604020202020204" pitchFamily="34" charset="0"/>
                <a:buChar char="•"/>
              </a:pPr>
              <a:r>
                <a:rPr lang="en-US" sz="1800" dirty="0">
                  <a:solidFill>
                    <a:schemeClr val="bg1"/>
                  </a:solidFill>
                  <a:latin typeface="+mn-lt"/>
                </a:rPr>
                <a:t>Understanding fire effects in peatlands on the Taiga shield and plains allows us improve models to predict effects of future fire regimes and effects on the global C budget</a:t>
              </a:r>
            </a:p>
          </p:txBody>
        </p:sp>
      </p:grpSp>
      <p:grpSp>
        <p:nvGrpSpPr>
          <p:cNvPr id="2" name="Group 1"/>
          <p:cNvGrpSpPr/>
          <p:nvPr/>
        </p:nvGrpSpPr>
        <p:grpSpPr>
          <a:xfrm>
            <a:off x="-39601" y="1862307"/>
            <a:ext cx="3342911" cy="4963801"/>
            <a:chOff x="168303" y="433126"/>
            <a:chExt cx="4518188" cy="5996435"/>
          </a:xfrm>
        </p:grpSpPr>
        <p:sp>
          <p:nvSpPr>
            <p:cNvPr id="14" name="Rectangle: Rounded Corners 13">
              <a:extLst>
                <a:ext uri="{FF2B5EF4-FFF2-40B4-BE49-F238E27FC236}">
                  <a16:creationId xmlns:a16="http://schemas.microsoft.com/office/drawing/2014/main" id="{20FEB4D5-A7DA-4E67-974F-4CE41BFCDC2E}"/>
                </a:ext>
              </a:extLst>
            </p:cNvPr>
            <p:cNvSpPr/>
            <p:nvPr/>
          </p:nvSpPr>
          <p:spPr>
            <a:xfrm>
              <a:off x="274228" y="433126"/>
              <a:ext cx="4358913" cy="599643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009E97-93A0-42E1-B583-05EBB49F2DF2}"/>
                </a:ext>
              </a:extLst>
            </p:cNvPr>
            <p:cNvSpPr/>
            <p:nvPr/>
          </p:nvSpPr>
          <p:spPr>
            <a:xfrm>
              <a:off x="168303" y="500293"/>
              <a:ext cx="4358338" cy="461664"/>
            </a:xfrm>
            <a:prstGeom prst="rect">
              <a:avLst/>
            </a:prstGeom>
          </p:spPr>
          <p:txBody>
            <a:bodyPr wrap="square">
              <a:spAutoFit/>
            </a:bodyPr>
            <a:lstStyle/>
            <a:p>
              <a:pPr algn="ctr"/>
              <a:r>
                <a:rPr lang="en-US" sz="2400" b="1" u="sng" dirty="0">
                  <a:solidFill>
                    <a:schemeClr val="bg1"/>
                  </a:solidFill>
                </a:rPr>
                <a:t>What we did</a:t>
              </a:r>
              <a:endParaRPr lang="en-US" sz="2400" dirty="0"/>
            </a:p>
          </p:txBody>
        </p:sp>
        <p:sp>
          <p:nvSpPr>
            <p:cNvPr id="3" name="Rectangle 2">
              <a:extLst>
                <a:ext uri="{FF2B5EF4-FFF2-40B4-BE49-F238E27FC236}">
                  <a16:creationId xmlns:a16="http://schemas.microsoft.com/office/drawing/2014/main" id="{B636C7C1-6969-466F-8D4A-E544A3FCFA20}"/>
                </a:ext>
              </a:extLst>
            </p:cNvPr>
            <p:cNvSpPr/>
            <p:nvPr/>
          </p:nvSpPr>
          <p:spPr>
            <a:xfrm>
              <a:off x="383675" y="1337534"/>
              <a:ext cx="4302816" cy="3895187"/>
            </a:xfrm>
            <a:prstGeom prst="rect">
              <a:avLst/>
            </a:prstGeom>
          </p:spPr>
          <p:txBody>
            <a:bodyPr wrap="square">
              <a:spAutoFit/>
            </a:bodyPr>
            <a:lstStyle/>
            <a:p>
              <a:r>
                <a:rPr lang="en-US" dirty="0">
                  <a:solidFill>
                    <a:schemeClr val="bg1"/>
                  </a:solidFill>
                </a:rPr>
                <a:t>To address the overarching research question: </a:t>
              </a:r>
              <a:r>
                <a:rPr lang="en-US" i="1" dirty="0">
                  <a:solidFill>
                    <a:schemeClr val="bg1"/>
                  </a:solidFill>
                </a:rPr>
                <a:t>Are peatlands as vulnerable to burning as upland areas during the extreme drought of 2014–2015?</a:t>
              </a:r>
              <a:r>
                <a:rPr lang="en-US" dirty="0">
                  <a:solidFill>
                    <a:schemeClr val="bg1"/>
                  </a:solidFill>
                </a:rPr>
                <a:t> We geospatially assessed the broadscale effects of wildfire on the landscape during extreme drought in terms of exposure (what burned?) and sensitivity (how severely did it burn?), as well as understanding where and when we find fire refugia. </a:t>
              </a:r>
            </a:p>
            <a:p>
              <a:endParaRPr lang="en-US" dirty="0">
                <a:solidFill>
                  <a:schemeClr val="bg1"/>
                </a:solidFill>
              </a:endParaRPr>
            </a:p>
            <a:p>
              <a:endParaRPr lang="en-US" dirty="0">
                <a:solidFill>
                  <a:schemeClr val="bg1"/>
                </a:solidFill>
              </a:endParaRPr>
            </a:p>
          </p:txBody>
        </p:sp>
      </p:grpSp>
      <p:sp>
        <p:nvSpPr>
          <p:cNvPr id="26" name="Rectangle 25">
            <a:extLst>
              <a:ext uri="{FF2B5EF4-FFF2-40B4-BE49-F238E27FC236}">
                <a16:creationId xmlns:a16="http://schemas.microsoft.com/office/drawing/2014/main" id="{2C6B2EC4-C50C-FD4D-A065-07C7AC76E9B9}"/>
              </a:ext>
            </a:extLst>
          </p:cNvPr>
          <p:cNvSpPr/>
          <p:nvPr/>
        </p:nvSpPr>
        <p:spPr>
          <a:xfrm>
            <a:off x="3513715" y="5150902"/>
            <a:ext cx="5221596" cy="1754326"/>
          </a:xfrm>
          <a:prstGeom prst="rect">
            <a:avLst/>
          </a:prstGeom>
        </p:spPr>
        <p:txBody>
          <a:bodyPr wrap="square">
            <a:spAutoFit/>
          </a:bodyPr>
          <a:lstStyle/>
          <a:p>
            <a:r>
              <a:rPr lang="en-US" b="1" dirty="0"/>
              <a:t>Above</a:t>
            </a:r>
            <a:r>
              <a:rPr lang="en-US" dirty="0"/>
              <a:t>: The study domain is the 14.6 M ha area around Great Slave Lake that was affected by extreme drought and 3.4 M ha of wildfire in 2014-15.  It crosses gradients of ecoregions, permafrost zones, uplands-wetlands and has an abundance of peatlands</a:t>
            </a:r>
          </a:p>
          <a:p>
            <a:endParaRPr lang="en-US" b="1" dirty="0"/>
          </a:p>
        </p:txBody>
      </p:sp>
      <p:grpSp>
        <p:nvGrpSpPr>
          <p:cNvPr id="7" name="Group 6">
            <a:extLst>
              <a:ext uri="{FF2B5EF4-FFF2-40B4-BE49-F238E27FC236}">
                <a16:creationId xmlns:a16="http://schemas.microsoft.com/office/drawing/2014/main" id="{C58FA833-8552-43A4-AB09-E06F401E6AE3}"/>
              </a:ext>
            </a:extLst>
          </p:cNvPr>
          <p:cNvGrpSpPr/>
          <p:nvPr/>
        </p:nvGrpSpPr>
        <p:grpSpPr>
          <a:xfrm>
            <a:off x="8735311" y="1049084"/>
            <a:ext cx="3414192" cy="686725"/>
            <a:chOff x="3788074" y="814807"/>
            <a:chExt cx="3811147" cy="838912"/>
          </a:xfrm>
        </p:grpSpPr>
        <p:pic>
          <p:nvPicPr>
            <p:cNvPr id="18" name="图片 66">
              <a:extLst>
                <a:ext uri="{FF2B5EF4-FFF2-40B4-BE49-F238E27FC236}">
                  <a16:creationId xmlns:a16="http://schemas.microsoft.com/office/drawing/2014/main" id="{284D1725-3061-401F-BE15-5B231933D2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8074" y="959150"/>
              <a:ext cx="1620495" cy="599643"/>
            </a:xfrm>
            <a:prstGeom prst="rect">
              <a:avLst/>
            </a:prstGeom>
          </p:spPr>
        </p:pic>
        <p:pic>
          <p:nvPicPr>
            <p:cNvPr id="4" name="Picture 3" descr="Logo, icon&#10;&#10;Description automatically generated">
              <a:extLst>
                <a:ext uri="{FF2B5EF4-FFF2-40B4-BE49-F238E27FC236}">
                  <a16:creationId xmlns:a16="http://schemas.microsoft.com/office/drawing/2014/main" id="{D367F44A-2E91-4FE0-8CFB-36A1407060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5611" y="996173"/>
              <a:ext cx="694069" cy="577041"/>
            </a:xfrm>
            <a:prstGeom prst="rect">
              <a:avLst/>
            </a:prstGeom>
          </p:spPr>
        </p:pic>
        <p:pic>
          <p:nvPicPr>
            <p:cNvPr id="6" name="Picture 5">
              <a:extLst>
                <a:ext uri="{FF2B5EF4-FFF2-40B4-BE49-F238E27FC236}">
                  <a16:creationId xmlns:a16="http://schemas.microsoft.com/office/drawing/2014/main" id="{385801CE-652B-4D8A-89C3-53D0E1DA4A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48484" y="814807"/>
              <a:ext cx="1150737" cy="838912"/>
            </a:xfrm>
            <a:prstGeom prst="rect">
              <a:avLst/>
            </a:prstGeom>
          </p:spPr>
        </p:pic>
      </p:grpSp>
      <p:pic>
        <p:nvPicPr>
          <p:cNvPr id="13" name="Picture 12">
            <a:extLst>
              <a:ext uri="{FF2B5EF4-FFF2-40B4-BE49-F238E27FC236}">
                <a16:creationId xmlns:a16="http://schemas.microsoft.com/office/drawing/2014/main" id="{7C43F497-947A-45C0-9A6B-B54E8E6C7D4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326688" y="1861286"/>
            <a:ext cx="5595650" cy="3250474"/>
          </a:xfrm>
          <a:prstGeom prst="rect">
            <a:avLst/>
          </a:prstGeom>
          <a:ln>
            <a:solidFill>
              <a:schemeClr val="tx1"/>
            </a:solidFill>
          </a:ln>
        </p:spPr>
      </p:pic>
    </p:spTree>
    <p:extLst>
      <p:ext uri="{BB962C8B-B14F-4D97-AF65-F5344CB8AC3E}">
        <p14:creationId xmlns:p14="http://schemas.microsoft.com/office/powerpoint/2010/main" val="283011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B7FCDBEC-E1B5-43AE-993E-1C5EE2C8887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4223" y="2571750"/>
            <a:ext cx="3573097" cy="3092310"/>
          </a:xfrm>
          <a:prstGeom prst="rect">
            <a:avLst/>
          </a:prstGeom>
        </p:spPr>
      </p:pic>
      <p:grpSp>
        <p:nvGrpSpPr>
          <p:cNvPr id="9" name="Group 8">
            <a:extLst>
              <a:ext uri="{FF2B5EF4-FFF2-40B4-BE49-F238E27FC236}">
                <a16:creationId xmlns:a16="http://schemas.microsoft.com/office/drawing/2014/main" id="{5435C020-C368-4132-A856-C0EE94F7D606}"/>
              </a:ext>
            </a:extLst>
          </p:cNvPr>
          <p:cNvGrpSpPr/>
          <p:nvPr/>
        </p:nvGrpSpPr>
        <p:grpSpPr>
          <a:xfrm>
            <a:off x="725266" y="1142435"/>
            <a:ext cx="2795979" cy="1987375"/>
            <a:chOff x="195459" y="1065786"/>
            <a:chExt cx="2795979" cy="1987375"/>
          </a:xfrm>
        </p:grpSpPr>
        <p:pic>
          <p:nvPicPr>
            <p:cNvPr id="7" name="Picture 6">
              <a:extLst>
                <a:ext uri="{FF2B5EF4-FFF2-40B4-BE49-F238E27FC236}">
                  <a16:creationId xmlns:a16="http://schemas.microsoft.com/office/drawing/2014/main" id="{F2956ADD-C283-4667-B880-F9FE3189DE5C}"/>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5459" y="1065786"/>
              <a:ext cx="1342038" cy="1987375"/>
            </a:xfrm>
            <a:prstGeom prst="rect">
              <a:avLst/>
            </a:prstGeom>
          </p:spPr>
        </p:pic>
        <p:pic>
          <p:nvPicPr>
            <p:cNvPr id="66" name="Picture 65">
              <a:extLst>
                <a:ext uri="{FF2B5EF4-FFF2-40B4-BE49-F238E27FC236}">
                  <a16:creationId xmlns:a16="http://schemas.microsoft.com/office/drawing/2014/main" id="{CD16890A-8467-4FF7-B190-C4FF1DC3731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5608" y="1341168"/>
              <a:ext cx="1415830" cy="1424803"/>
            </a:xfrm>
            <a:prstGeom prst="rect">
              <a:avLst/>
            </a:prstGeom>
          </p:spPr>
        </p:pic>
      </p:grpSp>
      <p:sp>
        <p:nvSpPr>
          <p:cNvPr id="2" name="Title 1">
            <a:extLst>
              <a:ext uri="{FF2B5EF4-FFF2-40B4-BE49-F238E27FC236}">
                <a16:creationId xmlns:a16="http://schemas.microsoft.com/office/drawing/2014/main" id="{6E4C5951-34EB-4544-85F5-CA2233E52E98}"/>
              </a:ext>
            </a:extLst>
          </p:cNvPr>
          <p:cNvSpPr>
            <a:spLocks noGrp="1"/>
          </p:cNvSpPr>
          <p:nvPr>
            <p:ph type="title"/>
          </p:nvPr>
        </p:nvSpPr>
        <p:spPr>
          <a:xfrm>
            <a:off x="5262712" y="69633"/>
            <a:ext cx="2284983" cy="584267"/>
          </a:xfrm>
        </p:spPr>
        <p:txBody>
          <a:bodyPr>
            <a:noAutofit/>
          </a:bodyPr>
          <a:lstStyle/>
          <a:p>
            <a:pPr algn="ctr"/>
            <a:r>
              <a:rPr lang="en-US" sz="4000" b="1" dirty="0">
                <a:latin typeface="+mn-lt"/>
              </a:rPr>
              <a:t>Approach</a:t>
            </a:r>
          </a:p>
        </p:txBody>
      </p:sp>
      <p:grpSp>
        <p:nvGrpSpPr>
          <p:cNvPr id="17" name="Group 16"/>
          <p:cNvGrpSpPr/>
          <p:nvPr/>
        </p:nvGrpSpPr>
        <p:grpSpPr>
          <a:xfrm>
            <a:off x="8714455" y="92221"/>
            <a:ext cx="3418301" cy="1050212"/>
            <a:chOff x="8806544" y="646823"/>
            <a:chExt cx="2811331" cy="1357583"/>
          </a:xfrm>
        </p:grpSpPr>
        <p:sp>
          <p:nvSpPr>
            <p:cNvPr id="32" name="Rectangle: Rounded Corners 31">
              <a:extLst>
                <a:ext uri="{FF2B5EF4-FFF2-40B4-BE49-F238E27FC236}">
                  <a16:creationId xmlns:a16="http://schemas.microsoft.com/office/drawing/2014/main" id="{83901FAE-E676-4017-9167-7BA7B9774860}"/>
                </a:ext>
              </a:extLst>
            </p:cNvPr>
            <p:cNvSpPr/>
            <p:nvPr/>
          </p:nvSpPr>
          <p:spPr>
            <a:xfrm>
              <a:off x="8806544" y="646823"/>
              <a:ext cx="2804886" cy="135758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3" name="TextBox 32">
              <a:extLst>
                <a:ext uri="{FF2B5EF4-FFF2-40B4-BE49-F238E27FC236}">
                  <a16:creationId xmlns:a16="http://schemas.microsoft.com/office/drawing/2014/main" id="{E6C87A22-F145-412F-8E48-4BD2E71AD855}"/>
                </a:ext>
              </a:extLst>
            </p:cNvPr>
            <p:cNvSpPr txBox="1"/>
            <p:nvPr/>
          </p:nvSpPr>
          <p:spPr>
            <a:xfrm>
              <a:off x="8812989" y="717797"/>
              <a:ext cx="2804886" cy="1215636"/>
            </a:xfrm>
            <a:prstGeom prst="rect">
              <a:avLst/>
            </a:prstGeom>
            <a:noFill/>
          </p:spPr>
          <p:txBody>
            <a:bodyPr wrap="square" rtlCol="0">
              <a:spAutoFit/>
            </a:bodyPr>
            <a:lstStyle/>
            <a:p>
              <a:pPr algn="ctr"/>
              <a:r>
                <a:rPr lang="en-US" sz="2400" b="1" dirty="0">
                  <a:solidFill>
                    <a:schemeClr val="bg1"/>
                  </a:solidFill>
                </a:rPr>
                <a:t>Statistical (Chi-Squared) Analysis</a:t>
              </a:r>
            </a:p>
          </p:txBody>
        </p:sp>
      </p:grpSp>
      <p:sp>
        <p:nvSpPr>
          <p:cNvPr id="45" name="Rectangle: Rounded Corners 44">
            <a:extLst>
              <a:ext uri="{FF2B5EF4-FFF2-40B4-BE49-F238E27FC236}">
                <a16:creationId xmlns:a16="http://schemas.microsoft.com/office/drawing/2014/main" id="{4238C52B-1DF9-4BB5-823C-3CEE0C4691A5}"/>
              </a:ext>
            </a:extLst>
          </p:cNvPr>
          <p:cNvSpPr/>
          <p:nvPr/>
        </p:nvSpPr>
        <p:spPr>
          <a:xfrm>
            <a:off x="4193529" y="860896"/>
            <a:ext cx="4334190" cy="1569660"/>
          </a:xfrm>
          <a:prstGeom prst="roundRect">
            <a:avLst>
              <a:gd name="adj" fmla="val 1468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Intersect maps of ecotype, burn severity to the organic soil layers (peat), ecoregion, fire seasonality and year </a:t>
            </a:r>
          </a:p>
        </p:txBody>
      </p:sp>
      <p:grpSp>
        <p:nvGrpSpPr>
          <p:cNvPr id="61" name="Group 60">
            <a:extLst>
              <a:ext uri="{FF2B5EF4-FFF2-40B4-BE49-F238E27FC236}">
                <a16:creationId xmlns:a16="http://schemas.microsoft.com/office/drawing/2014/main" id="{5B6BFD53-B62D-460A-A678-0A0F0DED1509}"/>
              </a:ext>
            </a:extLst>
          </p:cNvPr>
          <p:cNvGrpSpPr/>
          <p:nvPr/>
        </p:nvGrpSpPr>
        <p:grpSpPr>
          <a:xfrm>
            <a:off x="59244" y="94851"/>
            <a:ext cx="3982088" cy="1595131"/>
            <a:chOff x="8782003" y="466946"/>
            <a:chExt cx="2829427" cy="2128846"/>
          </a:xfrm>
        </p:grpSpPr>
        <p:sp>
          <p:nvSpPr>
            <p:cNvPr id="62" name="Rectangle: Rounded Corners 61">
              <a:extLst>
                <a:ext uri="{FF2B5EF4-FFF2-40B4-BE49-F238E27FC236}">
                  <a16:creationId xmlns:a16="http://schemas.microsoft.com/office/drawing/2014/main" id="{01EA1AD9-C3AB-42DC-B4FE-C452B55B0E6C}"/>
                </a:ext>
              </a:extLst>
            </p:cNvPr>
            <p:cNvSpPr/>
            <p:nvPr/>
          </p:nvSpPr>
          <p:spPr>
            <a:xfrm>
              <a:off x="8806544" y="466946"/>
              <a:ext cx="2804886" cy="165318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63" name="TextBox 62">
              <a:extLst>
                <a:ext uri="{FF2B5EF4-FFF2-40B4-BE49-F238E27FC236}">
                  <a16:creationId xmlns:a16="http://schemas.microsoft.com/office/drawing/2014/main" id="{686F6BD0-F521-4307-BDA5-CDAB109E6EA4}"/>
                </a:ext>
              </a:extLst>
            </p:cNvPr>
            <p:cNvSpPr txBox="1"/>
            <p:nvPr/>
          </p:nvSpPr>
          <p:spPr>
            <a:xfrm>
              <a:off x="8782003" y="500939"/>
              <a:ext cx="2804886" cy="2094853"/>
            </a:xfrm>
            <a:prstGeom prst="rect">
              <a:avLst/>
            </a:prstGeom>
            <a:noFill/>
          </p:spPr>
          <p:txBody>
            <a:bodyPr wrap="square" rtlCol="0">
              <a:spAutoFit/>
            </a:bodyPr>
            <a:lstStyle/>
            <a:p>
              <a:pPr algn="ctr"/>
              <a:r>
                <a:rPr lang="en-US" sz="2400" b="1" dirty="0">
                  <a:solidFill>
                    <a:schemeClr val="bg1"/>
                  </a:solidFill>
                </a:rPr>
                <a:t>Assess broadscale wildfire effects across 136 wildfires from drought years 2014-15</a:t>
              </a:r>
            </a:p>
            <a:p>
              <a:pPr algn="ctr"/>
              <a:endParaRPr lang="en-US" sz="2400" b="1" dirty="0">
                <a:solidFill>
                  <a:schemeClr val="bg1"/>
                </a:solidFill>
              </a:endParaRPr>
            </a:p>
          </p:txBody>
        </p:sp>
      </p:grpSp>
      <p:sp>
        <p:nvSpPr>
          <p:cNvPr id="64" name="TextBox 63">
            <a:extLst>
              <a:ext uri="{FF2B5EF4-FFF2-40B4-BE49-F238E27FC236}">
                <a16:creationId xmlns:a16="http://schemas.microsoft.com/office/drawing/2014/main" id="{7235E617-1CFC-43FE-AA79-A678EEBF3D14}"/>
              </a:ext>
            </a:extLst>
          </p:cNvPr>
          <p:cNvSpPr txBox="1"/>
          <p:nvPr/>
        </p:nvSpPr>
        <p:spPr>
          <a:xfrm>
            <a:off x="8827957" y="1225689"/>
            <a:ext cx="3364043" cy="5632311"/>
          </a:xfrm>
          <a:prstGeom prst="rect">
            <a:avLst/>
          </a:prstGeom>
          <a:noFill/>
        </p:spPr>
        <p:txBody>
          <a:bodyPr wrap="square" rtlCol="0">
            <a:spAutoFit/>
          </a:bodyPr>
          <a:lstStyle/>
          <a:p>
            <a:pPr marL="285750" indent="-285750">
              <a:buFont typeface="Arial" panose="020B0604020202020204" pitchFamily="34" charset="0"/>
              <a:buChar char="•"/>
              <a:defRPr/>
            </a:pPr>
            <a:r>
              <a:rPr lang="en-US" altLang="en-US" dirty="0">
                <a:latin typeface="Arial Narrow" charset="0"/>
                <a:ea typeface="Arial Narrow" charset="0"/>
                <a:cs typeface="Arial Narrow" charset="0"/>
              </a:rPr>
              <a:t>Chi-squared goodness of fit tests were used to statistically compare actual and expected areas of fire exposure  (did it burn?) and fire sensitivity (how severely did it burn?) by </a:t>
            </a:r>
            <a:r>
              <a:rPr lang="en-US" altLang="en-US" dirty="0">
                <a:latin typeface="Arial Narrow" charset="0"/>
              </a:rPr>
              <a:t>ecotype, ecoregion, year, and season. </a:t>
            </a:r>
          </a:p>
          <a:p>
            <a:pPr marL="285750" indent="-285750">
              <a:buFont typeface="Arial" panose="020B0604020202020204" pitchFamily="34" charset="0"/>
              <a:buChar char="•"/>
              <a:defRPr/>
            </a:pPr>
            <a:r>
              <a:rPr lang="en-US" altLang="en-US" dirty="0">
                <a:latin typeface="Arial Narrow" charset="0"/>
              </a:rPr>
              <a:t>Exposure was assessed by converting the severity product into a binary burned (BSI&gt;0.5) or not burned (BSI&lt;0.5) map </a:t>
            </a:r>
          </a:p>
          <a:p>
            <a:pPr marL="285750" indent="-285750">
              <a:buFont typeface="Arial" panose="020B0604020202020204" pitchFamily="34" charset="0"/>
              <a:buChar char="•"/>
              <a:defRPr/>
            </a:pPr>
            <a:r>
              <a:rPr lang="en-US" altLang="en-US" dirty="0">
                <a:latin typeface="Arial Narrow" charset="0"/>
              </a:rPr>
              <a:t>Severity was assessed using each of the 5 BSI severity levels. </a:t>
            </a:r>
          </a:p>
          <a:p>
            <a:pPr marL="285750" indent="-285750">
              <a:buFont typeface="Arial" panose="020B0604020202020204" pitchFamily="34" charset="0"/>
              <a:buChar char="•"/>
              <a:defRPr/>
            </a:pPr>
            <a:r>
              <a:rPr lang="en-US" altLang="en-US" dirty="0">
                <a:latin typeface="Arial Narrow" charset="0"/>
              </a:rPr>
              <a:t>Expected values were derived by assuming equal probability of burning using the ratio of the total area available for each ecotype per wildfire by the total area of all ecotypes available within each wildfire perimeter.</a:t>
            </a:r>
          </a:p>
        </p:txBody>
      </p:sp>
      <p:sp>
        <p:nvSpPr>
          <p:cNvPr id="8" name="Rectangle 7">
            <a:extLst>
              <a:ext uri="{FF2B5EF4-FFF2-40B4-BE49-F238E27FC236}">
                <a16:creationId xmlns:a16="http://schemas.microsoft.com/office/drawing/2014/main" id="{2C373344-7741-4386-8174-0A9C90606740}"/>
              </a:ext>
            </a:extLst>
          </p:cNvPr>
          <p:cNvSpPr/>
          <p:nvPr/>
        </p:nvSpPr>
        <p:spPr>
          <a:xfrm>
            <a:off x="176609" y="5722881"/>
            <a:ext cx="3538643" cy="1077218"/>
          </a:xfrm>
          <a:prstGeom prst="rect">
            <a:avLst/>
          </a:prstGeom>
        </p:spPr>
        <p:txBody>
          <a:bodyPr wrap="square">
            <a:spAutoFit/>
          </a:bodyPr>
          <a:lstStyle/>
          <a:p>
            <a:r>
              <a:rPr lang="en-US" sz="1600" b="1" dirty="0">
                <a:latin typeface="Arial Narrow" charset="0"/>
              </a:rPr>
              <a:t>Above</a:t>
            </a:r>
            <a:r>
              <a:rPr lang="en-US" sz="1600" dirty="0">
                <a:latin typeface="Arial Narrow" charset="0"/>
              </a:rPr>
              <a:t>: Actual area within fire perimeters (hashed bars) and area burned (solid bars) in km</a:t>
            </a:r>
            <a:r>
              <a:rPr lang="en-US" sz="1600" baseline="30000" dirty="0">
                <a:latin typeface="Arial Narrow" charset="0"/>
              </a:rPr>
              <a:t>2</a:t>
            </a:r>
            <a:r>
              <a:rPr lang="en-US" sz="1600" dirty="0">
                <a:latin typeface="Arial Narrow" charset="0"/>
              </a:rPr>
              <a:t> by ecotype for the Taiga plains and shield.</a:t>
            </a:r>
          </a:p>
        </p:txBody>
      </p:sp>
      <p:sp>
        <p:nvSpPr>
          <p:cNvPr id="3" name="Rectangle 2">
            <a:extLst>
              <a:ext uri="{FF2B5EF4-FFF2-40B4-BE49-F238E27FC236}">
                <a16:creationId xmlns:a16="http://schemas.microsoft.com/office/drawing/2014/main" id="{8500450B-B2E8-413A-921C-45D2B4F72279}"/>
              </a:ext>
            </a:extLst>
          </p:cNvPr>
          <p:cNvSpPr/>
          <p:nvPr/>
        </p:nvSpPr>
        <p:spPr>
          <a:xfrm>
            <a:off x="114223" y="1417817"/>
            <a:ext cx="3810077" cy="42462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57E2D12-C350-48A2-9106-065FFDC7CF0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068848" y="2568716"/>
            <a:ext cx="4761491" cy="4139124"/>
          </a:xfrm>
          <a:prstGeom prst="rect">
            <a:avLst/>
          </a:prstGeom>
          <a:ln>
            <a:solidFill>
              <a:schemeClr val="tx1"/>
            </a:solidFill>
          </a:ln>
        </p:spPr>
      </p:pic>
    </p:spTree>
    <p:extLst>
      <p:ext uri="{BB962C8B-B14F-4D97-AF65-F5344CB8AC3E}">
        <p14:creationId xmlns:p14="http://schemas.microsoft.com/office/powerpoint/2010/main" val="289448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5951-34EB-4544-85F5-CA2233E52E98}"/>
              </a:ext>
            </a:extLst>
          </p:cNvPr>
          <p:cNvSpPr>
            <a:spLocks noGrp="1"/>
          </p:cNvSpPr>
          <p:nvPr>
            <p:ph type="title"/>
          </p:nvPr>
        </p:nvSpPr>
        <p:spPr>
          <a:xfrm>
            <a:off x="118952" y="58493"/>
            <a:ext cx="12073047" cy="584267"/>
          </a:xfrm>
        </p:spPr>
        <p:txBody>
          <a:bodyPr>
            <a:noAutofit/>
          </a:bodyPr>
          <a:lstStyle/>
          <a:p>
            <a:pPr algn="ctr"/>
            <a:r>
              <a:rPr lang="en-US" sz="4000" b="1" dirty="0">
                <a:latin typeface="+mn-lt"/>
              </a:rPr>
              <a:t>Taiga Shield                    Results                     Taiga Plains</a:t>
            </a:r>
          </a:p>
        </p:txBody>
      </p:sp>
      <p:sp>
        <p:nvSpPr>
          <p:cNvPr id="28" name="Oval 27">
            <a:extLst>
              <a:ext uri="{FF2B5EF4-FFF2-40B4-BE49-F238E27FC236}">
                <a16:creationId xmlns:a16="http://schemas.microsoft.com/office/drawing/2014/main" id="{86816B52-81F8-49E6-BDDD-2848ED9E2EDD}"/>
              </a:ext>
            </a:extLst>
          </p:cNvPr>
          <p:cNvSpPr/>
          <p:nvPr/>
        </p:nvSpPr>
        <p:spPr>
          <a:xfrm>
            <a:off x="5977456" y="4657374"/>
            <a:ext cx="480028" cy="3618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18952" y="671690"/>
            <a:ext cx="12025168" cy="6223684"/>
            <a:chOff x="278602" y="1407929"/>
            <a:chExt cx="11892296" cy="6223684"/>
          </a:xfrm>
        </p:grpSpPr>
        <p:sp>
          <p:nvSpPr>
            <p:cNvPr id="30" name="Rectangle: Rounded Corners 84">
              <a:extLst>
                <a:ext uri="{FF2B5EF4-FFF2-40B4-BE49-F238E27FC236}">
                  <a16:creationId xmlns:a16="http://schemas.microsoft.com/office/drawing/2014/main" id="{18584509-2287-4777-9972-ACA743E60CAD}"/>
                </a:ext>
              </a:extLst>
            </p:cNvPr>
            <p:cNvSpPr/>
            <p:nvPr/>
          </p:nvSpPr>
          <p:spPr>
            <a:xfrm>
              <a:off x="8850798" y="1407930"/>
              <a:ext cx="3320100" cy="618631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Rounded Corners 84">
              <a:extLst>
                <a:ext uri="{FF2B5EF4-FFF2-40B4-BE49-F238E27FC236}">
                  <a16:creationId xmlns:a16="http://schemas.microsoft.com/office/drawing/2014/main" id="{18584509-2287-4777-9972-ACA743E60CAD}"/>
                </a:ext>
              </a:extLst>
            </p:cNvPr>
            <p:cNvSpPr/>
            <p:nvPr/>
          </p:nvSpPr>
          <p:spPr>
            <a:xfrm>
              <a:off x="278602" y="1407929"/>
              <a:ext cx="3394969" cy="612696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5735AB9E-7849-4BF6-BCF0-1A87BC376DE6}"/>
                </a:ext>
              </a:extLst>
            </p:cNvPr>
            <p:cNvSpPr txBox="1"/>
            <p:nvPr/>
          </p:nvSpPr>
          <p:spPr>
            <a:xfrm>
              <a:off x="352377" y="1445304"/>
              <a:ext cx="3394969" cy="6186309"/>
            </a:xfrm>
            <a:prstGeom prst="rect">
              <a:avLst/>
            </a:prstGeom>
            <a:noFill/>
          </p:spPr>
          <p:txBody>
            <a:bodyPr wrap="square" rtlCol="0">
              <a:spAutoFit/>
            </a:bodyPr>
            <a:lstStyle/>
            <a:p>
              <a:pPr marL="119063" indent="-119063">
                <a:buFont typeface="Arial" panose="020B0604020202020204" pitchFamily="34" charset="0"/>
                <a:buChar char="•"/>
                <a:tabLst>
                  <a:tab pos="914400" algn="l"/>
                </a:tabLst>
                <a:defRPr/>
              </a:pPr>
              <a:r>
                <a:rPr lang="en-US" b="1" dirty="0">
                  <a:solidFill>
                    <a:schemeClr val="bg1"/>
                  </a:solidFill>
                </a:rPr>
                <a:t>For the Taiga shield, peatlands had low variability in exposure to wildfire (did it burn?) and sensitivity (how severely did it burn?) </a:t>
              </a:r>
            </a:p>
            <a:p>
              <a:pPr marL="576263" lvl="1" indent="-119063">
                <a:buFont typeface="Arial" panose="020B0604020202020204" pitchFamily="34" charset="0"/>
                <a:buChar char="•"/>
                <a:tabLst>
                  <a:tab pos="914400" algn="l"/>
                </a:tabLst>
                <a:defRPr/>
              </a:pPr>
              <a:r>
                <a:rPr lang="en-US" b="1" dirty="0">
                  <a:solidFill>
                    <a:schemeClr val="bg1"/>
                  </a:solidFill>
                </a:rPr>
                <a:t>More than 90% of all ecotypes burned within fire perimeters on the shield and all showed the same pattern of burn severity. </a:t>
              </a:r>
            </a:p>
            <a:p>
              <a:pPr marL="119063" indent="-119063">
                <a:buFont typeface="Arial" panose="020B0604020202020204" pitchFamily="34" charset="0"/>
                <a:buChar char="•"/>
                <a:tabLst>
                  <a:tab pos="914400" algn="l"/>
                </a:tabLst>
                <a:defRPr/>
              </a:pPr>
              <a:r>
                <a:rPr lang="en-US" b="1" dirty="0">
                  <a:solidFill>
                    <a:schemeClr val="bg1"/>
                  </a:solidFill>
                </a:rPr>
                <a:t>Year of burn (2014 vs 2015) did not influence burn severity patterns</a:t>
              </a:r>
            </a:p>
            <a:p>
              <a:pPr marL="119063" indent="-119063">
                <a:buFont typeface="Arial" panose="020B0604020202020204" pitchFamily="34" charset="0"/>
                <a:buChar char="•"/>
                <a:tabLst>
                  <a:tab pos="914400" algn="l"/>
                </a:tabLst>
                <a:defRPr/>
              </a:pPr>
              <a:r>
                <a:rPr lang="en-US" b="1" dirty="0">
                  <a:solidFill>
                    <a:schemeClr val="bg1"/>
                  </a:solidFill>
                </a:rPr>
                <a:t>Severity of burn was not significantly different in season of burn </a:t>
              </a:r>
            </a:p>
            <a:p>
              <a:pPr marL="119063" indent="-119063">
                <a:buFont typeface="Arial" panose="020B0604020202020204" pitchFamily="34" charset="0"/>
                <a:buChar char="•"/>
                <a:tabLst>
                  <a:tab pos="914400" algn="l"/>
                </a:tabLst>
                <a:defRPr/>
              </a:pPr>
              <a:r>
                <a:rPr lang="en-US" b="1" dirty="0">
                  <a:solidFill>
                    <a:schemeClr val="bg1"/>
                  </a:solidFill>
                </a:rPr>
                <a:t>Overall peatlands were found to be more susceptible to wildfire on the Taiga shield where they are smaller and hydrologically isolated by the rocky landscape and abundance of lakes</a:t>
              </a:r>
            </a:p>
          </p:txBody>
        </p:sp>
        <p:sp>
          <p:nvSpPr>
            <p:cNvPr id="36" name="TextBox 35">
              <a:extLst>
                <a:ext uri="{FF2B5EF4-FFF2-40B4-BE49-F238E27FC236}">
                  <a16:creationId xmlns:a16="http://schemas.microsoft.com/office/drawing/2014/main" id="{E6C87A22-F145-412F-8E48-4BD2E71AD855}"/>
                </a:ext>
              </a:extLst>
            </p:cNvPr>
            <p:cNvSpPr txBox="1"/>
            <p:nvPr/>
          </p:nvSpPr>
          <p:spPr>
            <a:xfrm>
              <a:off x="4336716" y="6251642"/>
              <a:ext cx="3850938" cy="1200329"/>
            </a:xfrm>
            <a:prstGeom prst="rect">
              <a:avLst/>
            </a:prstGeom>
            <a:noFill/>
          </p:spPr>
          <p:txBody>
            <a:bodyPr wrap="square" rtlCol="0">
              <a:spAutoFit/>
            </a:bodyPr>
            <a:lstStyle/>
            <a:p>
              <a:pPr algn="ctr"/>
              <a:r>
                <a:rPr lang="en-US" sz="2400" b="1" dirty="0">
                  <a:solidFill>
                    <a:schemeClr val="bg1"/>
                  </a:solidFill>
                </a:rPr>
                <a:t>Aquatic vegetation emits ~6x more methane than open water per unit area</a:t>
              </a:r>
            </a:p>
          </p:txBody>
        </p:sp>
      </p:grpSp>
      <p:pic>
        <p:nvPicPr>
          <p:cNvPr id="5" name="Picture 4">
            <a:extLst>
              <a:ext uri="{FF2B5EF4-FFF2-40B4-BE49-F238E27FC236}">
                <a16:creationId xmlns:a16="http://schemas.microsoft.com/office/drawing/2014/main" id="{148BD4A9-A992-4B14-8EF9-5D18954A2B4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32793" y="760935"/>
            <a:ext cx="5045363" cy="5082331"/>
          </a:xfrm>
          <a:prstGeom prst="rect">
            <a:avLst/>
          </a:prstGeom>
          <a:ln>
            <a:solidFill>
              <a:schemeClr val="tx1"/>
            </a:solidFill>
          </a:ln>
        </p:spPr>
      </p:pic>
      <p:sp>
        <p:nvSpPr>
          <p:cNvPr id="25" name="TextBox 24">
            <a:extLst>
              <a:ext uri="{FF2B5EF4-FFF2-40B4-BE49-F238E27FC236}">
                <a16:creationId xmlns:a16="http://schemas.microsoft.com/office/drawing/2014/main" id="{01C6338A-EA81-4402-8DFC-3D64687AFE05}"/>
              </a:ext>
            </a:extLst>
          </p:cNvPr>
          <p:cNvSpPr txBox="1"/>
          <p:nvPr/>
        </p:nvSpPr>
        <p:spPr>
          <a:xfrm>
            <a:off x="8848048" y="741885"/>
            <a:ext cx="3432901" cy="6463308"/>
          </a:xfrm>
          <a:prstGeom prst="rect">
            <a:avLst/>
          </a:prstGeom>
          <a:noFill/>
        </p:spPr>
        <p:txBody>
          <a:bodyPr wrap="square" rtlCol="0">
            <a:spAutoFit/>
          </a:bodyPr>
          <a:lstStyle/>
          <a:p>
            <a:pPr marL="119063" indent="-119063">
              <a:buFont typeface="Arial" panose="020B0604020202020204" pitchFamily="34" charset="0"/>
              <a:buChar char="•"/>
              <a:tabLst>
                <a:tab pos="914400" algn="l"/>
              </a:tabLst>
              <a:defRPr/>
            </a:pPr>
            <a:r>
              <a:rPr lang="en-US" b="1" dirty="0">
                <a:solidFill>
                  <a:schemeClr val="bg1"/>
                </a:solidFill>
              </a:rPr>
              <a:t>For the Taiga plains, peatlands had high variability in exposure to wildfire (did it burn?) and sensitivity (how severely did it burn?) , with more moderate and high severity burning, as well as a greater abundance of unburned islands</a:t>
            </a:r>
          </a:p>
          <a:p>
            <a:pPr marL="119063" indent="-119063">
              <a:buFont typeface="Arial" panose="020B0604020202020204" pitchFamily="34" charset="0"/>
              <a:buChar char="•"/>
              <a:tabLst>
                <a:tab pos="914400" algn="l"/>
              </a:tabLst>
              <a:defRPr/>
            </a:pPr>
            <a:r>
              <a:rPr lang="en-US" b="1" dirty="0">
                <a:solidFill>
                  <a:schemeClr val="bg1"/>
                </a:solidFill>
              </a:rPr>
              <a:t>Here peatlands are hydrologically well-connected to both ground water systems and larger peatland complexes</a:t>
            </a:r>
          </a:p>
          <a:p>
            <a:pPr marL="119063" indent="-119063">
              <a:buFont typeface="Arial" panose="020B0604020202020204" pitchFamily="34" charset="0"/>
              <a:buChar char="•"/>
              <a:tabLst>
                <a:tab pos="914400" algn="l"/>
              </a:tabLst>
              <a:defRPr/>
            </a:pPr>
            <a:r>
              <a:rPr lang="en-US" b="1" dirty="0">
                <a:solidFill>
                  <a:schemeClr val="bg1"/>
                </a:solidFill>
              </a:rPr>
              <a:t>Upland conifer and treed fens had more area burning and at higher severity than expected, while bogs and open fens had less area and severity of burn</a:t>
            </a:r>
          </a:p>
          <a:p>
            <a:pPr marL="119063" indent="-119063">
              <a:buFont typeface="Arial" panose="020B0604020202020204" pitchFamily="34" charset="0"/>
              <a:buChar char="•"/>
              <a:tabLst>
                <a:tab pos="914400" algn="l"/>
              </a:tabLst>
              <a:defRPr/>
            </a:pPr>
            <a:r>
              <a:rPr lang="en-US" b="1" dirty="0">
                <a:solidFill>
                  <a:schemeClr val="bg1"/>
                </a:solidFill>
              </a:rPr>
              <a:t>Overall peatlands were less vulnerable to wildfire on the plains than the shield.  The wetlands acted to fragment the landscape despite drought</a:t>
            </a:r>
          </a:p>
          <a:p>
            <a:pPr marL="119063" indent="-119063">
              <a:buFont typeface="Arial" panose="020B0604020202020204" pitchFamily="34" charset="0"/>
              <a:buChar char="•"/>
              <a:tabLst>
                <a:tab pos="914400" algn="l"/>
              </a:tabLst>
              <a:defRPr/>
            </a:pPr>
            <a:endParaRPr lang="en-US" b="1" dirty="0">
              <a:solidFill>
                <a:schemeClr val="bg1"/>
              </a:solidFill>
            </a:endParaRPr>
          </a:p>
        </p:txBody>
      </p:sp>
      <p:sp>
        <p:nvSpPr>
          <p:cNvPr id="26" name="Rectangle 25">
            <a:extLst>
              <a:ext uri="{FF2B5EF4-FFF2-40B4-BE49-F238E27FC236}">
                <a16:creationId xmlns:a16="http://schemas.microsoft.com/office/drawing/2014/main" id="{40129E8C-B9A9-413F-BEEB-05C55B62E4AF}"/>
              </a:ext>
            </a:extLst>
          </p:cNvPr>
          <p:cNvSpPr/>
          <p:nvPr/>
        </p:nvSpPr>
        <p:spPr>
          <a:xfrm>
            <a:off x="3626452" y="5802893"/>
            <a:ext cx="5221596" cy="1323439"/>
          </a:xfrm>
          <a:prstGeom prst="rect">
            <a:avLst/>
          </a:prstGeom>
        </p:spPr>
        <p:txBody>
          <a:bodyPr wrap="square">
            <a:spAutoFit/>
          </a:bodyPr>
          <a:lstStyle/>
          <a:p>
            <a:r>
              <a:rPr lang="en-US" sz="1600" b="1" dirty="0"/>
              <a:t>Above</a:t>
            </a:r>
            <a:r>
              <a:rPr lang="en-US" sz="1600" dirty="0"/>
              <a:t>: Expected (gray bars) and actual proportional area (colored lines and points) showing sensitivity to wildfire (burn severity) by ecoregion (top) by ecosystem type, year and season for Taiga shield (left) and Taiga plain (right). </a:t>
            </a:r>
          </a:p>
          <a:p>
            <a:endParaRPr lang="en-US" sz="1600" b="1" dirty="0"/>
          </a:p>
        </p:txBody>
      </p:sp>
    </p:spTree>
    <p:extLst>
      <p:ext uri="{BB962C8B-B14F-4D97-AF65-F5344CB8AC3E}">
        <p14:creationId xmlns:p14="http://schemas.microsoft.com/office/powerpoint/2010/main" val="1031056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9633</TotalTime>
  <Words>807</Words>
  <Application>Microsoft Office PowerPoint</Application>
  <PresentationFormat>Widescreen</PresentationFormat>
  <Paragraphs>39</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Times New Roman</vt:lpstr>
      <vt:lpstr>Office Theme</vt:lpstr>
      <vt:lpstr>PowerPoint Presentation</vt:lpstr>
      <vt:lpstr>Approach</vt:lpstr>
      <vt:lpstr>Taiga Shield                    Results                     Taiga Plains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it is and why it matters</dc:title>
  <dc:creator>Eric Palm</dc:creator>
  <cp:lastModifiedBy>Laura Chavez</cp:lastModifiedBy>
  <cp:revision>284</cp:revision>
  <dcterms:created xsi:type="dcterms:W3CDTF">2020-01-21T17:36:11Z</dcterms:created>
  <dcterms:modified xsi:type="dcterms:W3CDTF">2023-04-26T21:07:25Z</dcterms:modified>
</cp:coreProperties>
</file>