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64" r:id="rId2"/>
    <p:sldId id="269" r:id="rId3"/>
    <p:sldId id="270" r:id="rId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9424" autoAdjust="0"/>
  </p:normalViewPr>
  <p:slideViewPr>
    <p:cSldViewPr>
      <p:cViewPr varScale="1">
        <p:scale>
          <a:sx n="96" d="100"/>
          <a:sy n="96" d="100"/>
        </p:scale>
        <p:origin x="2160" y="78"/>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6/19/2024</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lnSpc>
                <a:spcPts val="1800"/>
              </a:lnSpc>
            </a:pPr>
            <a:r>
              <a:rPr lang="en-US" altLang="en-US" i="1" dirty="0">
                <a:latin typeface="Arial" panose="020B0604020202020204" pitchFamily="34" charset="0"/>
                <a:cs typeface="Arial" panose="020B0604020202020204" pitchFamily="34" charset="0"/>
              </a:rPr>
              <a:t>NASA OBB</a:t>
            </a:r>
            <a:r>
              <a:rPr lang="en-US" altLang="en-US" i="1" baseline="0" dirty="0">
                <a:latin typeface="Arial" panose="020B0604020202020204" pitchFamily="34" charset="0"/>
                <a:cs typeface="Arial" panose="020B0604020202020204" pitchFamily="34" charset="0"/>
              </a:rPr>
              <a:t> program , grant </a:t>
            </a:r>
            <a:r>
              <a:rPr lang="en-US" sz="1000" kern="1200" dirty="0">
                <a:solidFill>
                  <a:schemeClr val="tx1"/>
                </a:solidFill>
                <a:effectLst/>
                <a:latin typeface="+mn-lt"/>
                <a:ea typeface="+mn-ea"/>
                <a:cs typeface="+mn-cs"/>
              </a:rPr>
              <a:t>80NSSC21K0562, PI</a:t>
            </a:r>
            <a:r>
              <a:rPr lang="en-US" sz="1000" kern="1200" baseline="0" dirty="0">
                <a:solidFill>
                  <a:schemeClr val="tx1"/>
                </a:solidFill>
                <a:effectLst/>
                <a:latin typeface="+mn-lt"/>
                <a:ea typeface="+mn-ea"/>
                <a:cs typeface="+mn-cs"/>
              </a:rPr>
              <a:t> – Alex Gilerson</a:t>
            </a:r>
          </a:p>
          <a:p>
            <a:pPr defTabSz="457200">
              <a:lnSpc>
                <a:spcPts val="1800"/>
              </a:lnSpc>
            </a:pPr>
            <a:r>
              <a:rPr lang="en-US" altLang="en-US" sz="1000" i="1" kern="1200" baseline="0" dirty="0">
                <a:solidFill>
                  <a:schemeClr val="tx1"/>
                </a:solidFill>
                <a:effectLst/>
                <a:latin typeface="+mn-lt"/>
                <a:ea typeface="+mn-ea"/>
                <a:cs typeface="+mn-cs"/>
              </a:rPr>
              <a:t>Authors affiliations:</a:t>
            </a:r>
          </a:p>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800" b="1" dirty="0">
                <a:effectLst/>
                <a:latin typeface="Times New Roman" panose="02020603050405020304" pitchFamily="18" charset="0"/>
                <a:ea typeface="Calibri" panose="020F0502020204030204" pitchFamily="34" charset="0"/>
              </a:rPr>
              <a:t>Mateusz Malinowski</a:t>
            </a:r>
            <a:r>
              <a:rPr lang="en-US" sz="1800" b="1" baseline="30000" dirty="0">
                <a:effectLst/>
                <a:latin typeface="Times New Roman" panose="02020603050405020304" pitchFamily="18" charset="0"/>
                <a:ea typeface="Calibri" panose="020F0502020204030204" pitchFamily="34" charset="0"/>
              </a:rPr>
              <a:t>1</a:t>
            </a:r>
            <a:r>
              <a:rPr lang="en-US" sz="1800" b="1" dirty="0">
                <a:effectLst/>
                <a:latin typeface="Times New Roman" panose="02020603050405020304" pitchFamily="18" charset="0"/>
                <a:ea typeface="Calibri" panose="020F0502020204030204" pitchFamily="34" charset="0"/>
              </a:rPr>
              <a:t>, Alexander Gilerson</a:t>
            </a:r>
            <a:r>
              <a:rPr lang="en-US" sz="1800" b="1" baseline="30000" dirty="0">
                <a:effectLst/>
                <a:latin typeface="Times New Roman" panose="02020603050405020304" pitchFamily="18" charset="0"/>
                <a:ea typeface="Calibri" panose="020F0502020204030204" pitchFamily="34" charset="0"/>
              </a:rPr>
              <a:t>1,2</a:t>
            </a:r>
            <a:r>
              <a:rPr lang="en-US" sz="1800" b="1" dirty="0">
                <a:effectLst/>
                <a:latin typeface="Times New Roman" panose="02020603050405020304" pitchFamily="18" charset="0"/>
                <a:ea typeface="Calibri" panose="020F0502020204030204" pitchFamily="34" charset="0"/>
              </a:rPr>
              <a:t>, Eder Herrera –Estrella</a:t>
            </a:r>
            <a:r>
              <a:rPr lang="en-US" sz="1800" b="1" baseline="30000" dirty="0">
                <a:effectLst/>
                <a:latin typeface="Times New Roman" panose="02020603050405020304" pitchFamily="18" charset="0"/>
                <a:ea typeface="Calibri" panose="020F0502020204030204" pitchFamily="34" charset="0"/>
              </a:rPr>
              <a:t>1</a:t>
            </a:r>
            <a:r>
              <a:rPr lang="en-US" sz="1800" b="1" dirty="0">
                <a:effectLst/>
                <a:latin typeface="Times New Roman" panose="02020603050405020304" pitchFamily="18" charset="0"/>
                <a:ea typeface="Calibri" panose="020F0502020204030204" pitchFamily="34" charset="0"/>
              </a:rPr>
              <a:t>, Robert Foster</a:t>
            </a:r>
            <a:r>
              <a:rPr lang="en-US" sz="1800" b="1" baseline="30000" dirty="0">
                <a:effectLst/>
                <a:latin typeface="Times New Roman" panose="02020603050405020304" pitchFamily="18" charset="0"/>
                <a:ea typeface="Calibri" panose="020F0502020204030204" pitchFamily="34" charset="0"/>
              </a:rPr>
              <a:t>3</a:t>
            </a:r>
            <a:r>
              <a:rPr lang="en-US" sz="1800" b="1" dirty="0">
                <a:effectLst/>
                <a:latin typeface="Times New Roman" panose="02020603050405020304" pitchFamily="18" charset="0"/>
                <a:ea typeface="Calibri" panose="020F0502020204030204" pitchFamily="34" charset="0"/>
              </a:rPr>
              <a:t>, Jacopo Agagliate</a:t>
            </a:r>
            <a:r>
              <a:rPr lang="en-US" sz="1800" b="1" baseline="30000" dirty="0">
                <a:effectLst/>
                <a:latin typeface="Times New Roman" panose="02020603050405020304" pitchFamily="18" charset="0"/>
                <a:ea typeface="Calibri" panose="020F0502020204030204" pitchFamily="34" charset="0"/>
              </a:rPr>
              <a:t>1</a:t>
            </a:r>
            <a:r>
              <a:rPr lang="en-US" sz="1800" b="1" dirty="0">
                <a:effectLst/>
                <a:latin typeface="Times New Roman" panose="02020603050405020304" pitchFamily="18" charset="0"/>
                <a:ea typeface="Calibri" panose="020F0502020204030204" pitchFamily="34" charset="0"/>
              </a:rPr>
              <a:t> and Michael Ondrusek</a:t>
            </a:r>
            <a:r>
              <a:rPr lang="en-US" sz="1800" b="1" baseline="30000" dirty="0">
                <a:effectLst/>
                <a:latin typeface="Times New Roman" panose="02020603050405020304" pitchFamily="18" charset="0"/>
                <a:ea typeface="Calibri" panose="020F0502020204030204" pitchFamily="34" charset="0"/>
              </a:rPr>
              <a:t>4</a:t>
            </a:r>
            <a:endParaRPr lang="en-US" sz="1800" b="1"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Optical Remote Sensing Laboratory, The City College of New York, New York, NY, USA, </a:t>
            </a: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Earth and Environmental Sciences, The Graduate Center, New York, NY, USA</a:t>
            </a:r>
          </a:p>
          <a:p>
            <a:pPr marL="0" marR="0" lvl="0" indent="0" algn="l" defTabSz="914400" rtl="0" eaLnBrk="1" fontAlgn="auto" latinLnBrk="0" hangingPunct="1">
              <a:lnSpc>
                <a:spcPct val="100000"/>
              </a:lnSpc>
              <a:spcBef>
                <a:spcPts val="1200"/>
              </a:spcBef>
              <a:spcAft>
                <a:spcPts val="0"/>
              </a:spcAft>
              <a:buClrTx/>
              <a:buSzTx/>
              <a:buFontTx/>
              <a:buNone/>
              <a:tabLst/>
              <a:defRPr/>
            </a:pPr>
            <a:r>
              <a:rPr lang="en-US" sz="12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Remote Sensing Division, Naval Research Laboratory, Washington, DC, USA, </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1800" dirty="0">
                <a:effectLst/>
                <a:latin typeface="Times New Roman" panose="02020603050405020304" pitchFamily="18" charset="0"/>
                <a:ea typeface="Times New Roman" panose="02020603050405020304" pitchFamily="18" charset="0"/>
              </a:rPr>
              <a:t>NOAA/NESDIS/STAR, College Park, MD 20740, USA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120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Full citation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rgbClr val="0000FF"/>
                </a:solidFill>
              </a:rPr>
              <a:t>M. Malinowski, A. Gilerson, E. Herrera-Estrella, R. Foster, J. Agagliate, and M. Ondrusek, “Surface roughness and wave slope statistics from the multi-spectral polarimetric imaging of the ocean surface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rgbClr val="0000FF"/>
                </a:solidFill>
              </a:rPr>
              <a:t>Optics Express, 2024. </a:t>
            </a:r>
            <a:r>
              <a:rPr lang="en-US" sz="1800" b="0" i="0" u="none" strike="noStrike" baseline="0" dirty="0" err="1">
                <a:latin typeface="AdvOT9b12cd41"/>
              </a:rPr>
              <a:t>doi</a:t>
            </a:r>
            <a:r>
              <a:rPr lang="en-US" sz="1800" b="0" i="0" u="none" strike="noStrike" baseline="0" dirty="0">
                <a:latin typeface="AdvOT9b12cd41"/>
              </a:rPr>
              <a:t>: 10.1364/OE.521650</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en-US" sz="1800" b="0" i="0" u="none" strike="noStrike" baseline="0" dirty="0">
              <a:latin typeface="AdvOT9b12cd41"/>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en-US" i="1" dirty="0">
                <a:latin typeface="Arial" panose="020B0604020202020204" pitchFamily="34" charset="0"/>
                <a:cs typeface="Arial" panose="020B0604020202020204" pitchFamily="34" charset="0"/>
              </a:rPr>
              <a:t>Abstract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en-US" i="1" dirty="0">
                <a:latin typeface="Arial" panose="020B0604020202020204" pitchFamily="34" charset="0"/>
                <a:cs typeface="Arial" panose="020B0604020202020204" pitchFamily="34" charset="0"/>
              </a:rPr>
              <a:t>The polarization of light in Ocean Color (OC) applications provides important information about atmospheric parameters, water composition, and the ocean surface. The Stokes vector components and the degree of linear polarization of light contain useful information about the air-water interface, including ocean surface roughness. We present polarimetric measurements and analysis of the ocean wave slopes at several bands. Data is acquired with a Teledyne DALSA camera, which uses a polarizer-on-chip focal plane of 1232 × 1028 super-pixels, where each pixel is made of four subpixels with 0-, 90-, 45- and 135-degrees orientation of polarization. We present a modified version of the Polarization Slope Sensing (PSS) technique [Zappa et al., 2008] for the non-contact detection of wave slopes and demonstrate a good performance of the updated algorithm in several conditions where the original technique was not applicable. Derived wave slopes are presented for various aquatic and atmospheric environments, including during VIIRS Cal/Val cruises and at a near-shore pier. The results are shown to be consistent with theoretical wave slope models.</a:t>
            </a:r>
          </a:p>
        </p:txBody>
      </p:sp>
      <p:sp>
        <p:nvSpPr>
          <p:cNvPr id="4" name="Slide Number Placeholder 3"/>
          <p:cNvSpPr>
            <a:spLocks noGrp="1"/>
          </p:cNvSpPr>
          <p:nvPr>
            <p:ph type="sldNum" sz="quarter" idx="10"/>
          </p:nvPr>
        </p:nvSpPr>
        <p:spPr/>
        <p:txBody>
          <a:bodyPr/>
          <a:lstStyle/>
          <a:p>
            <a:fld id="{E129A5CA-096F-418F-9FEB-D0E4975ED517}" type="slidenum">
              <a:rPr lang="en-US" smtClean="0"/>
              <a:t>1</a:t>
            </a:fld>
            <a:endParaRPr lang="en-US" dirty="0"/>
          </a:p>
        </p:txBody>
      </p:sp>
    </p:spTree>
    <p:extLst>
      <p:ext uri="{BB962C8B-B14F-4D97-AF65-F5344CB8AC3E}">
        <p14:creationId xmlns:p14="http://schemas.microsoft.com/office/powerpoint/2010/main" val="14176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lnSpc>
                <a:spcPts val="1800"/>
              </a:lnSpc>
            </a:pPr>
            <a:r>
              <a:rPr lang="en-US" altLang="en-US" i="1" dirty="0">
                <a:latin typeface="Arial" panose="020B0604020202020204" pitchFamily="34" charset="0"/>
                <a:cs typeface="Arial" panose="020B0604020202020204" pitchFamily="34" charset="0"/>
              </a:rPr>
              <a:t>NASA OBB</a:t>
            </a:r>
            <a:r>
              <a:rPr lang="en-US" altLang="en-US" i="1" baseline="0" dirty="0">
                <a:latin typeface="Arial" panose="020B0604020202020204" pitchFamily="34" charset="0"/>
                <a:cs typeface="Arial" panose="020B0604020202020204" pitchFamily="34" charset="0"/>
              </a:rPr>
              <a:t> program , grant </a:t>
            </a:r>
            <a:r>
              <a:rPr lang="en-US" sz="1000" kern="1200" dirty="0">
                <a:solidFill>
                  <a:schemeClr val="tx1"/>
                </a:solidFill>
                <a:effectLst/>
                <a:latin typeface="+mn-lt"/>
                <a:ea typeface="+mn-ea"/>
                <a:cs typeface="+mn-cs"/>
              </a:rPr>
              <a:t>80NSSC21K0562, PI</a:t>
            </a:r>
            <a:r>
              <a:rPr lang="en-US" sz="1000" kern="1200" baseline="0" dirty="0">
                <a:solidFill>
                  <a:schemeClr val="tx1"/>
                </a:solidFill>
                <a:effectLst/>
                <a:latin typeface="+mn-lt"/>
                <a:ea typeface="+mn-ea"/>
                <a:cs typeface="+mn-cs"/>
              </a:rPr>
              <a:t> – Alex Gilerson</a:t>
            </a:r>
          </a:p>
          <a:p>
            <a:pPr eaLnBrk="1" hangingPunct="1">
              <a:spcAft>
                <a:spcPts val="600"/>
              </a:spcAft>
            </a:pPr>
            <a:r>
              <a:rPr lang="en-US" sz="1000" dirty="0">
                <a:solidFill>
                  <a:srgbClr val="0000FF"/>
                </a:solidFill>
                <a:latin typeface="Arial"/>
                <a:cs typeface="Arial"/>
              </a:rPr>
              <a:t>Full, formal citation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dirty="0">
                <a:solidFill>
                  <a:srgbClr val="0000FF"/>
                </a:solidFill>
              </a:rPr>
              <a:t>M. Malinowski, A. Gilerson, E. Herrera-Estrella, R. Foster, J. Agagliate, and M. Ondrusek, “Surface roughness and wave slope statistics from the multi-spectral polarimetric imaging of the ocean surface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dirty="0">
                <a:solidFill>
                  <a:srgbClr val="0000FF"/>
                </a:solidFill>
              </a:rPr>
              <a:t> Optics Express, 2024. </a:t>
            </a:r>
            <a:r>
              <a:rPr lang="en-US" sz="1200" b="0" i="0" u="none" strike="noStrike" baseline="0" dirty="0" err="1">
                <a:latin typeface="AdvOT9b12cd41"/>
              </a:rPr>
              <a:t>doi</a:t>
            </a:r>
            <a:r>
              <a:rPr lang="en-US" sz="1200" b="0" i="0" u="none" strike="noStrike" baseline="0" dirty="0">
                <a:latin typeface="AdvOT9b12cd41"/>
              </a:rPr>
              <a:t>: 10.1364/OE.521650</a:t>
            </a:r>
          </a:p>
          <a:p>
            <a:pPr eaLnBrk="1" hangingPunct="1">
              <a:spcAft>
                <a:spcPts val="600"/>
              </a:spcAft>
            </a:pPr>
            <a:endParaRPr lang="en-US" sz="1000" b="1" dirty="0">
              <a:solidFill>
                <a:srgbClr val="0000FF"/>
              </a:solidFill>
              <a:latin typeface="Arial"/>
              <a:cs typeface="Arial"/>
            </a:endParaRPr>
          </a:p>
          <a:p>
            <a:pPr eaLnBrk="1" hangingPunct="1">
              <a:spcAft>
                <a:spcPts val="600"/>
              </a:spcAft>
            </a:pPr>
            <a:r>
              <a:rPr lang="en-US" sz="1000" b="1" dirty="0">
                <a:solidFill>
                  <a:srgbClr val="0000FF"/>
                </a:solidFill>
                <a:latin typeface="Arial"/>
                <a:cs typeface="Arial"/>
              </a:rPr>
              <a:t>Award Information:</a:t>
            </a:r>
          </a:p>
          <a:p>
            <a:pPr eaLnBrk="1" hangingPunct="1">
              <a:spcAft>
                <a:spcPts val="600"/>
              </a:spcAft>
            </a:pPr>
            <a:r>
              <a:rPr lang="en-US" sz="1000" dirty="0">
                <a:solidFill>
                  <a:srgbClr val="0000FF"/>
                </a:solidFill>
                <a:latin typeface="Arial"/>
                <a:cs typeface="Arial"/>
              </a:rPr>
              <a:t>This research was supported by the NASA Ocean Biology and Biochemistry Program (</a:t>
            </a:r>
            <a:r>
              <a:rPr lang="en-US" sz="1000" dirty="0">
                <a:solidFill>
                  <a:srgbClr val="0000FF"/>
                </a:solidFill>
              </a:rPr>
              <a:t>NNH20ZDA001N-OBB-Task 2.5.</a:t>
            </a:r>
            <a:r>
              <a:rPr lang="en-US" sz="1000" dirty="0">
                <a:solidFill>
                  <a:srgbClr val="0000FF"/>
                </a:solidFill>
                <a:latin typeface="Arial"/>
                <a:cs typeface="Arial"/>
              </a:rPr>
              <a:t>) under NASA Award number 80NSSC21K0562</a:t>
            </a:r>
          </a:p>
          <a:p>
            <a:pPr defTabSz="457200">
              <a:lnSpc>
                <a:spcPts val="1800"/>
              </a:lnSpc>
            </a:pPr>
            <a:endParaRPr lang="en-US" sz="1000" kern="1200" baseline="0" dirty="0">
              <a:solidFill>
                <a:schemeClr val="tx1"/>
              </a:solidFill>
              <a:effectLst/>
              <a:latin typeface="+mn-lt"/>
              <a:ea typeface="+mn-ea"/>
              <a:cs typeface="+mn-cs"/>
            </a:endParaRPr>
          </a:p>
          <a:p>
            <a:pPr defTabSz="457200">
              <a:lnSpc>
                <a:spcPts val="1800"/>
              </a:lnSpc>
            </a:pPr>
            <a:endParaRPr lang="en-US" alt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129A5CA-096F-418F-9FEB-D0E4975ED517}" type="slidenum">
              <a:rPr lang="en-US" smtClean="0"/>
              <a:t>2</a:t>
            </a:fld>
            <a:endParaRPr lang="en-US" dirty="0"/>
          </a:p>
        </p:txBody>
      </p:sp>
    </p:spTree>
    <p:extLst>
      <p:ext uri="{BB962C8B-B14F-4D97-AF65-F5344CB8AC3E}">
        <p14:creationId xmlns:p14="http://schemas.microsoft.com/office/powerpoint/2010/main" val="233830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lnSpc>
                <a:spcPts val="1800"/>
              </a:lnSpc>
            </a:pPr>
            <a:r>
              <a:rPr lang="en-US" altLang="en-US" i="1" dirty="0">
                <a:latin typeface="Arial" panose="020B0604020202020204" pitchFamily="34" charset="0"/>
                <a:cs typeface="Arial" panose="020B0604020202020204" pitchFamily="34" charset="0"/>
              </a:rPr>
              <a:t>NASA OBB</a:t>
            </a:r>
            <a:r>
              <a:rPr lang="en-US" altLang="en-US" i="1" baseline="0" dirty="0">
                <a:latin typeface="Arial" panose="020B0604020202020204" pitchFamily="34" charset="0"/>
                <a:cs typeface="Arial" panose="020B0604020202020204" pitchFamily="34" charset="0"/>
              </a:rPr>
              <a:t> program , grant </a:t>
            </a:r>
            <a:r>
              <a:rPr lang="en-US" sz="1200" kern="1200" dirty="0">
                <a:solidFill>
                  <a:schemeClr val="tx1"/>
                </a:solidFill>
                <a:effectLst/>
                <a:latin typeface="+mn-lt"/>
                <a:ea typeface="+mn-ea"/>
                <a:cs typeface="+mn-cs"/>
              </a:rPr>
              <a:t>80NSSC21K0562, PI</a:t>
            </a:r>
            <a:r>
              <a:rPr lang="en-US" sz="1200" kern="1200" baseline="0" dirty="0">
                <a:solidFill>
                  <a:schemeClr val="tx1"/>
                </a:solidFill>
                <a:effectLst/>
                <a:latin typeface="+mn-lt"/>
                <a:ea typeface="+mn-ea"/>
                <a:cs typeface="+mn-cs"/>
              </a:rPr>
              <a:t> – Alex Gilerson</a:t>
            </a:r>
          </a:p>
          <a:p>
            <a:pPr eaLnBrk="1" hangingPunct="1">
              <a:spcAft>
                <a:spcPts val="600"/>
              </a:spcAft>
            </a:pPr>
            <a:r>
              <a:rPr lang="en-US" sz="1200" dirty="0">
                <a:solidFill>
                  <a:srgbClr val="0000FF"/>
                </a:solidFill>
                <a:latin typeface="Arial"/>
                <a:cs typeface="Arial"/>
              </a:rPr>
              <a:t>Full, formal citation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rgbClr val="0000FF"/>
                </a:solidFill>
              </a:rPr>
              <a:t>M. Malinowski, A. Gilerson, E. Herrera-Estrella, R. Foster, J. Agagliate, and M. Ondrusek, “Surface roughness and wave slope statistics from the multi-spectral polarimetric imaging of the ocean surface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dirty="0">
                <a:solidFill>
                  <a:srgbClr val="0000FF"/>
                </a:solidFill>
              </a:rPr>
              <a:t> Optics Express, 2024. </a:t>
            </a:r>
            <a:r>
              <a:rPr lang="en-US" sz="1800" b="0" i="0" u="none" strike="noStrike" baseline="0" dirty="0" err="1">
                <a:latin typeface="AdvOT9b12cd41"/>
              </a:rPr>
              <a:t>doi</a:t>
            </a:r>
            <a:r>
              <a:rPr lang="en-US" sz="1800" b="0" i="0" u="none" strike="noStrike" baseline="0" dirty="0">
                <a:latin typeface="AdvOT9b12cd41"/>
              </a:rPr>
              <a:t>: 10.1364/OE.521650</a:t>
            </a:r>
          </a:p>
          <a:p>
            <a:pPr eaLnBrk="1" hangingPunct="1">
              <a:spcAft>
                <a:spcPts val="600"/>
              </a:spcAft>
            </a:pPr>
            <a:endParaRPr lang="en-US" sz="1200" b="1" dirty="0">
              <a:solidFill>
                <a:srgbClr val="0000FF"/>
              </a:solidFill>
              <a:latin typeface="Arial"/>
              <a:cs typeface="Arial"/>
            </a:endParaRPr>
          </a:p>
          <a:p>
            <a:pPr eaLnBrk="1" hangingPunct="1">
              <a:spcAft>
                <a:spcPts val="600"/>
              </a:spcAft>
            </a:pPr>
            <a:r>
              <a:rPr lang="en-US" sz="1200" b="1" dirty="0">
                <a:solidFill>
                  <a:srgbClr val="0000FF"/>
                </a:solidFill>
                <a:latin typeface="Arial"/>
                <a:cs typeface="Arial"/>
              </a:rPr>
              <a:t>Award Information:</a:t>
            </a:r>
          </a:p>
          <a:p>
            <a:pPr eaLnBrk="1" hangingPunct="1">
              <a:spcAft>
                <a:spcPts val="600"/>
              </a:spcAft>
            </a:pPr>
            <a:r>
              <a:rPr lang="en-US" sz="1200" dirty="0">
                <a:solidFill>
                  <a:srgbClr val="0000FF"/>
                </a:solidFill>
                <a:latin typeface="Arial"/>
                <a:cs typeface="Arial"/>
              </a:rPr>
              <a:t>This research was supported by the NASA Ocean Biology and Biochemistry Program (</a:t>
            </a:r>
            <a:r>
              <a:rPr lang="en-US" sz="1200" dirty="0">
                <a:solidFill>
                  <a:srgbClr val="0000FF"/>
                </a:solidFill>
              </a:rPr>
              <a:t>NNH20ZDA001N-OBB-Task 2.5.</a:t>
            </a:r>
            <a:r>
              <a:rPr lang="en-US" sz="1200" dirty="0">
                <a:solidFill>
                  <a:srgbClr val="0000FF"/>
                </a:solidFill>
                <a:latin typeface="Arial"/>
                <a:cs typeface="Arial"/>
              </a:rPr>
              <a:t>) under NASA Award number 80NSSC21K0562</a:t>
            </a:r>
          </a:p>
          <a:p>
            <a:pPr defTabSz="457200">
              <a:lnSpc>
                <a:spcPts val="1800"/>
              </a:lnSpc>
            </a:pPr>
            <a:endParaRPr lang="en-US" sz="1200" kern="1200" baseline="0" dirty="0">
              <a:solidFill>
                <a:schemeClr val="tx1"/>
              </a:solidFill>
              <a:effectLst/>
              <a:latin typeface="+mn-lt"/>
              <a:ea typeface="+mn-ea"/>
              <a:cs typeface="+mn-cs"/>
            </a:endParaRPr>
          </a:p>
          <a:p>
            <a:pPr defTabSz="457200">
              <a:lnSpc>
                <a:spcPts val="1800"/>
              </a:lnSpc>
            </a:pPr>
            <a:endParaRPr lang="en-US" altLang="en-US"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129A5CA-096F-418F-9FEB-D0E4975ED517}" type="slidenum">
              <a:rPr lang="en-US" smtClean="0"/>
              <a:t>3</a:t>
            </a:fld>
            <a:endParaRPr lang="en-US" dirty="0"/>
          </a:p>
        </p:txBody>
      </p:sp>
    </p:spTree>
    <p:extLst>
      <p:ext uri="{BB962C8B-B14F-4D97-AF65-F5344CB8AC3E}">
        <p14:creationId xmlns:p14="http://schemas.microsoft.com/office/powerpoint/2010/main" val="175061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40429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56057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5"/>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27035"/>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8914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1"/>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66705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163817621"/>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97629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6972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05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293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5273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5987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814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0166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Line 5"/>
          <p:cNvSpPr>
            <a:spLocks noChangeShapeType="1"/>
          </p:cNvSpPr>
          <p:nvPr/>
        </p:nvSpPr>
        <p:spPr bwMode="auto">
          <a:xfrm>
            <a:off x="65098" y="1062038"/>
            <a:ext cx="9020175" cy="0"/>
          </a:xfrm>
          <a:prstGeom prst="line">
            <a:avLst/>
          </a:prstGeom>
          <a:noFill/>
          <a:ln w="38100" cmpd="dbl">
            <a:solidFill>
              <a:schemeClr val="accent2"/>
            </a:solidFill>
            <a:round/>
            <a:headEnd/>
            <a:tailEnd/>
          </a:ln>
          <a:extLst>
            <a:ext uri="{909E8E84-426E-40dd-AFC4-6F175D3DCCD1}">
              <a14:hiddenFill xmlns="" xmlns:a14="http://schemas.microsoft.com/office/drawing/2010/main">
                <a:noFill/>
              </a14:hiddenFill>
            </a:ext>
          </a:extLst>
        </p:spPr>
        <p:txBody>
          <a:bodyPr wrap="none" lIns="91366" tIns="45685" rIns="91366" bIns="45685" anchor="ctr"/>
          <a:lstStyle/>
          <a:p>
            <a:pPr defTabSz="913693"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2"/>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pic>
        <p:nvPicPr>
          <p:cNvPr id="3" name="Picture 2">
            <a:extLst>
              <a:ext uri="{FF2B5EF4-FFF2-40B4-BE49-F238E27FC236}">
                <a16:creationId xmlns:a16="http://schemas.microsoft.com/office/drawing/2014/main" id="{3733086C-103E-4B43-8F87-208F97E7302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77825" y="38100"/>
            <a:ext cx="1927224" cy="963612"/>
          </a:xfrm>
          <a:prstGeom prst="rect">
            <a:avLst/>
          </a:prstGeom>
        </p:spPr>
      </p:pic>
    </p:spTree>
    <p:extLst>
      <p:ext uri="{BB962C8B-B14F-4D97-AF65-F5344CB8AC3E}">
        <p14:creationId xmlns:p14="http://schemas.microsoft.com/office/powerpoint/2010/main" val="428456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cid:image001.png@01D99977.120A1970"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639762"/>
          </a:xfrm>
        </p:spPr>
        <p:txBody>
          <a:bodyPr/>
          <a:lstStyle/>
          <a:p>
            <a:pPr lvl="0" defTabSz="457200" eaLnBrk="1" fontAlgn="auto" hangingPunct="1">
              <a:spcBef>
                <a:spcPts val="0"/>
              </a:spcBef>
              <a:spcAft>
                <a:spcPts val="0"/>
              </a:spcAft>
              <a:defRPr/>
            </a:pPr>
            <a:r>
              <a:rPr lang="en-US" sz="2000" dirty="0">
                <a:latin typeface="Arial" panose="020B0604020202020204" pitchFamily="34" charset="0"/>
                <a:cs typeface="Arial" panose="020B0604020202020204" pitchFamily="34" charset="0"/>
              </a:rPr>
              <a:t>Surface roughness and wave slope statistics from the multi-spectral polarimetric imaging of the ocean surface</a:t>
            </a:r>
            <a:br>
              <a:rPr lang="en-US" dirty="0">
                <a:latin typeface="Arial" panose="020B0604020202020204" pitchFamily="34" charset="0"/>
                <a:cs typeface="Arial" panose="020B0604020202020204" pitchFamily="34" charset="0"/>
              </a:rPr>
            </a:br>
            <a:r>
              <a:rPr lang="en-US" sz="1400" b="0" kern="1200" dirty="0">
                <a:solidFill>
                  <a:srgbClr val="000000"/>
                </a:solidFill>
                <a:latin typeface="Arial" panose="020B0604020202020204" pitchFamily="34" charset="0"/>
                <a:ea typeface="+mn-ea"/>
                <a:cs typeface="Arial" panose="020B0604020202020204" pitchFamily="34" charset="0"/>
              </a:rPr>
              <a:t>M. Malinowski, A.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Gilerson, E. Herrera, R. Foster, J. Agagliate, M. Ondrusek, Opt. Exp. 2024</a:t>
            </a:r>
            <a:b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11" name="TextBox 3"/>
          <p:cNvSpPr txBox="1">
            <a:spLocks noChangeArrowheads="1"/>
          </p:cNvSpPr>
          <p:nvPr/>
        </p:nvSpPr>
        <p:spPr bwMode="auto">
          <a:xfrm>
            <a:off x="163926" y="1367881"/>
            <a:ext cx="5788957" cy="4955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0000FF"/>
                </a:solidFill>
                <a:latin typeface="Arial"/>
                <a:cs typeface="Arial"/>
              </a:rPr>
              <a:t>Background</a:t>
            </a:r>
          </a:p>
          <a:p>
            <a:pPr eaLnBrk="1" hangingPunct="1"/>
            <a:r>
              <a:rPr lang="en-US" sz="1400" dirty="0">
                <a:solidFill>
                  <a:srgbClr val="0000FF"/>
                </a:solidFill>
                <a:latin typeface="Arial"/>
                <a:cs typeface="Arial"/>
              </a:rPr>
              <a:t>Cox-Munk (CM) wave slope variance dependence on wind speed (WS) was established from measurements in clear waters in the Hawaii region (Cox, Munk, 1954). The relationship is used in OC atmospheric correction, other applications and requires validation in various water and atmospheric conditions. </a:t>
            </a:r>
          </a:p>
          <a:p>
            <a:pPr eaLnBrk="1" hangingPunct="1"/>
            <a:endParaRPr lang="en-US" sz="800" dirty="0">
              <a:solidFill>
                <a:srgbClr val="0000FF"/>
              </a:solidFill>
              <a:latin typeface="Arial"/>
              <a:cs typeface="Arial"/>
            </a:endParaRPr>
          </a:p>
          <a:p>
            <a:pPr eaLnBrk="1" hangingPunct="1"/>
            <a:r>
              <a:rPr lang="en-US" sz="1400" b="1" dirty="0">
                <a:solidFill>
                  <a:srgbClr val="0000FF"/>
                </a:solidFill>
                <a:latin typeface="Arial"/>
                <a:cs typeface="Arial"/>
              </a:rPr>
              <a:t>Analysis</a:t>
            </a:r>
          </a:p>
          <a:p>
            <a:pPr marL="285750" indent="-285750" eaLnBrk="1" hangingPunct="1">
              <a:buFont typeface="Arial" panose="020B0604020202020204" pitchFamily="34" charset="0"/>
              <a:buChar char="•"/>
            </a:pPr>
            <a:r>
              <a:rPr lang="en-US" sz="1400" dirty="0">
                <a:solidFill>
                  <a:srgbClr val="0000FF"/>
                </a:solidFill>
                <a:latin typeface="Arial"/>
                <a:cs typeface="Arial"/>
              </a:rPr>
              <a:t>Previously developed Polarimetric Slope Sensing (PSS) technique (Zappa, et al., 2008) assumed the estimation of two components of wave slopes </a:t>
            </a:r>
            <a:r>
              <a:rPr lang="el-GR" sz="1400" dirty="0">
                <a:solidFill>
                  <a:srgbClr val="0000FF"/>
                </a:solidFill>
                <a:latin typeface="Arial"/>
                <a:cs typeface="Arial"/>
              </a:rPr>
              <a:t>Δθ</a:t>
            </a:r>
            <a:r>
              <a:rPr lang="en-US" sz="1400" dirty="0">
                <a:solidFill>
                  <a:srgbClr val="0000FF"/>
                </a:solidFill>
                <a:latin typeface="Arial"/>
                <a:cs typeface="Arial"/>
              </a:rPr>
              <a:t> and </a:t>
            </a:r>
            <a:r>
              <a:rPr lang="el-GR" sz="1400" dirty="0">
                <a:solidFill>
                  <a:srgbClr val="0000FF"/>
                </a:solidFill>
                <a:latin typeface="Arial"/>
                <a:cs typeface="Arial"/>
              </a:rPr>
              <a:t>φ</a:t>
            </a:r>
            <a:r>
              <a:rPr lang="en-US" sz="1400" dirty="0">
                <a:solidFill>
                  <a:srgbClr val="0000FF"/>
                </a:solidFill>
                <a:latin typeface="Arial"/>
                <a:cs typeface="Arial"/>
              </a:rPr>
              <a:t> from the degree of linear polarization (</a:t>
            </a:r>
            <a:r>
              <a:rPr lang="en-US" sz="1400" dirty="0" err="1">
                <a:solidFill>
                  <a:srgbClr val="0000FF"/>
                </a:solidFill>
                <a:latin typeface="Arial"/>
                <a:cs typeface="Arial"/>
              </a:rPr>
              <a:t>DoLP</a:t>
            </a:r>
            <a:r>
              <a:rPr lang="en-US" sz="1400" dirty="0">
                <a:solidFill>
                  <a:srgbClr val="0000FF"/>
                </a:solidFill>
                <a:latin typeface="Arial"/>
                <a:cs typeface="Arial"/>
              </a:rPr>
              <a:t>) and angle of linear polarization (</a:t>
            </a:r>
            <a:r>
              <a:rPr lang="en-US" sz="1400" dirty="0" err="1">
                <a:solidFill>
                  <a:srgbClr val="0000FF"/>
                </a:solidFill>
                <a:latin typeface="Arial"/>
                <a:cs typeface="Arial"/>
              </a:rPr>
              <a:t>AoLP</a:t>
            </a:r>
            <a:r>
              <a:rPr lang="en-US" sz="1400" dirty="0">
                <a:solidFill>
                  <a:srgbClr val="0000FF"/>
                </a:solidFill>
                <a:latin typeface="Arial"/>
                <a:cs typeface="Arial"/>
              </a:rPr>
              <a:t>) determined from polarimetric observations of the skylight reflected from the ocean surface. </a:t>
            </a:r>
          </a:p>
          <a:p>
            <a:pPr marL="285750" indent="-285750" eaLnBrk="1" hangingPunct="1">
              <a:buFont typeface="Arial" panose="020B0604020202020204" pitchFamily="34" charset="0"/>
              <a:buChar char="•"/>
            </a:pPr>
            <a:r>
              <a:rPr lang="en-US" sz="1400" dirty="0">
                <a:solidFill>
                  <a:srgbClr val="0000FF"/>
                </a:solidFill>
                <a:latin typeface="Arial"/>
                <a:cs typeface="Arial"/>
              </a:rPr>
              <a:t>The technique did not properly consider the impact of polarization of the water leaving radiance and did not work in sunny conditions.</a:t>
            </a:r>
          </a:p>
          <a:p>
            <a:pPr marL="285750" indent="-285750" eaLnBrk="1" hangingPunct="1">
              <a:buFont typeface="Arial" panose="020B0604020202020204" pitchFamily="34" charset="0"/>
              <a:buChar char="•"/>
            </a:pPr>
            <a:r>
              <a:rPr lang="en-US" sz="1400" dirty="0">
                <a:solidFill>
                  <a:srgbClr val="0000FF"/>
                </a:solidFill>
              </a:rPr>
              <a:t>A modified PSS technique called </a:t>
            </a:r>
            <a:r>
              <a:rPr lang="en-US" sz="1400" dirty="0" err="1">
                <a:solidFill>
                  <a:srgbClr val="0000FF"/>
                </a:solidFill>
              </a:rPr>
              <a:t>PSSm</a:t>
            </a:r>
            <a:r>
              <a:rPr lang="en-US" sz="1400" dirty="0">
                <a:solidFill>
                  <a:srgbClr val="0000FF"/>
                </a:solidFill>
              </a:rPr>
              <a:t> is developed, which properly isolates reflected skylight polarization from upwelling light and is applicable to typical clear sky OC measurements.  </a:t>
            </a:r>
          </a:p>
          <a:p>
            <a:pPr marL="285750" indent="-285750" eaLnBrk="1" hangingPunct="1">
              <a:buFont typeface="Arial" panose="020B0604020202020204" pitchFamily="34" charset="0"/>
              <a:buChar char="•"/>
            </a:pPr>
            <a:r>
              <a:rPr lang="en-US" sz="1400" dirty="0">
                <a:solidFill>
                  <a:srgbClr val="0000FF"/>
                </a:solidFill>
              </a:rPr>
              <a:t>A novel polarimetric imaging video camera, which has 2400x2000 pixels and each 2x2 pixel area has two subpixels with 0, 90, 45, and -45 deg polarization is used in observations. The camera is attached to the filter wheel with 4 different color filters with center wavelengths at 442, 494, 550, and 665 nm.</a:t>
            </a:r>
            <a:endParaRPr lang="en-US" sz="1400" b="1" dirty="0">
              <a:solidFill>
                <a:srgbClr val="0000FF"/>
              </a:solidFill>
              <a:latin typeface="Arial"/>
              <a:cs typeface="Arial"/>
            </a:endParaRPr>
          </a:p>
        </p:txBody>
      </p:sp>
      <p:sp>
        <p:nvSpPr>
          <p:cNvPr id="13" name="TextBox 12">
            <a:extLst>
              <a:ext uri="{FF2B5EF4-FFF2-40B4-BE49-F238E27FC236}">
                <a16:creationId xmlns:a16="http://schemas.microsoft.com/office/drawing/2014/main" id="{4E2208A4-A67B-4B05-B592-E0E52834E4BE}"/>
              </a:ext>
            </a:extLst>
          </p:cNvPr>
          <p:cNvSpPr txBox="1"/>
          <p:nvPr/>
        </p:nvSpPr>
        <p:spPr>
          <a:xfrm>
            <a:off x="5782534" y="6119336"/>
            <a:ext cx="337471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system with the imaging polarimetric camera and hyperspectral imager (only camera data is presented)</a:t>
            </a:r>
          </a:p>
        </p:txBody>
      </p:sp>
      <p:pic>
        <p:nvPicPr>
          <p:cNvPr id="6" name="Picture 5" descr="A diagram and graph with lines&#10;&#10;Description automatically generated">
            <a:extLst>
              <a:ext uri="{FF2B5EF4-FFF2-40B4-BE49-F238E27FC236}">
                <a16:creationId xmlns:a16="http://schemas.microsoft.com/office/drawing/2014/main" id="{FB6730F6-4A28-E126-308D-C0CB3B1715B4}"/>
              </a:ext>
            </a:extLst>
          </p:cNvPr>
          <p:cNvPicPr>
            <a:picLocks noChangeAspect="1"/>
          </p:cNvPicPr>
          <p:nvPr/>
        </p:nvPicPr>
        <p:blipFill rotWithShape="1">
          <a:blip r:embed="rId3"/>
          <a:srcRect t="13617" r="50205"/>
          <a:stretch/>
        </p:blipFill>
        <p:spPr bwMode="auto">
          <a:xfrm>
            <a:off x="5865157" y="1101298"/>
            <a:ext cx="3114917" cy="2117117"/>
          </a:xfrm>
          <a:prstGeom prst="rect">
            <a:avLst/>
          </a:prstGeom>
          <a:ln>
            <a:noFill/>
          </a:ln>
          <a:extLst>
            <a:ext uri="{53640926-AAD7-44D8-BBD7-CCE9431645EC}">
              <a14:shadowObscured xmlns:a14="http://schemas.microsoft.com/office/drawing/2010/main"/>
            </a:ext>
          </a:extLst>
        </p:spPr>
      </p:pic>
      <p:pic>
        <p:nvPicPr>
          <p:cNvPr id="7" name="Picture 6" descr="A close-up of a camera&#10;&#10;Description automatically generated with medium confidence">
            <a:extLst>
              <a:ext uri="{FF2B5EF4-FFF2-40B4-BE49-F238E27FC236}">
                <a16:creationId xmlns:a16="http://schemas.microsoft.com/office/drawing/2014/main" id="{C47117EA-D4A7-F614-49D8-0003E6A2A225}"/>
              </a:ext>
            </a:extLst>
          </p:cNvPr>
          <p:cNvPicPr>
            <a:picLocks noChangeAspect="1"/>
          </p:cNvPicPr>
          <p:nvPr/>
        </p:nvPicPr>
        <p:blipFill rotWithShape="1">
          <a:blip r:embed="rId4" r:link="rId5" cstate="print">
            <a:extLst>
              <a:ext uri="{28A0092B-C50C-407E-A947-70E740481C1C}">
                <a14:useLocalDpi xmlns:a14="http://schemas.microsoft.com/office/drawing/2010/main" val="0"/>
              </a:ext>
            </a:extLst>
          </a:blip>
          <a:srcRect l="60239" t="22772" r="10394" b="7165"/>
          <a:stretch>
            <a:fillRect/>
          </a:stretch>
        </p:blipFill>
        <p:spPr bwMode="auto">
          <a:xfrm>
            <a:off x="6324600" y="3555919"/>
            <a:ext cx="2083682" cy="2406681"/>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47F3BC01-18C2-C477-05AA-5CACAD925677}"/>
              </a:ext>
            </a:extLst>
          </p:cNvPr>
          <p:cNvSpPr txBox="1"/>
          <p:nvPr/>
        </p:nvSpPr>
        <p:spPr>
          <a:xfrm>
            <a:off x="5952883" y="3153171"/>
            <a:ext cx="337471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geometry of slope observations</a:t>
            </a:r>
          </a:p>
        </p:txBody>
      </p:sp>
    </p:spTree>
    <p:extLst>
      <p:ext uri="{BB962C8B-B14F-4D97-AF65-F5344CB8AC3E}">
        <p14:creationId xmlns:p14="http://schemas.microsoft.com/office/powerpoint/2010/main" val="173728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347" y="310868"/>
            <a:ext cx="8229600" cy="63976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Surface roughness and wave slope statistics from the multi-spectral polarimetric imaging of the ocean surface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(cont.)</a:t>
            </a:r>
            <a:b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11" name="TextBox 3"/>
          <p:cNvSpPr txBox="1">
            <a:spLocks noChangeArrowheads="1"/>
          </p:cNvSpPr>
          <p:nvPr/>
        </p:nvSpPr>
        <p:spPr bwMode="auto">
          <a:xfrm>
            <a:off x="-33130" y="950630"/>
            <a:ext cx="5862956"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b="1" dirty="0">
              <a:solidFill>
                <a:srgbClr val="0000FF"/>
              </a:solidFill>
              <a:latin typeface="Arial"/>
              <a:cs typeface="Arial"/>
            </a:endParaRPr>
          </a:p>
          <a:p>
            <a:pPr marL="285750" indent="-285750" eaLnBrk="1" hangingPunct="1">
              <a:buFont typeface="Arial" panose="020B0604020202020204" pitchFamily="34" charset="0"/>
              <a:buChar char="•"/>
            </a:pPr>
            <a:endParaRPr lang="en-US" sz="1400" dirty="0">
              <a:solidFill>
                <a:srgbClr val="0000FF"/>
              </a:solidFill>
            </a:endParaRPr>
          </a:p>
          <a:p>
            <a:pPr marL="285750" indent="-285750" eaLnBrk="1" hangingPunct="1">
              <a:buFont typeface="Arial" panose="020B0604020202020204" pitchFamily="34" charset="0"/>
              <a:buChar char="•"/>
            </a:pPr>
            <a:r>
              <a:rPr lang="en-US" sz="1400" dirty="0">
                <a:solidFill>
                  <a:srgbClr val="0000FF"/>
                </a:solidFill>
              </a:rPr>
              <a:t>Measurements were carried out from the ships in 3 NOAA VIIRS validation cruises (Gulf of Mexico, Hawaii, and Newport, OR) and the nearshore platform (Brooklyn, NY). </a:t>
            </a:r>
          </a:p>
          <a:p>
            <a:pPr marL="285750" indent="-285750" eaLnBrk="1" hangingPunct="1">
              <a:buFont typeface="Arial" panose="020B0604020202020204" pitchFamily="34" charset="0"/>
              <a:buChar char="•"/>
            </a:pPr>
            <a:r>
              <a:rPr lang="en-US" sz="1400" dirty="0">
                <a:solidFill>
                  <a:srgbClr val="0000FF"/>
                </a:solidFill>
              </a:rPr>
              <a:t>Instead of the Fresnel </a:t>
            </a:r>
            <a:r>
              <a:rPr lang="en-US" sz="1400" dirty="0" err="1">
                <a:solidFill>
                  <a:srgbClr val="0000FF"/>
                </a:solidFill>
              </a:rPr>
              <a:t>DoLP</a:t>
            </a:r>
            <a:r>
              <a:rPr lang="en-US" sz="1400" dirty="0">
                <a:solidFill>
                  <a:srgbClr val="0000FF"/>
                </a:solidFill>
              </a:rPr>
              <a:t> curve the actual </a:t>
            </a:r>
            <a:r>
              <a:rPr lang="en-US" sz="1400" dirty="0" err="1">
                <a:solidFill>
                  <a:srgbClr val="0000FF"/>
                </a:solidFill>
              </a:rPr>
              <a:t>DoLP</a:t>
            </a:r>
            <a:r>
              <a:rPr lang="en-US" sz="1400" dirty="0">
                <a:solidFill>
                  <a:srgbClr val="0000FF"/>
                </a:solidFill>
              </a:rPr>
              <a:t> vs viewing angle (VA) curve is used from the color filter with higher </a:t>
            </a:r>
            <a:r>
              <a:rPr lang="en-US" sz="1400" dirty="0" err="1">
                <a:solidFill>
                  <a:srgbClr val="0000FF"/>
                </a:solidFill>
              </a:rPr>
              <a:t>DoLP</a:t>
            </a:r>
            <a:r>
              <a:rPr lang="en-US" sz="1400" dirty="0">
                <a:solidFill>
                  <a:srgbClr val="0000FF"/>
                </a:solidFill>
              </a:rPr>
              <a:t> (red in clear waters and blue in coastal waters).</a:t>
            </a:r>
          </a:p>
          <a:p>
            <a:pPr marL="285750" indent="-285750" eaLnBrk="1" hangingPunct="1">
              <a:buFont typeface="Arial" panose="020B0604020202020204" pitchFamily="34" charset="0"/>
              <a:buChar char="•"/>
            </a:pPr>
            <a:r>
              <a:rPr lang="en-US" sz="1400" dirty="0">
                <a:solidFill>
                  <a:srgbClr val="0000FF"/>
                </a:solidFill>
              </a:rPr>
              <a:t>The impact of polarization of the water leaving radiance was eliminated and the technique was applied to the reflected skylight only.</a:t>
            </a:r>
          </a:p>
          <a:p>
            <a:pPr marL="285750" indent="-285750" eaLnBrk="1" hangingPunct="1">
              <a:buFont typeface="Arial" panose="020B0604020202020204" pitchFamily="34" charset="0"/>
              <a:buChar char="•"/>
            </a:pPr>
            <a:r>
              <a:rPr lang="en-US" sz="1400" dirty="0">
                <a:solidFill>
                  <a:srgbClr val="0000FF"/>
                </a:solidFill>
              </a:rPr>
              <a:t>It is demonstrated that for measurements in all 3 cruises and from the nearshore platform wave slope variances followed Cox-Munk dependence on wind speed.</a:t>
            </a:r>
          </a:p>
        </p:txBody>
      </p:sp>
      <p:sp>
        <p:nvSpPr>
          <p:cNvPr id="9" name="TextBox 8">
            <a:extLst>
              <a:ext uri="{FF2B5EF4-FFF2-40B4-BE49-F238E27FC236}">
                <a16:creationId xmlns:a16="http://schemas.microsoft.com/office/drawing/2014/main" id="{5073AA68-C75C-04DD-29D4-8181B73440E0}"/>
              </a:ext>
            </a:extLst>
          </p:cNvPr>
          <p:cNvSpPr txBox="1"/>
          <p:nvPr/>
        </p:nvSpPr>
        <p:spPr>
          <a:xfrm>
            <a:off x="5334000" y="5936869"/>
            <a:ext cx="3881756"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Combined </a:t>
            </a:r>
            <a:r>
              <a:rPr lang="en-US" sz="1400" dirty="0" err="1">
                <a:latin typeface="Arial" panose="020B0604020202020204" pitchFamily="34" charset="0"/>
                <a:cs typeface="Arial" panose="020B0604020202020204" pitchFamily="34" charset="0"/>
              </a:rPr>
              <a:t>DoLP</a:t>
            </a:r>
            <a:r>
              <a:rPr lang="en-US" sz="1400" dirty="0">
                <a:latin typeface="Arial" panose="020B0604020202020204" pitchFamily="34" charset="0"/>
                <a:cs typeface="Arial" panose="020B0604020202020204" pitchFamily="34" charset="0"/>
              </a:rPr>
              <a:t> vs. VA mean squared slope data from Hawaii (blue), Gulf of Mexico (cyan), Brooklyn (green), Newport (red), and best-fit line using those data points (magenta).</a:t>
            </a:r>
          </a:p>
        </p:txBody>
      </p:sp>
      <p:sp>
        <p:nvSpPr>
          <p:cNvPr id="14" name="TextBox 13">
            <a:extLst>
              <a:ext uri="{FF2B5EF4-FFF2-40B4-BE49-F238E27FC236}">
                <a16:creationId xmlns:a16="http://schemas.microsoft.com/office/drawing/2014/main" id="{16B1E9D4-5D80-315A-3B6A-866775702679}"/>
              </a:ext>
            </a:extLst>
          </p:cNvPr>
          <p:cNvSpPr txBox="1"/>
          <p:nvPr/>
        </p:nvSpPr>
        <p:spPr>
          <a:xfrm>
            <a:off x="5900245" y="5541128"/>
            <a:ext cx="3252935" cy="307777"/>
          </a:xfrm>
          <a:prstGeom prst="rect">
            <a:avLst/>
          </a:prstGeom>
          <a:noFill/>
        </p:spPr>
        <p:txBody>
          <a:bodyPr wrap="square" rtlCol="0">
            <a:spAutoFit/>
          </a:bodyPr>
          <a:lstStyle/>
          <a:p>
            <a:pPr lvl="0" defTabSz="914400" eaLnBrk="0" fontAlgn="base" hangingPunct="0">
              <a:spcAft>
                <a:spcPct val="0"/>
              </a:spcAft>
              <a:buSzPct val="100000"/>
            </a:pPr>
            <a:endParaRPr lang="en-US" sz="1400" kern="0" dirty="0">
              <a:solidFill>
                <a:srgbClr val="3333CC"/>
              </a:solidFill>
              <a:latin typeface="Arial" panose="020B0604020202020204" pitchFamily="34" charset="0"/>
              <a:ea typeface="ＭＳ Ｐゴシック" pitchFamily="-108" charset="-128"/>
              <a:cs typeface="Arial" panose="020B0604020202020204" pitchFamily="34" charset="0"/>
            </a:endParaRPr>
          </a:p>
        </p:txBody>
      </p:sp>
      <p:sp>
        <p:nvSpPr>
          <p:cNvPr id="13" name="TextBox 12">
            <a:extLst>
              <a:ext uri="{FF2B5EF4-FFF2-40B4-BE49-F238E27FC236}">
                <a16:creationId xmlns:a16="http://schemas.microsoft.com/office/drawing/2014/main" id="{5073AA68-C75C-04DD-29D4-8181B73440E0}"/>
              </a:ext>
            </a:extLst>
          </p:cNvPr>
          <p:cNvSpPr txBox="1"/>
          <p:nvPr/>
        </p:nvSpPr>
        <p:spPr>
          <a:xfrm>
            <a:off x="6011056" y="2938061"/>
            <a:ext cx="3123906"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Theoretical (magenta) and measured </a:t>
            </a:r>
            <a:r>
              <a:rPr lang="en-US" sz="1400" dirty="0" err="1">
                <a:latin typeface="Arial" panose="020B0604020202020204" pitchFamily="34" charset="0"/>
                <a:cs typeface="Arial" panose="020B0604020202020204" pitchFamily="34" charset="0"/>
              </a:rPr>
              <a:t>DoLP</a:t>
            </a:r>
            <a:r>
              <a:rPr lang="en-US" sz="1400" dirty="0">
                <a:latin typeface="Arial" panose="020B0604020202020204" pitchFamily="34" charset="0"/>
                <a:cs typeface="Arial" panose="020B0604020202020204" pitchFamily="34" charset="0"/>
              </a:rPr>
              <a:t> curves for the GOM station.</a:t>
            </a:r>
          </a:p>
        </p:txBody>
      </p:sp>
      <p:pic>
        <p:nvPicPr>
          <p:cNvPr id="4" name="Picture 3">
            <a:extLst>
              <a:ext uri="{FF2B5EF4-FFF2-40B4-BE49-F238E27FC236}">
                <a16:creationId xmlns:a16="http://schemas.microsoft.com/office/drawing/2014/main" id="{FE4B5660-1B36-84F5-3E3A-0FA27EA22568}"/>
              </a:ext>
            </a:extLst>
          </p:cNvPr>
          <p:cNvPicPr>
            <a:picLocks noChangeAspect="1"/>
          </p:cNvPicPr>
          <p:nvPr/>
        </p:nvPicPr>
        <p:blipFill>
          <a:blip r:embed="rId3"/>
          <a:stretch>
            <a:fillRect/>
          </a:stretch>
        </p:blipFill>
        <p:spPr>
          <a:xfrm>
            <a:off x="80644" y="1147837"/>
            <a:ext cx="859611" cy="377985"/>
          </a:xfrm>
          <a:prstGeom prst="rect">
            <a:avLst/>
          </a:prstGeom>
        </p:spPr>
      </p:pic>
      <p:pic>
        <p:nvPicPr>
          <p:cNvPr id="7" name="Picture 6">
            <a:extLst>
              <a:ext uri="{FF2B5EF4-FFF2-40B4-BE49-F238E27FC236}">
                <a16:creationId xmlns:a16="http://schemas.microsoft.com/office/drawing/2014/main" id="{DC391436-82CB-6BA1-DFEF-788793C6AF16}"/>
              </a:ext>
            </a:extLst>
          </p:cNvPr>
          <p:cNvPicPr>
            <a:picLocks noChangeAspect="1"/>
          </p:cNvPicPr>
          <p:nvPr/>
        </p:nvPicPr>
        <p:blipFill>
          <a:blip r:embed="rId4"/>
          <a:stretch>
            <a:fillRect/>
          </a:stretch>
        </p:blipFill>
        <p:spPr>
          <a:xfrm>
            <a:off x="5844373" y="1131144"/>
            <a:ext cx="3218983" cy="1857179"/>
          </a:xfrm>
          <a:prstGeom prst="rect">
            <a:avLst/>
          </a:prstGeom>
        </p:spPr>
      </p:pic>
      <p:pic>
        <p:nvPicPr>
          <p:cNvPr id="8" name="Picture 7" descr="A graph showing a line graph&#10;&#10;Description automatically generated with medium confidence">
            <a:extLst>
              <a:ext uri="{FF2B5EF4-FFF2-40B4-BE49-F238E27FC236}">
                <a16:creationId xmlns:a16="http://schemas.microsoft.com/office/drawing/2014/main" id="{5F95A935-B8F7-884C-8A27-15D2C50A4D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09" t="-972" r="7194" b="972"/>
          <a:stretch/>
        </p:blipFill>
        <p:spPr bwMode="auto">
          <a:xfrm>
            <a:off x="5828638" y="3416882"/>
            <a:ext cx="3252935" cy="2480310"/>
          </a:xfrm>
          <a:prstGeom prst="rect">
            <a:avLst/>
          </a:prstGeom>
          <a:noFill/>
          <a:ln>
            <a:noFill/>
          </a:ln>
        </p:spPr>
      </p:pic>
      <p:pic>
        <p:nvPicPr>
          <p:cNvPr id="20" name="Picture 19" descr="A group of graphs with different colored lines&#10;&#10;Description automatically generated">
            <a:extLst>
              <a:ext uri="{FF2B5EF4-FFF2-40B4-BE49-F238E27FC236}">
                <a16:creationId xmlns:a16="http://schemas.microsoft.com/office/drawing/2014/main" id="{9AFAF33C-A7DA-0ECF-075A-7E01782A9303}"/>
              </a:ext>
            </a:extLst>
          </p:cNvPr>
          <p:cNvPicPr>
            <a:picLocks noChangeAspect="1"/>
          </p:cNvPicPr>
          <p:nvPr/>
        </p:nvPicPr>
        <p:blipFill rotWithShape="1">
          <a:blip r:embed="rId6"/>
          <a:srcRect l="1" r="46692" b="76441"/>
          <a:stretch/>
        </p:blipFill>
        <p:spPr bwMode="auto">
          <a:xfrm>
            <a:off x="-33130" y="4059173"/>
            <a:ext cx="2729507" cy="2029211"/>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7F60F1BA-AC0B-4203-00C6-E19E907C0B92}"/>
              </a:ext>
            </a:extLst>
          </p:cNvPr>
          <p:cNvPicPr>
            <a:picLocks noChangeAspect="1"/>
          </p:cNvPicPr>
          <p:nvPr/>
        </p:nvPicPr>
        <p:blipFill>
          <a:blip r:embed="rId7"/>
          <a:stretch>
            <a:fillRect/>
          </a:stretch>
        </p:blipFill>
        <p:spPr>
          <a:xfrm>
            <a:off x="2767984" y="4098850"/>
            <a:ext cx="2613616" cy="2045982"/>
          </a:xfrm>
          <a:prstGeom prst="rect">
            <a:avLst/>
          </a:prstGeom>
        </p:spPr>
      </p:pic>
      <p:sp>
        <p:nvSpPr>
          <p:cNvPr id="22" name="TextBox 21">
            <a:extLst>
              <a:ext uri="{FF2B5EF4-FFF2-40B4-BE49-F238E27FC236}">
                <a16:creationId xmlns:a16="http://schemas.microsoft.com/office/drawing/2014/main" id="{B04A518B-3719-AF96-EB4E-771CA903E59A}"/>
              </a:ext>
            </a:extLst>
          </p:cNvPr>
          <p:cNvSpPr txBox="1"/>
          <p:nvPr/>
        </p:nvSpPr>
        <p:spPr>
          <a:xfrm>
            <a:off x="457200" y="6285522"/>
            <a:ext cx="4323963"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Wave slope variances over 100 camera frames from Hawaii and </a:t>
            </a:r>
            <a:r>
              <a:rPr lang="en-US" sz="1400" dirty="0" err="1">
                <a:latin typeface="Arial" panose="020B0604020202020204" pitchFamily="34" charset="0"/>
                <a:cs typeface="Arial" panose="020B0604020202020204" pitchFamily="34" charset="0"/>
              </a:rPr>
              <a:t>GoM</a:t>
            </a:r>
            <a:r>
              <a:rPr lang="en-US" sz="1400" dirty="0">
                <a:latin typeface="Arial" panose="020B0604020202020204" pitchFamily="34" charset="0"/>
                <a:cs typeface="Arial" panose="020B0604020202020204" pitchFamily="34" charset="0"/>
              </a:rPr>
              <a:t> stations with WS 5 and ~0 m/s</a:t>
            </a:r>
          </a:p>
        </p:txBody>
      </p:sp>
    </p:spTree>
    <p:extLst>
      <p:ext uri="{BB962C8B-B14F-4D97-AF65-F5344CB8AC3E}">
        <p14:creationId xmlns:p14="http://schemas.microsoft.com/office/powerpoint/2010/main" val="239148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347" y="310868"/>
            <a:ext cx="8229600" cy="63976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Surface roughness and wave slope statistics from the multi-spectral polarimetric imaging of the ocean surface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(cont.)</a:t>
            </a:r>
            <a:b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11" name="TextBox 3"/>
          <p:cNvSpPr txBox="1">
            <a:spLocks noChangeArrowheads="1"/>
          </p:cNvSpPr>
          <p:nvPr/>
        </p:nvSpPr>
        <p:spPr bwMode="auto">
          <a:xfrm>
            <a:off x="-33130" y="950630"/>
            <a:ext cx="5976730" cy="289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b="1" dirty="0">
              <a:solidFill>
                <a:srgbClr val="0000FF"/>
              </a:solidFill>
              <a:latin typeface="Arial"/>
              <a:cs typeface="Arial"/>
            </a:endParaRPr>
          </a:p>
          <a:p>
            <a:pPr marL="285750" indent="-285750" eaLnBrk="1" hangingPunct="1">
              <a:buFont typeface="Arial" panose="020B0604020202020204" pitchFamily="34" charset="0"/>
              <a:buChar char="•"/>
            </a:pPr>
            <a:endParaRPr lang="en-US" sz="1400" dirty="0">
              <a:solidFill>
                <a:srgbClr val="0000FF"/>
              </a:solidFill>
            </a:endParaRPr>
          </a:p>
          <a:p>
            <a:pPr marL="285750" indent="-285750" eaLnBrk="1" hangingPunct="1">
              <a:buFont typeface="Arial" panose="020B0604020202020204" pitchFamily="34" charset="0"/>
              <a:buChar char="•"/>
            </a:pPr>
            <a:r>
              <a:rPr lang="en-US" sz="1400" dirty="0">
                <a:solidFill>
                  <a:srgbClr val="0000FF"/>
                </a:solidFill>
              </a:rPr>
              <a:t>The omnidirectional wave slope spectra P(k) and wave elevation spectra S(k) of the ocean surface are considered, where k = 2π/</a:t>
            </a:r>
            <a:r>
              <a:rPr lang="el-GR" sz="1400" dirty="0">
                <a:solidFill>
                  <a:srgbClr val="0000FF"/>
                </a:solidFill>
              </a:rPr>
              <a:t>Λ</a:t>
            </a:r>
            <a:r>
              <a:rPr lang="en-US" sz="1400" dirty="0">
                <a:solidFill>
                  <a:srgbClr val="0000FF"/>
                </a:solidFill>
              </a:rPr>
              <a:t> is the wavenumber in radians/m and </a:t>
            </a:r>
            <a:r>
              <a:rPr lang="el-GR" sz="1400" dirty="0">
                <a:solidFill>
                  <a:srgbClr val="0000FF"/>
                </a:solidFill>
              </a:rPr>
              <a:t>Λ</a:t>
            </a:r>
            <a:r>
              <a:rPr lang="en-US" sz="1400" dirty="0">
                <a:solidFill>
                  <a:srgbClr val="0000FF"/>
                </a:solidFill>
              </a:rPr>
              <a:t> is the wavelength in m and compared with the </a:t>
            </a:r>
            <a:r>
              <a:rPr lang="en-US" sz="1400" dirty="0" err="1">
                <a:solidFill>
                  <a:srgbClr val="0000FF"/>
                </a:solidFill>
              </a:rPr>
              <a:t>Elfouhaily</a:t>
            </a:r>
            <a:r>
              <a:rPr lang="en-US" sz="1400" dirty="0">
                <a:solidFill>
                  <a:srgbClr val="0000FF"/>
                </a:solidFill>
              </a:rPr>
              <a:t> et al., 1997 model at different sea states demonstrating consistency and the range of wave numbers and types of waves (mostly gravity-capillary waves) from which wave slopes are generated. </a:t>
            </a:r>
          </a:p>
          <a:p>
            <a:pPr lvl="0" fontAlgn="base">
              <a:spcAft>
                <a:spcPct val="0"/>
              </a:spcAft>
              <a:buSzPct val="100000"/>
            </a:pPr>
            <a:r>
              <a:rPr lang="en-US" sz="1400" b="1" kern="0" dirty="0">
                <a:solidFill>
                  <a:srgbClr val="3333CC"/>
                </a:solidFill>
                <a:latin typeface="Arial" panose="020B0604020202020204" pitchFamily="34" charset="0"/>
                <a:ea typeface="ＭＳ Ｐゴシック" pitchFamily="-108" charset="-128"/>
                <a:cs typeface="Arial" panose="020B0604020202020204" pitchFamily="34" charset="0"/>
              </a:rPr>
              <a:t>Significance:</a:t>
            </a:r>
          </a:p>
          <a:p>
            <a:pPr marL="112713" lvl="0" indent="-112713" fontAlgn="base">
              <a:spcAft>
                <a:spcPct val="0"/>
              </a:spcAft>
              <a:buSzPct val="100000"/>
              <a:buFontTx/>
              <a:buChar char="•"/>
            </a:pPr>
            <a:r>
              <a:rPr lang="en-US" sz="1400" kern="0" dirty="0">
                <a:solidFill>
                  <a:srgbClr val="3333CC"/>
                </a:solidFill>
                <a:latin typeface="Arial" panose="020B0604020202020204" pitchFamily="34" charset="0"/>
                <a:ea typeface="ＭＳ Ｐゴシック" pitchFamily="-108" charset="-128"/>
                <a:cs typeface="Arial" panose="020B0604020202020204" pitchFamily="34" charset="0"/>
              </a:rPr>
              <a:t> The Cox-Munk relationship can be efficiently used in modeling of the wave slope variances at the ocean surface in various open ocean and coastal waters and atmospheric conditions. </a:t>
            </a:r>
          </a:p>
        </p:txBody>
      </p:sp>
      <p:sp>
        <p:nvSpPr>
          <p:cNvPr id="9" name="TextBox 8">
            <a:extLst>
              <a:ext uri="{FF2B5EF4-FFF2-40B4-BE49-F238E27FC236}">
                <a16:creationId xmlns:a16="http://schemas.microsoft.com/office/drawing/2014/main" id="{5073AA68-C75C-04DD-29D4-8181B73440E0}"/>
              </a:ext>
            </a:extLst>
          </p:cNvPr>
          <p:cNvSpPr txBox="1"/>
          <p:nvPr/>
        </p:nvSpPr>
        <p:spPr>
          <a:xfrm>
            <a:off x="5663186" y="5931632"/>
            <a:ext cx="3581399"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Omnidirectional a) S(k) and b) P(k) spectra derived from the camera with comparison to </a:t>
            </a:r>
            <a:r>
              <a:rPr lang="en-US" sz="1400" dirty="0" err="1">
                <a:latin typeface="Arial" panose="020B0604020202020204" pitchFamily="34" charset="0"/>
                <a:cs typeface="Arial" panose="020B0604020202020204" pitchFamily="34" charset="0"/>
              </a:rPr>
              <a:t>Elfouhaily</a:t>
            </a:r>
            <a:r>
              <a:rPr lang="en-US" sz="1400" dirty="0">
                <a:latin typeface="Arial" panose="020B0604020202020204" pitchFamily="34" charset="0"/>
                <a:cs typeface="Arial" panose="020B0604020202020204" pitchFamily="34" charset="0"/>
              </a:rPr>
              <a:t> et al. model for the Hawaii station with data from all filters</a:t>
            </a:r>
          </a:p>
        </p:txBody>
      </p:sp>
      <p:sp>
        <p:nvSpPr>
          <p:cNvPr id="14" name="TextBox 13">
            <a:extLst>
              <a:ext uri="{FF2B5EF4-FFF2-40B4-BE49-F238E27FC236}">
                <a16:creationId xmlns:a16="http://schemas.microsoft.com/office/drawing/2014/main" id="{16B1E9D4-5D80-315A-3B6A-866775702679}"/>
              </a:ext>
            </a:extLst>
          </p:cNvPr>
          <p:cNvSpPr txBox="1"/>
          <p:nvPr/>
        </p:nvSpPr>
        <p:spPr>
          <a:xfrm>
            <a:off x="5900245" y="5541128"/>
            <a:ext cx="3252935" cy="307777"/>
          </a:xfrm>
          <a:prstGeom prst="rect">
            <a:avLst/>
          </a:prstGeom>
          <a:noFill/>
        </p:spPr>
        <p:txBody>
          <a:bodyPr wrap="square" rtlCol="0">
            <a:spAutoFit/>
          </a:bodyPr>
          <a:lstStyle/>
          <a:p>
            <a:pPr lvl="0" defTabSz="914400" eaLnBrk="0" fontAlgn="base" hangingPunct="0">
              <a:spcAft>
                <a:spcPct val="0"/>
              </a:spcAft>
              <a:buSzPct val="100000"/>
            </a:pPr>
            <a:endParaRPr lang="en-US" sz="1400" kern="0" dirty="0">
              <a:solidFill>
                <a:srgbClr val="3333CC"/>
              </a:solidFill>
              <a:latin typeface="Arial" panose="020B0604020202020204" pitchFamily="34" charset="0"/>
              <a:ea typeface="ＭＳ Ｐゴシック" pitchFamily="-108" charset="-128"/>
              <a:cs typeface="Arial" panose="020B0604020202020204" pitchFamily="34" charset="0"/>
            </a:endParaRPr>
          </a:p>
        </p:txBody>
      </p:sp>
      <p:pic>
        <p:nvPicPr>
          <p:cNvPr id="4" name="Picture 3">
            <a:extLst>
              <a:ext uri="{FF2B5EF4-FFF2-40B4-BE49-F238E27FC236}">
                <a16:creationId xmlns:a16="http://schemas.microsoft.com/office/drawing/2014/main" id="{FE4B5660-1B36-84F5-3E3A-0FA27EA22568}"/>
              </a:ext>
            </a:extLst>
          </p:cNvPr>
          <p:cNvPicPr>
            <a:picLocks noChangeAspect="1"/>
          </p:cNvPicPr>
          <p:nvPr/>
        </p:nvPicPr>
        <p:blipFill>
          <a:blip r:embed="rId3"/>
          <a:stretch>
            <a:fillRect/>
          </a:stretch>
        </p:blipFill>
        <p:spPr>
          <a:xfrm>
            <a:off x="80644" y="1147837"/>
            <a:ext cx="859611" cy="377985"/>
          </a:xfrm>
          <a:prstGeom prst="rect">
            <a:avLst/>
          </a:prstGeom>
        </p:spPr>
      </p:pic>
      <p:pic>
        <p:nvPicPr>
          <p:cNvPr id="3" name="Picture 2">
            <a:extLst>
              <a:ext uri="{FF2B5EF4-FFF2-40B4-BE49-F238E27FC236}">
                <a16:creationId xmlns:a16="http://schemas.microsoft.com/office/drawing/2014/main" id="{72EC5A75-CF53-7B95-9F72-6AAC469C8287}"/>
              </a:ext>
            </a:extLst>
          </p:cNvPr>
          <p:cNvPicPr>
            <a:picLocks noChangeAspect="1"/>
          </p:cNvPicPr>
          <p:nvPr/>
        </p:nvPicPr>
        <p:blipFill>
          <a:blip r:embed="rId4"/>
          <a:stretch>
            <a:fillRect/>
          </a:stretch>
        </p:blipFill>
        <p:spPr>
          <a:xfrm>
            <a:off x="67379" y="3848180"/>
            <a:ext cx="5661938" cy="2314205"/>
          </a:xfrm>
          <a:prstGeom prst="rect">
            <a:avLst/>
          </a:prstGeom>
        </p:spPr>
      </p:pic>
      <p:sp>
        <p:nvSpPr>
          <p:cNvPr id="5" name="TextBox 4">
            <a:extLst>
              <a:ext uri="{FF2B5EF4-FFF2-40B4-BE49-F238E27FC236}">
                <a16:creationId xmlns:a16="http://schemas.microsoft.com/office/drawing/2014/main" id="{12906C3D-3517-7014-C82A-CEC1933E6792}"/>
              </a:ext>
            </a:extLst>
          </p:cNvPr>
          <p:cNvSpPr txBox="1"/>
          <p:nvPr/>
        </p:nvSpPr>
        <p:spPr>
          <a:xfrm>
            <a:off x="206458" y="6079704"/>
            <a:ext cx="502920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Instantaneous slopes derived from the pair of angles (</a:t>
            </a:r>
            <a:r>
              <a:rPr lang="en-US" sz="1400" dirty="0" err="1">
                <a:latin typeface="Arial" panose="020B0604020202020204" pitchFamily="34" charset="0"/>
                <a:cs typeface="Arial" panose="020B0604020202020204" pitchFamily="34" charset="0"/>
              </a:rPr>
              <a:t>Δθ</a:t>
            </a:r>
            <a:r>
              <a:rPr lang="en-US" sz="1400" dirty="0">
                <a:latin typeface="Arial" panose="020B0604020202020204" pitchFamily="34" charset="0"/>
                <a:cs typeface="Arial" panose="020B0604020202020204" pitchFamily="34" charset="0"/>
              </a:rPr>
              <a:t>, φ) from camera observations for the Hawaii cruise (WS = 5.8 and 1.5 m/s)</a:t>
            </a:r>
          </a:p>
        </p:txBody>
      </p:sp>
      <p:pic>
        <p:nvPicPr>
          <p:cNvPr id="10" name="Picture 9" descr="A graph of a graph of a wave&#10;&#10;Description automatically generated with medium confidence">
            <a:extLst>
              <a:ext uri="{FF2B5EF4-FFF2-40B4-BE49-F238E27FC236}">
                <a16:creationId xmlns:a16="http://schemas.microsoft.com/office/drawing/2014/main" id="{4462434A-774B-94CB-00D0-37646C4067E9}"/>
              </a:ext>
            </a:extLst>
          </p:cNvPr>
          <p:cNvPicPr>
            <a:picLocks noChangeAspect="1"/>
          </p:cNvPicPr>
          <p:nvPr/>
        </p:nvPicPr>
        <p:blipFill rotWithShape="1">
          <a:blip r:embed="rId5"/>
          <a:srcRect l="31618" t="2437" r="30149" b="93603"/>
          <a:stretch/>
        </p:blipFill>
        <p:spPr bwMode="auto">
          <a:xfrm>
            <a:off x="5943600" y="1126675"/>
            <a:ext cx="2872788" cy="129242"/>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19AC80B2-7E5C-120F-7729-1590E04BDAE1}"/>
              </a:ext>
            </a:extLst>
          </p:cNvPr>
          <p:cNvPicPr>
            <a:picLocks noChangeAspect="1"/>
          </p:cNvPicPr>
          <p:nvPr/>
        </p:nvPicPr>
        <p:blipFill>
          <a:blip r:embed="rId6"/>
          <a:stretch>
            <a:fillRect/>
          </a:stretch>
        </p:blipFill>
        <p:spPr>
          <a:xfrm>
            <a:off x="6009841" y="1336189"/>
            <a:ext cx="2740305" cy="2163550"/>
          </a:xfrm>
          <a:prstGeom prst="rect">
            <a:avLst/>
          </a:prstGeom>
        </p:spPr>
      </p:pic>
      <p:pic>
        <p:nvPicPr>
          <p:cNvPr id="19" name="Picture 18">
            <a:extLst>
              <a:ext uri="{FF2B5EF4-FFF2-40B4-BE49-F238E27FC236}">
                <a16:creationId xmlns:a16="http://schemas.microsoft.com/office/drawing/2014/main" id="{E0761096-B6A9-083B-A203-FF7CEBC25805}"/>
              </a:ext>
            </a:extLst>
          </p:cNvPr>
          <p:cNvPicPr>
            <a:picLocks noChangeAspect="1"/>
          </p:cNvPicPr>
          <p:nvPr/>
        </p:nvPicPr>
        <p:blipFill>
          <a:blip r:embed="rId7"/>
          <a:stretch>
            <a:fillRect/>
          </a:stretch>
        </p:blipFill>
        <p:spPr>
          <a:xfrm>
            <a:off x="6066595" y="3566759"/>
            <a:ext cx="2774583" cy="2314205"/>
          </a:xfrm>
          <a:prstGeom prst="rect">
            <a:avLst/>
          </a:prstGeom>
        </p:spPr>
      </p:pic>
    </p:spTree>
    <p:extLst>
      <p:ext uri="{BB962C8B-B14F-4D97-AF65-F5344CB8AC3E}">
        <p14:creationId xmlns:p14="http://schemas.microsoft.com/office/powerpoint/2010/main" val="1121018231"/>
      </p:ext>
    </p:extLst>
  </p:cSld>
  <p:clrMapOvr>
    <a:masterClrMapping/>
  </p:clrMapOvr>
</p:sld>
</file>

<file path=ppt/theme/theme1.xml><?xml version="1.0" encoding="utf-8"?>
<a:theme xmlns:a="http://schemas.openxmlformats.org/drawingml/2006/main" name="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10928</TotalTime>
  <Words>1240</Words>
  <Application>Microsoft Office PowerPoint</Application>
  <PresentationFormat>On-screen Show (4:3)</PresentationFormat>
  <Paragraphs>57</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ＭＳ Ｐゴシック</vt:lpstr>
      <vt:lpstr>AdvOT9b12cd41</vt:lpstr>
      <vt:lpstr>Arial</vt:lpstr>
      <vt:lpstr>Calibri</vt:lpstr>
      <vt:lpstr>Times New Roman</vt:lpstr>
      <vt:lpstr>GPMC Nov 2001</vt:lpstr>
      <vt:lpstr>Surface roughness and wave slope statistics from the multi-spectral polarimetric imaging of the ocean surface M. Malinowski, A. Gilerson, E. Herrera, R. Foster, J. Agagliate, M. Ondrusek, Opt. Exp. 2024 </vt:lpstr>
      <vt:lpstr>Surface roughness and wave slope statistics from the multi-spectral polarimetric imaging of the ocean surface (cont.) </vt:lpstr>
      <vt:lpstr>Surface roughness and wave slope statistics from the multi-spectral polarimetric imaging of the ocean surface (cont.) </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Alexander Gilerson</cp:lastModifiedBy>
  <cp:revision>87</cp:revision>
  <cp:lastPrinted>2016-12-19T15:06:13Z</cp:lastPrinted>
  <dcterms:created xsi:type="dcterms:W3CDTF">2014-07-25T19:02:24Z</dcterms:created>
  <dcterms:modified xsi:type="dcterms:W3CDTF">2024-06-20T02:32:27Z</dcterms:modified>
</cp:coreProperties>
</file>