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8"/>
    <p:restoredTop sz="94643"/>
  </p:normalViewPr>
  <p:slideViewPr>
    <p:cSldViewPr snapToGrid="0" snapToObjects="1">
      <p:cViewPr varScale="1">
        <p:scale>
          <a:sx n="124" d="100"/>
          <a:sy n="124" d="100"/>
        </p:scale>
        <p:origin x="18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4551-3927-A74E-8CAA-197A4C1B8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F2EBDF-A7F8-0541-965F-34ADCF358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3DD627-72B3-D04E-AAFE-18F2AC619AB6}"/>
              </a:ext>
            </a:extLst>
          </p:cNvPr>
          <p:cNvSpPr>
            <a:spLocks noGrp="1"/>
          </p:cNvSpPr>
          <p:nvPr>
            <p:ph type="dt" sz="half" idx="10"/>
          </p:nvPr>
        </p:nvSpPr>
        <p:spPr/>
        <p:txBody>
          <a:bodyPr/>
          <a:lstStyle/>
          <a:p>
            <a:fld id="{FF4CC3F1-E82C-C14A-B645-E5553160488A}" type="datetimeFigureOut">
              <a:rPr lang="en-US" smtClean="0"/>
              <a:t>4/26/24</a:t>
            </a:fld>
            <a:endParaRPr lang="en-US"/>
          </a:p>
        </p:txBody>
      </p:sp>
      <p:sp>
        <p:nvSpPr>
          <p:cNvPr id="5" name="Footer Placeholder 4">
            <a:extLst>
              <a:ext uri="{FF2B5EF4-FFF2-40B4-BE49-F238E27FC236}">
                <a16:creationId xmlns:a16="http://schemas.microsoft.com/office/drawing/2014/main" id="{C1F625C0-C640-6D45-AA0C-4C30EFA84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FD701-F22D-C44D-B9EE-2420B01F1CCA}"/>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356690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5D3D-E543-A24C-9AE0-C18E0B1773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ABBAE8-7A4A-CA4D-94BB-2D324C0898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91803-F55B-6B4C-9A62-B7720A0F1924}"/>
              </a:ext>
            </a:extLst>
          </p:cNvPr>
          <p:cNvSpPr>
            <a:spLocks noGrp="1"/>
          </p:cNvSpPr>
          <p:nvPr>
            <p:ph type="dt" sz="half" idx="10"/>
          </p:nvPr>
        </p:nvSpPr>
        <p:spPr/>
        <p:txBody>
          <a:bodyPr/>
          <a:lstStyle/>
          <a:p>
            <a:fld id="{FF4CC3F1-E82C-C14A-B645-E5553160488A}" type="datetimeFigureOut">
              <a:rPr lang="en-US" smtClean="0"/>
              <a:t>4/26/24</a:t>
            </a:fld>
            <a:endParaRPr lang="en-US"/>
          </a:p>
        </p:txBody>
      </p:sp>
      <p:sp>
        <p:nvSpPr>
          <p:cNvPr id="5" name="Footer Placeholder 4">
            <a:extLst>
              <a:ext uri="{FF2B5EF4-FFF2-40B4-BE49-F238E27FC236}">
                <a16:creationId xmlns:a16="http://schemas.microsoft.com/office/drawing/2014/main" id="{BE560A01-8B26-3743-88C8-0AC1DE9AD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9E180-4DE5-2F49-8BB5-9AD137D19B9C}"/>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42982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D6A362-42DF-114F-889B-7D18FEC5B2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45B6F-A76B-A54E-B940-FDAB2BA03A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D2BCE-433E-E745-97FF-C49662396595}"/>
              </a:ext>
            </a:extLst>
          </p:cNvPr>
          <p:cNvSpPr>
            <a:spLocks noGrp="1"/>
          </p:cNvSpPr>
          <p:nvPr>
            <p:ph type="dt" sz="half" idx="10"/>
          </p:nvPr>
        </p:nvSpPr>
        <p:spPr/>
        <p:txBody>
          <a:bodyPr/>
          <a:lstStyle/>
          <a:p>
            <a:fld id="{FF4CC3F1-E82C-C14A-B645-E5553160488A}" type="datetimeFigureOut">
              <a:rPr lang="en-US" smtClean="0"/>
              <a:t>4/26/24</a:t>
            </a:fld>
            <a:endParaRPr lang="en-US"/>
          </a:p>
        </p:txBody>
      </p:sp>
      <p:sp>
        <p:nvSpPr>
          <p:cNvPr id="5" name="Footer Placeholder 4">
            <a:extLst>
              <a:ext uri="{FF2B5EF4-FFF2-40B4-BE49-F238E27FC236}">
                <a16:creationId xmlns:a16="http://schemas.microsoft.com/office/drawing/2014/main" id="{BEC923A6-1547-8644-AFD6-7DC8319FC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24508-6505-004A-9B9A-621779073560}"/>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94237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DDC5-797F-A347-B6B7-898E333093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A825DA-4124-1545-93C6-E5A27501CF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E18CD-2134-7340-81EA-68ABE5820026}"/>
              </a:ext>
            </a:extLst>
          </p:cNvPr>
          <p:cNvSpPr>
            <a:spLocks noGrp="1"/>
          </p:cNvSpPr>
          <p:nvPr>
            <p:ph type="dt" sz="half" idx="10"/>
          </p:nvPr>
        </p:nvSpPr>
        <p:spPr/>
        <p:txBody>
          <a:bodyPr/>
          <a:lstStyle/>
          <a:p>
            <a:fld id="{FF4CC3F1-E82C-C14A-B645-E5553160488A}" type="datetimeFigureOut">
              <a:rPr lang="en-US" smtClean="0"/>
              <a:t>4/26/24</a:t>
            </a:fld>
            <a:endParaRPr lang="en-US"/>
          </a:p>
        </p:txBody>
      </p:sp>
      <p:sp>
        <p:nvSpPr>
          <p:cNvPr id="5" name="Footer Placeholder 4">
            <a:extLst>
              <a:ext uri="{FF2B5EF4-FFF2-40B4-BE49-F238E27FC236}">
                <a16:creationId xmlns:a16="http://schemas.microsoft.com/office/drawing/2014/main" id="{4E169049-F435-E64A-BDB7-260F82287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D0631-F097-2A4E-BFD2-FAB0707270ED}"/>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64346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74A2-77A3-1B4D-AA13-F632EB0CD6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2B377A-1979-CE49-9485-65ADCCCF8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9B96C-0F18-D341-8A3B-D1D375F45BF0}"/>
              </a:ext>
            </a:extLst>
          </p:cNvPr>
          <p:cNvSpPr>
            <a:spLocks noGrp="1"/>
          </p:cNvSpPr>
          <p:nvPr>
            <p:ph type="dt" sz="half" idx="10"/>
          </p:nvPr>
        </p:nvSpPr>
        <p:spPr/>
        <p:txBody>
          <a:bodyPr/>
          <a:lstStyle/>
          <a:p>
            <a:fld id="{FF4CC3F1-E82C-C14A-B645-E5553160488A}" type="datetimeFigureOut">
              <a:rPr lang="en-US" smtClean="0"/>
              <a:t>4/26/24</a:t>
            </a:fld>
            <a:endParaRPr lang="en-US"/>
          </a:p>
        </p:txBody>
      </p:sp>
      <p:sp>
        <p:nvSpPr>
          <p:cNvPr id="5" name="Footer Placeholder 4">
            <a:extLst>
              <a:ext uri="{FF2B5EF4-FFF2-40B4-BE49-F238E27FC236}">
                <a16:creationId xmlns:a16="http://schemas.microsoft.com/office/drawing/2014/main" id="{F558C8B7-A493-DB4C-9D22-1210A8D00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CE10C-2451-8D40-8BA5-19A1E6A28076}"/>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353172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B470-E040-A447-98D2-96C093FF2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680EA-4A86-044C-AC8F-92F21B835A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C7D4C-3180-5A40-B731-47401AED7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2A3FA-6F16-0F42-964F-5D4DF809F77A}"/>
              </a:ext>
            </a:extLst>
          </p:cNvPr>
          <p:cNvSpPr>
            <a:spLocks noGrp="1"/>
          </p:cNvSpPr>
          <p:nvPr>
            <p:ph type="dt" sz="half" idx="10"/>
          </p:nvPr>
        </p:nvSpPr>
        <p:spPr/>
        <p:txBody>
          <a:bodyPr/>
          <a:lstStyle/>
          <a:p>
            <a:fld id="{FF4CC3F1-E82C-C14A-B645-E5553160488A}" type="datetimeFigureOut">
              <a:rPr lang="en-US" smtClean="0"/>
              <a:t>4/26/24</a:t>
            </a:fld>
            <a:endParaRPr lang="en-US"/>
          </a:p>
        </p:txBody>
      </p:sp>
      <p:sp>
        <p:nvSpPr>
          <p:cNvPr id="6" name="Footer Placeholder 5">
            <a:extLst>
              <a:ext uri="{FF2B5EF4-FFF2-40B4-BE49-F238E27FC236}">
                <a16:creationId xmlns:a16="http://schemas.microsoft.com/office/drawing/2014/main" id="{A8F77AEB-3385-EC47-8CFB-53883B8D3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950E6-1CEE-A34B-A307-C3F43DB68CD6}"/>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92162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50E7-2B90-BE4A-A28F-23AE3EB16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1C53F3-5D76-B94E-BD95-4447459650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39568-02C0-A145-85A6-AEA8DAFB36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DEA82A-EF7B-B947-9297-CCEF00D9A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5C18B-B30F-F543-906D-341D6B51A3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FEBBE-BC4B-B44C-873B-80FE52102D75}"/>
              </a:ext>
            </a:extLst>
          </p:cNvPr>
          <p:cNvSpPr>
            <a:spLocks noGrp="1"/>
          </p:cNvSpPr>
          <p:nvPr>
            <p:ph type="dt" sz="half" idx="10"/>
          </p:nvPr>
        </p:nvSpPr>
        <p:spPr/>
        <p:txBody>
          <a:bodyPr/>
          <a:lstStyle/>
          <a:p>
            <a:fld id="{FF4CC3F1-E82C-C14A-B645-E5553160488A}" type="datetimeFigureOut">
              <a:rPr lang="en-US" smtClean="0"/>
              <a:t>4/26/24</a:t>
            </a:fld>
            <a:endParaRPr lang="en-US"/>
          </a:p>
        </p:txBody>
      </p:sp>
      <p:sp>
        <p:nvSpPr>
          <p:cNvPr id="8" name="Footer Placeholder 7">
            <a:extLst>
              <a:ext uri="{FF2B5EF4-FFF2-40B4-BE49-F238E27FC236}">
                <a16:creationId xmlns:a16="http://schemas.microsoft.com/office/drawing/2014/main" id="{A2C3DF9F-66E4-574E-AAF6-6CA9ACBA22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B1CAB1-7001-2D47-95E7-4EDB9B88F22F}"/>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91981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137B-1837-A941-A16A-516A1D6741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C80062-88DE-AB40-885A-D6184FD2B6C2}"/>
              </a:ext>
            </a:extLst>
          </p:cNvPr>
          <p:cNvSpPr>
            <a:spLocks noGrp="1"/>
          </p:cNvSpPr>
          <p:nvPr>
            <p:ph type="dt" sz="half" idx="10"/>
          </p:nvPr>
        </p:nvSpPr>
        <p:spPr/>
        <p:txBody>
          <a:bodyPr/>
          <a:lstStyle/>
          <a:p>
            <a:fld id="{FF4CC3F1-E82C-C14A-B645-E5553160488A}" type="datetimeFigureOut">
              <a:rPr lang="en-US" smtClean="0"/>
              <a:t>4/26/24</a:t>
            </a:fld>
            <a:endParaRPr lang="en-US"/>
          </a:p>
        </p:txBody>
      </p:sp>
      <p:sp>
        <p:nvSpPr>
          <p:cNvPr id="4" name="Footer Placeholder 3">
            <a:extLst>
              <a:ext uri="{FF2B5EF4-FFF2-40B4-BE49-F238E27FC236}">
                <a16:creationId xmlns:a16="http://schemas.microsoft.com/office/drawing/2014/main" id="{E5780FC4-296B-8B44-AC52-F07D8354C1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79327A-2921-3B4B-BFF4-3D004CBD8BAD}"/>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79049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0FDFF-3F0B-E742-993B-B664128E4796}"/>
              </a:ext>
            </a:extLst>
          </p:cNvPr>
          <p:cNvSpPr>
            <a:spLocks noGrp="1"/>
          </p:cNvSpPr>
          <p:nvPr>
            <p:ph type="dt" sz="half" idx="10"/>
          </p:nvPr>
        </p:nvSpPr>
        <p:spPr/>
        <p:txBody>
          <a:bodyPr/>
          <a:lstStyle/>
          <a:p>
            <a:fld id="{FF4CC3F1-E82C-C14A-B645-E5553160488A}" type="datetimeFigureOut">
              <a:rPr lang="en-US" smtClean="0"/>
              <a:t>4/26/24</a:t>
            </a:fld>
            <a:endParaRPr lang="en-US"/>
          </a:p>
        </p:txBody>
      </p:sp>
      <p:sp>
        <p:nvSpPr>
          <p:cNvPr id="3" name="Footer Placeholder 2">
            <a:extLst>
              <a:ext uri="{FF2B5EF4-FFF2-40B4-BE49-F238E27FC236}">
                <a16:creationId xmlns:a16="http://schemas.microsoft.com/office/drawing/2014/main" id="{9DC2DAE5-B0BB-C949-9897-77E9A7D3C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B0A11-6222-2244-8F59-0550068ADB79}"/>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79756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9424-4BE0-0F42-A248-38C96419D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15A78E-BEE7-DF4A-A422-437869178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CA4F2-FEF9-0C4F-9F0A-D8B16293A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866F52-9248-E24B-9707-BE5401BF7C30}"/>
              </a:ext>
            </a:extLst>
          </p:cNvPr>
          <p:cNvSpPr>
            <a:spLocks noGrp="1"/>
          </p:cNvSpPr>
          <p:nvPr>
            <p:ph type="dt" sz="half" idx="10"/>
          </p:nvPr>
        </p:nvSpPr>
        <p:spPr/>
        <p:txBody>
          <a:bodyPr/>
          <a:lstStyle/>
          <a:p>
            <a:fld id="{FF4CC3F1-E82C-C14A-B645-E5553160488A}" type="datetimeFigureOut">
              <a:rPr lang="en-US" smtClean="0"/>
              <a:t>4/26/24</a:t>
            </a:fld>
            <a:endParaRPr lang="en-US"/>
          </a:p>
        </p:txBody>
      </p:sp>
      <p:sp>
        <p:nvSpPr>
          <p:cNvPr id="6" name="Footer Placeholder 5">
            <a:extLst>
              <a:ext uri="{FF2B5EF4-FFF2-40B4-BE49-F238E27FC236}">
                <a16:creationId xmlns:a16="http://schemas.microsoft.com/office/drawing/2014/main" id="{CEDAC3D5-101F-B445-ADB7-D826CC52C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1D73E-79C1-394C-837B-81721EED3E94}"/>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382875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8C769-69CF-424F-8277-08FC9BF5F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55CFED-DDD6-DB42-B601-08EF27B6E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4931DE-6966-F74B-A92C-95E83B447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80D50-EF86-E146-A145-F7EA5986A855}"/>
              </a:ext>
            </a:extLst>
          </p:cNvPr>
          <p:cNvSpPr>
            <a:spLocks noGrp="1"/>
          </p:cNvSpPr>
          <p:nvPr>
            <p:ph type="dt" sz="half" idx="10"/>
          </p:nvPr>
        </p:nvSpPr>
        <p:spPr/>
        <p:txBody>
          <a:bodyPr/>
          <a:lstStyle/>
          <a:p>
            <a:fld id="{FF4CC3F1-E82C-C14A-B645-E5553160488A}" type="datetimeFigureOut">
              <a:rPr lang="en-US" smtClean="0"/>
              <a:t>4/26/24</a:t>
            </a:fld>
            <a:endParaRPr lang="en-US"/>
          </a:p>
        </p:txBody>
      </p:sp>
      <p:sp>
        <p:nvSpPr>
          <p:cNvPr id="6" name="Footer Placeholder 5">
            <a:extLst>
              <a:ext uri="{FF2B5EF4-FFF2-40B4-BE49-F238E27FC236}">
                <a16:creationId xmlns:a16="http://schemas.microsoft.com/office/drawing/2014/main" id="{15B1ADAD-0C39-6346-857C-EB4F58F1B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C5373-E09C-FC4D-B7F8-8EBF5C07DF05}"/>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81635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02327-CCF0-5C4A-82FE-C97BDA6FA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C2BAEA-1A9A-AA47-B7EC-E1F059B8E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11C0D-8F23-2A4D-92D3-14F853B6E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CC3F1-E82C-C14A-B645-E5553160488A}" type="datetimeFigureOut">
              <a:rPr lang="en-US" smtClean="0"/>
              <a:t>4/26/24</a:t>
            </a:fld>
            <a:endParaRPr lang="en-US"/>
          </a:p>
        </p:txBody>
      </p:sp>
      <p:sp>
        <p:nvSpPr>
          <p:cNvPr id="5" name="Footer Placeholder 4">
            <a:extLst>
              <a:ext uri="{FF2B5EF4-FFF2-40B4-BE49-F238E27FC236}">
                <a16:creationId xmlns:a16="http://schemas.microsoft.com/office/drawing/2014/main" id="{F2A36F04-345E-F74B-8860-3FFF9EE0E1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63D858-4CA7-ED4A-94CB-512B5F6F4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D3E31-E5FA-424C-92CD-188C03CE6E07}" type="slidenum">
              <a:rPr lang="en-US" smtClean="0"/>
              <a:t>‹#›</a:t>
            </a:fld>
            <a:endParaRPr lang="en-US"/>
          </a:p>
        </p:txBody>
      </p:sp>
    </p:spTree>
    <p:extLst>
      <p:ext uri="{BB962C8B-B14F-4D97-AF65-F5344CB8AC3E}">
        <p14:creationId xmlns:p14="http://schemas.microsoft.com/office/powerpoint/2010/main" val="3382483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88/1748-9326/ac109a"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E5CB9B-9254-404A-84ED-B9E9EFA06518}"/>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FEE3C4F4-DE9F-9E4F-B069-3E9B6A4B77E9}"/>
              </a:ext>
            </a:extLst>
          </p:cNvPr>
          <p:cNvSpPr>
            <a:spLocks noGrp="1"/>
          </p:cNvSpPr>
          <p:nvPr/>
        </p:nvSpPr>
        <p:spPr bwMode="auto">
          <a:xfrm>
            <a:off x="1418253" y="394950"/>
            <a:ext cx="8752114" cy="748123"/>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6906" tIns="48453" rIns="96906" bIns="48453" numCol="1" anchor="ctr" anchorCtr="0" compatLnSpc="1">
            <a:prstTxWarp prst="textNoShape">
              <a:avLst/>
            </a:prstTxWarp>
          </a:bodyPr>
          <a:lst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a:lstStyle>
          <a:p>
            <a:r>
              <a:rPr lang="en-US" sz="2000" b="1" dirty="0">
                <a:solidFill>
                  <a:srgbClr val="0000FF"/>
                </a:solidFill>
                <a:latin typeface="+mn-lt"/>
              </a:rPr>
              <a:t>Global trends and scenarios for terrestrial biodiversity and ecosystem services from 1900 to 2050</a:t>
            </a:r>
            <a:br>
              <a:rPr lang="en-US" sz="2400" dirty="0">
                <a:solidFill>
                  <a:srgbClr val="0000FF"/>
                </a:solidFill>
                <a:latin typeface="Arial" panose="020B0604020202020204" pitchFamily="34" charset="0"/>
                <a:cs typeface="Arial" panose="020B0604020202020204" pitchFamily="34" charset="0"/>
              </a:rPr>
            </a:br>
            <a:r>
              <a:rPr lang="en-US" sz="1200" b="1" i="1" dirty="0">
                <a:solidFill>
                  <a:srgbClr val="0000FF"/>
                </a:solidFill>
              </a:rPr>
              <a:t>Pereira et al. (2024). </a:t>
            </a:r>
            <a:r>
              <a:rPr lang="en-US" sz="1200" b="1" dirty="0">
                <a:solidFill>
                  <a:srgbClr val="0000FF"/>
                </a:solidFill>
                <a:latin typeface="+mn-lt"/>
              </a:rPr>
              <a:t>Global trends and scenarios for terrestrial biodiversity and ecosystem services from 1900 to 2050</a:t>
            </a:r>
            <a:r>
              <a:rPr lang="en-US" sz="1200" b="1" i="1" dirty="0">
                <a:solidFill>
                  <a:srgbClr val="0000FF"/>
                </a:solidFill>
              </a:rPr>
              <a:t>. Science 384:458-465. </a:t>
            </a:r>
            <a:r>
              <a:rPr lang="en-US" sz="1200" b="1" i="1" dirty="0">
                <a:solidFill>
                  <a:srgbClr val="0000FF"/>
                </a:solidFill>
                <a:hlinkClick r:id="rId3">
                  <a:extLst>
                    <a:ext uri="{A12FA001-AC4F-418D-AE19-62706E023703}">
                      <ahyp:hlinkClr xmlns:ahyp="http://schemas.microsoft.com/office/drawing/2018/hyperlinkcolor" val="tx"/>
                    </a:ext>
                  </a:extLst>
                </a:hlinkClick>
              </a:rPr>
              <a:t>https://doi.org/</a:t>
            </a:r>
            <a:r>
              <a:rPr lang="en-US" sz="1200" b="1" i="1" dirty="0">
                <a:solidFill>
                  <a:srgbClr val="0000FF"/>
                </a:solidFill>
              </a:rPr>
              <a:t>10.1126/science.adn3441</a:t>
            </a:r>
          </a:p>
          <a:p>
            <a:endParaRPr lang="en-US" sz="2000" dirty="0">
              <a:solidFill>
                <a:srgbClr val="0432FF"/>
              </a:solidFill>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74E0967A-E50A-614B-898E-81EB5B05931A}"/>
              </a:ext>
            </a:extLst>
          </p:cNvPr>
          <p:cNvSpPr txBox="1">
            <a:spLocks noChangeArrowheads="1"/>
          </p:cNvSpPr>
          <p:nvPr/>
        </p:nvSpPr>
        <p:spPr bwMode="auto">
          <a:xfrm>
            <a:off x="190508" y="1251253"/>
            <a:ext cx="6977578" cy="5416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a:solidFill>
                  <a:srgbClr val="0000FF"/>
                </a:solidFill>
                <a:latin typeface="Arial"/>
                <a:cs typeface="Arial"/>
              </a:rPr>
              <a:t>Science Question</a:t>
            </a:r>
          </a:p>
          <a:p>
            <a:pPr marL="171450" indent="-171450">
              <a:buFont typeface="Arial" panose="020B0604020202020204" pitchFamily="34" charset="0"/>
              <a:buChar char="•"/>
            </a:pPr>
            <a:r>
              <a:rPr lang="en-US" sz="1200" dirty="0">
                <a:latin typeface="+mj-lt"/>
              </a:rPr>
              <a:t>What are the major trends in global biodiversity and ecosystem services and their causes?</a:t>
            </a:r>
          </a:p>
          <a:p>
            <a:pPr marL="171450" indent="-171450">
              <a:buFont typeface="Arial" panose="020B0604020202020204" pitchFamily="34" charset="0"/>
              <a:buChar char="•"/>
            </a:pPr>
            <a:r>
              <a:rPr lang="en-US" sz="1200" dirty="0">
                <a:latin typeface="+mj-lt"/>
              </a:rPr>
              <a:t>What are the predicted global impacts of land use and climate change on multiple facets of biodiversity and ecosystem services over the coming decades compared with their impacts during the 20th century?</a:t>
            </a:r>
          </a:p>
          <a:p>
            <a:pPr marL="171450" indent="-171450">
              <a:buFont typeface="Arial" panose="020B0604020202020204" pitchFamily="34" charset="0"/>
              <a:buChar char="•"/>
            </a:pPr>
            <a:r>
              <a:rPr lang="en-US" sz="1200" dirty="0">
                <a:latin typeface="+mj-lt"/>
              </a:rPr>
              <a:t>How much of the variation in projected impacts can be attributed to differences of development pathways in scenarios versus differences between models?</a:t>
            </a:r>
          </a:p>
          <a:p>
            <a:pPr marL="171450" indent="-171450">
              <a:buFont typeface="Arial" panose="020B0604020202020204" pitchFamily="34" charset="0"/>
              <a:buChar char="•"/>
            </a:pPr>
            <a:r>
              <a:rPr lang="en-US" sz="1200" dirty="0">
                <a:latin typeface="+mj-lt"/>
              </a:rPr>
              <a:t>How can NASA CMS products be used to help address the threats to both climate, carbon, and biodiversity?</a:t>
            </a:r>
          </a:p>
          <a:p>
            <a:endParaRPr lang="en-US" sz="1200" b="1" dirty="0">
              <a:solidFill>
                <a:srgbClr val="0000FF"/>
              </a:solidFill>
              <a:latin typeface="Arial"/>
              <a:cs typeface="Arial"/>
            </a:endParaRPr>
          </a:p>
          <a:p>
            <a:pPr eaLnBrk="1" hangingPunct="1"/>
            <a:r>
              <a:rPr lang="en-US" sz="1200" b="1" dirty="0">
                <a:solidFill>
                  <a:srgbClr val="0000FF"/>
                </a:solidFill>
                <a:latin typeface="Arial"/>
                <a:cs typeface="Arial"/>
              </a:rPr>
              <a:t>Analysis</a:t>
            </a:r>
          </a:p>
          <a:p>
            <a:pPr marL="171450" indent="-171450">
              <a:spcBef>
                <a:spcPts val="400"/>
              </a:spcBef>
              <a:buFont typeface="Arial" panose="020B0604020202020204" pitchFamily="34" charset="0"/>
              <a:buChar char="•"/>
            </a:pPr>
            <a:r>
              <a:rPr lang="en-US" sz="1200" dirty="0">
                <a:latin typeface="+mj-lt"/>
              </a:rPr>
              <a:t>A model intercomparison of projections of biodiversity and ecosystem services using a set of land-use and climate change reconstructions from 1900 to 2015, and three future scenarios from 2015 to 2050.</a:t>
            </a:r>
          </a:p>
          <a:p>
            <a:pPr marL="628650" lvl="1" indent="-171450">
              <a:spcBef>
                <a:spcPts val="400"/>
              </a:spcBef>
              <a:buFont typeface="Arial" panose="020B0604020202020204" pitchFamily="34" charset="0"/>
              <a:buChar char="•"/>
            </a:pPr>
            <a:r>
              <a:rPr lang="en-US" sz="1200" dirty="0">
                <a:latin typeface="+mj-lt"/>
              </a:rPr>
              <a:t>8 models of biodiversity, 5 models of ecosystem services, 3 future climate/land-use scenarios</a:t>
            </a:r>
          </a:p>
          <a:p>
            <a:pPr marL="171450" indent="-171450">
              <a:spcBef>
                <a:spcPts val="400"/>
              </a:spcBef>
              <a:buFont typeface="Arial" panose="020B0604020202020204" pitchFamily="34" charset="0"/>
              <a:buChar char="•"/>
            </a:pPr>
            <a:r>
              <a:rPr lang="en-US" sz="1200" dirty="0">
                <a:latin typeface="+mj-lt"/>
              </a:rPr>
              <a:t>Utilized NASA Global Land-Use Harmonization (LUH) data as input to both climate/carbon and biodiversity/ecosystem service models (Hurtt et al. 2020). </a:t>
            </a:r>
          </a:p>
          <a:p>
            <a:pPr eaLnBrk="1" hangingPunct="1"/>
            <a:endParaRPr lang="en-US" sz="1200" b="1" dirty="0">
              <a:solidFill>
                <a:srgbClr val="0000FF"/>
              </a:solidFill>
              <a:latin typeface="Arial"/>
              <a:cs typeface="Arial"/>
            </a:endParaRPr>
          </a:p>
          <a:p>
            <a:pPr eaLnBrk="1" hangingPunct="1"/>
            <a:r>
              <a:rPr lang="en-US" sz="1200" b="1" dirty="0">
                <a:solidFill>
                  <a:srgbClr val="0000FF"/>
                </a:solidFill>
                <a:latin typeface="Arial"/>
                <a:cs typeface="Arial"/>
              </a:rPr>
              <a:t>Results/Significance</a:t>
            </a:r>
          </a:p>
          <a:p>
            <a:pPr marL="171450" indent="-171450">
              <a:buFont typeface="Arial" panose="020B0604020202020204" pitchFamily="34" charset="0"/>
              <a:buChar char="•"/>
            </a:pPr>
            <a:r>
              <a:rPr lang="en-US" sz="1200" dirty="0">
                <a:latin typeface="+mj-lt"/>
              </a:rPr>
              <a:t>During the 20th century, biodiversity declined globally by 2 to 11%, as estimated by a range of indicators, primarily due to land-use change. </a:t>
            </a:r>
          </a:p>
          <a:p>
            <a:pPr marL="171450" indent="-171450">
              <a:buFont typeface="Arial" panose="020B0604020202020204" pitchFamily="34" charset="0"/>
              <a:buChar char="•"/>
            </a:pPr>
            <a:r>
              <a:rPr lang="en-US" sz="1200" dirty="0">
                <a:latin typeface="+mj-lt"/>
              </a:rPr>
              <a:t>Going forward, policies toward sustainability have the potential to slow biodiversity loss resulting from land-use change and the demand for provisioning services while reducing or reversing declines in regulating services.</a:t>
            </a:r>
          </a:p>
          <a:p>
            <a:pPr marL="171450" indent="-171450">
              <a:buFont typeface="Arial" panose="020B0604020202020204" pitchFamily="34" charset="0"/>
              <a:buChar char="•"/>
            </a:pPr>
            <a:r>
              <a:rPr lang="en-US" sz="1200" dirty="0">
                <a:latin typeface="+mj-lt"/>
              </a:rPr>
              <a:t>However, negative impacts on biodiversity due to climate change appear poised to increase, particularly in the higher-emissions scenarios.</a:t>
            </a:r>
          </a:p>
          <a:p>
            <a:pPr marL="171450" indent="-171450">
              <a:buFont typeface="Arial" panose="020B0604020202020204" pitchFamily="34" charset="0"/>
              <a:buChar char="•"/>
            </a:pPr>
            <a:r>
              <a:rPr lang="en-US" sz="1200" dirty="0">
                <a:latin typeface="+mj-lt"/>
              </a:rPr>
              <a:t>Our assessment identifies remaining modeling uncertainties but also robustly shows that renewed policy efforts are needed to meet the goals of the Convention on Biological Diversity.</a:t>
            </a:r>
          </a:p>
          <a:p>
            <a:pPr marL="171450" indent="-171450">
              <a:buFont typeface="Arial" panose="020B0604020202020204" pitchFamily="34" charset="0"/>
              <a:buChar char="•"/>
            </a:pPr>
            <a:endParaRPr lang="en-US" sz="1200" b="1" dirty="0">
              <a:solidFill>
                <a:srgbClr val="0000FF"/>
              </a:solidFill>
              <a:latin typeface="Arial"/>
              <a:cs typeface="Arial"/>
            </a:endParaRPr>
          </a:p>
          <a:p>
            <a:pPr eaLnBrk="1" hangingPunct="1"/>
            <a:r>
              <a:rPr lang="en-US" sz="1200" b="1" dirty="0">
                <a:solidFill>
                  <a:srgbClr val="0000FF"/>
                </a:solidFill>
                <a:latin typeface="Arial"/>
                <a:cs typeface="Arial"/>
              </a:rPr>
              <a:t>Acknowledgements</a:t>
            </a:r>
          </a:p>
          <a:p>
            <a:pPr eaLnBrk="1" hangingPunct="1"/>
            <a:r>
              <a:rPr lang="en-US" sz="1200" b="0" i="0" dirty="0">
                <a:effectLst/>
                <a:latin typeface="+mj-lt"/>
              </a:rPr>
              <a:t>This research was supported by the NASA Carbon Monitoring System grant 80NSSC21K1059 to G.H. and L.C.</a:t>
            </a:r>
          </a:p>
        </p:txBody>
      </p:sp>
      <p:sp>
        <p:nvSpPr>
          <p:cNvPr id="20" name="TextBox 19">
            <a:extLst>
              <a:ext uri="{FF2B5EF4-FFF2-40B4-BE49-F238E27FC236}">
                <a16:creationId xmlns:a16="http://schemas.microsoft.com/office/drawing/2014/main" id="{7E747EFB-B3AD-462E-9248-19E1A4D2C79D}"/>
              </a:ext>
            </a:extLst>
          </p:cNvPr>
          <p:cNvSpPr txBox="1"/>
          <p:nvPr/>
        </p:nvSpPr>
        <p:spPr>
          <a:xfrm>
            <a:off x="7168086" y="4142337"/>
            <a:ext cx="4729687" cy="2123658"/>
          </a:xfrm>
          <a:prstGeom prst="rect">
            <a:avLst/>
          </a:prstGeom>
          <a:noFill/>
        </p:spPr>
        <p:txBody>
          <a:bodyPr wrap="square">
            <a:spAutoFit/>
          </a:bodyPr>
          <a:lstStyle/>
          <a:p>
            <a:r>
              <a:rPr lang="en-US" sz="1200" b="1" i="1" dirty="0">
                <a:solidFill>
                  <a:srgbClr val="0000FF"/>
                </a:solidFill>
                <a:latin typeface="+mj-lt"/>
              </a:rPr>
              <a:t>Figure 2. Spatial distribution of diversity-weighted changes in local species richness (</a:t>
            </a:r>
            <a:r>
              <a:rPr lang="en-US" sz="1200" b="1" i="1" dirty="0" err="1">
                <a:solidFill>
                  <a:srgbClr val="0000FF"/>
                </a:solidFill>
                <a:latin typeface="+mj-lt"/>
              </a:rPr>
              <a:t>DSSa</a:t>
            </a:r>
            <a:r>
              <a:rPr lang="en-US" sz="1200" b="1" i="1" dirty="0">
                <a:solidFill>
                  <a:srgbClr val="0000FF"/>
                </a:solidFill>
                <a:latin typeface="+mj-lt"/>
              </a:rPr>
              <a:t>). (A) Historical </a:t>
            </a:r>
            <a:r>
              <a:rPr lang="en-US" sz="1200" b="1" i="1" dirty="0" err="1">
                <a:solidFill>
                  <a:srgbClr val="0000FF"/>
                </a:solidFill>
                <a:latin typeface="+mj-lt"/>
              </a:rPr>
              <a:t>DSSa</a:t>
            </a:r>
            <a:r>
              <a:rPr lang="en-US" sz="1200" b="1" i="1" dirty="0">
                <a:solidFill>
                  <a:srgbClr val="0000FF"/>
                </a:solidFill>
                <a:latin typeface="+mj-lt"/>
              </a:rPr>
              <a:t> changes from 1900 to 2015 (number of models, N = 5). (B to G) Future species richness changes from 2015 to 2050 driven by land-use (LU) change alone in each scenario [(B) to (D); N = 5] and by land-use change and climate change combined (LUCC) [(E) to (G); N = 2].  All values are based on </a:t>
            </a:r>
            <a:r>
              <a:rPr lang="en-US" sz="1200" b="1" i="1" dirty="0" err="1">
                <a:solidFill>
                  <a:srgbClr val="0000FF"/>
                </a:solidFill>
                <a:latin typeface="+mj-lt"/>
              </a:rPr>
              <a:t>intermodel</a:t>
            </a:r>
            <a:r>
              <a:rPr lang="en-US" sz="1200" b="1" i="1" dirty="0">
                <a:solidFill>
                  <a:srgbClr val="0000FF"/>
                </a:solidFill>
                <a:latin typeface="+mj-lt"/>
              </a:rPr>
              <a:t> means. Diversity-weighted changes in local species richness were calculated as the absolute change in species richness in each cell divided by the mean species richness across cells. Color scale is based on quantile intervals and differs for (A) to (D) and (E) to (G). Maps are in equirectangular projection.</a:t>
            </a:r>
          </a:p>
        </p:txBody>
      </p:sp>
      <p:pic>
        <p:nvPicPr>
          <p:cNvPr id="3" name="Picture 2" descr="A group of maps of the world&#10;&#10;Description automatically generated">
            <a:extLst>
              <a:ext uri="{FF2B5EF4-FFF2-40B4-BE49-F238E27FC236}">
                <a16:creationId xmlns:a16="http://schemas.microsoft.com/office/drawing/2014/main" id="{C3CC3243-DDD1-318E-2415-D427E36FE4A5}"/>
              </a:ext>
            </a:extLst>
          </p:cNvPr>
          <p:cNvPicPr>
            <a:picLocks noChangeAspect="1"/>
          </p:cNvPicPr>
          <p:nvPr/>
        </p:nvPicPr>
        <p:blipFill>
          <a:blip r:embed="rId4"/>
          <a:stretch>
            <a:fillRect/>
          </a:stretch>
        </p:blipFill>
        <p:spPr>
          <a:xfrm>
            <a:off x="7168086" y="1143073"/>
            <a:ext cx="4871930" cy="3036487"/>
          </a:xfrm>
          <a:prstGeom prst="rect">
            <a:avLst/>
          </a:prstGeom>
        </p:spPr>
      </p:pic>
    </p:spTree>
    <p:extLst>
      <p:ext uri="{BB962C8B-B14F-4D97-AF65-F5344CB8AC3E}">
        <p14:creationId xmlns:p14="http://schemas.microsoft.com/office/powerpoint/2010/main" val="2857454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515</Words>
  <Application>Microsoft Macintosh PowerPoint</Application>
  <PresentationFormat>Widescreen</PresentationFormat>
  <Paragraphs>21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Stroud, David B. (GSFC-618.0)[SCIENCE SYSTEMS AND APPLICATIONS INC]</dc:creator>
  <cp:lastModifiedBy>George C. Hurtt</cp:lastModifiedBy>
  <cp:revision>38</cp:revision>
  <dcterms:created xsi:type="dcterms:W3CDTF">2020-09-01T15:19:03Z</dcterms:created>
  <dcterms:modified xsi:type="dcterms:W3CDTF">2024-04-26T15:02:58Z</dcterms:modified>
</cp:coreProperties>
</file>