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5305"/>
    <a:srgbClr val="F0EEF1"/>
    <a:srgbClr val="FF9900"/>
    <a:srgbClr val="003399"/>
    <a:srgbClr val="0000FF"/>
    <a:srgbClr val="FF0552"/>
    <a:srgbClr val="FF125D"/>
    <a:srgbClr val="C0B37A"/>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2"/>
    <p:restoredTop sz="87929"/>
  </p:normalViewPr>
  <p:slideViewPr>
    <p:cSldViewPr>
      <p:cViewPr varScale="1">
        <p:scale>
          <a:sx n="139" d="100"/>
          <a:sy n="139" d="100"/>
        </p:scale>
        <p:origin x="128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the work</a:t>
            </a:r>
            <a:r>
              <a:rPr lang="en-US" altLang="en-US" baseline="0" dirty="0">
                <a:latin typeface="Times" pitchFamily="-106" charset="0"/>
                <a:ea typeface="ＭＳ Ｐゴシック" pitchFamily="-106" charset="-128"/>
              </a:rPr>
              <a:t> or the results.</a:t>
            </a:r>
            <a:endParaRPr lang="en-US" altLang="en-US" dirty="0">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oi.org/10.1029/2023JD040006"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journals.ametsoc.org/doi/abs/10.1175/MWR-D-17-0047.1" TargetMode="External"/><Relationship Id="rId2" Type="http://schemas.openxmlformats.org/officeDocument/2006/relationships/hyperlink" Target="mailto:brendan.k.byrne@jpl.nasa.gov"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1029/2023JD04000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08F76EE9-BAEF-6C44-A0E9-BA244EA5A361}"/>
              </a:ext>
            </a:extLst>
          </p:cNvPr>
          <p:cNvSpPr txBox="1"/>
          <p:nvPr/>
        </p:nvSpPr>
        <p:spPr>
          <a:xfrm>
            <a:off x="5007842" y="1181987"/>
            <a:ext cx="4063211" cy="5186035"/>
          </a:xfrm>
          <a:prstGeom prst="rect">
            <a:avLst/>
          </a:prstGeom>
          <a:noFill/>
        </p:spPr>
        <p:txBody>
          <a:bodyPr wrap="square" rtlCol="0">
            <a:spAutoFit/>
          </a:bodyPr>
          <a:lstStyle/>
          <a:p>
            <a:r>
              <a:rPr lang="en-US" sz="1050" b="1" dirty="0">
                <a:latin typeface="Helvetica" pitchFamily="2" charset="0"/>
              </a:rPr>
              <a:t>Science Question: </a:t>
            </a:r>
            <a:r>
              <a:rPr lang="en-US" sz="1050" dirty="0">
                <a:latin typeface="Helvetica" pitchFamily="2" charset="0"/>
              </a:rPr>
              <a:t>Global CO</a:t>
            </a:r>
            <a:r>
              <a:rPr lang="en-US" sz="1050" baseline="-25000" dirty="0">
                <a:latin typeface="Helvetica" pitchFamily="2" charset="0"/>
              </a:rPr>
              <a:t>2</a:t>
            </a:r>
            <a:r>
              <a:rPr lang="en-US" sz="1050" dirty="0">
                <a:latin typeface="Helvetica" pitchFamily="2" charset="0"/>
              </a:rPr>
              <a:t> inversion models have coarse (4</a:t>
            </a:r>
            <a:r>
              <a:rPr lang="en-US" sz="1050" baseline="30000" dirty="0">
                <a:latin typeface="Helvetica" pitchFamily="2" charset="0"/>
              </a:rPr>
              <a:t>o</a:t>
            </a:r>
            <a:r>
              <a:rPr lang="en-US" sz="1050" dirty="0">
                <a:latin typeface="Helvetica" pitchFamily="2" charset="0"/>
              </a:rPr>
              <a:t> x 5</a:t>
            </a:r>
            <a:r>
              <a:rPr lang="en-US" sz="1050" baseline="30000" dirty="0">
                <a:latin typeface="Helvetica" pitchFamily="2" charset="0"/>
              </a:rPr>
              <a:t>o</a:t>
            </a:r>
            <a:r>
              <a:rPr lang="en-US" sz="1050" dirty="0">
                <a:latin typeface="Helvetica" pitchFamily="2" charset="0"/>
              </a:rPr>
              <a:t>) spatial resolution. Can a nested higher resolution model better quantify carbon cycle variability over North America?</a:t>
            </a:r>
          </a:p>
          <a:p>
            <a:br>
              <a:rPr lang="en-US" sz="1050" dirty="0">
                <a:latin typeface="Helvetica" pitchFamily="2" charset="0"/>
              </a:rPr>
            </a:br>
            <a:endParaRPr lang="en-US" sz="1050" dirty="0">
              <a:latin typeface="Helvetica" pitchFamily="2" charset="0"/>
            </a:endParaRPr>
          </a:p>
          <a:p>
            <a:r>
              <a:rPr lang="en-US" sz="1050" b="1" dirty="0">
                <a:latin typeface="Helvetica" pitchFamily="2" charset="0"/>
              </a:rPr>
              <a:t>Data: </a:t>
            </a:r>
            <a:r>
              <a:rPr lang="en-US" sz="1050" dirty="0">
                <a:latin typeface="Helvetica" pitchFamily="2" charset="0"/>
              </a:rPr>
              <a:t>OCO-2 X</a:t>
            </a:r>
            <a:r>
              <a:rPr lang="en-US" sz="1050" baseline="-25000" dirty="0">
                <a:latin typeface="Helvetica" pitchFamily="2" charset="0"/>
              </a:rPr>
              <a:t>CO2</a:t>
            </a:r>
            <a:r>
              <a:rPr lang="en-US" sz="1050" dirty="0">
                <a:latin typeface="Helvetica" pitchFamily="2" charset="0"/>
              </a:rPr>
              <a:t> and in situ CO2 measurements are assimilated in flux inversions to estimate net ecosystem exchange (NEE). </a:t>
            </a:r>
          </a:p>
          <a:p>
            <a:br>
              <a:rPr lang="en-US" sz="1050" dirty="0">
                <a:latin typeface="Helvetica" pitchFamily="2" charset="0"/>
              </a:rPr>
            </a:br>
            <a:endParaRPr lang="en-US" sz="1050" dirty="0">
              <a:latin typeface="Helvetica" pitchFamily="2" charset="0"/>
            </a:endParaRPr>
          </a:p>
          <a:p>
            <a:r>
              <a:rPr lang="en-US" sz="1050" b="1" dirty="0">
                <a:latin typeface="Helvetica" pitchFamily="2" charset="0"/>
              </a:rPr>
              <a:t>Results: </a:t>
            </a:r>
          </a:p>
          <a:p>
            <a:pPr marL="171450" indent="-171450">
              <a:buFont typeface="Arial" panose="020B0604020202020204" pitchFamily="34" charset="0"/>
              <a:buChar char="•"/>
            </a:pPr>
            <a:r>
              <a:rPr lang="en-US" sz="1050" dirty="0">
                <a:latin typeface="Helvetica" pitchFamily="2" charset="0"/>
              </a:rPr>
              <a:t>We develop a new one-way nested version of CMS-Flux for North America (CMS-Flux-NA) with high-resolution atmospheric transport over North America (see Fig 1 for schematic diagram).</a:t>
            </a:r>
            <a:br>
              <a:rPr lang="en-US" sz="800" dirty="0">
                <a:latin typeface="Helvetica" pitchFamily="2" charset="0"/>
              </a:rPr>
            </a:br>
            <a:endParaRPr lang="en-US" sz="800" dirty="0">
              <a:latin typeface="Helvetica" pitchFamily="2" charset="0"/>
            </a:endParaRPr>
          </a:p>
          <a:p>
            <a:pPr marL="171450" indent="-171450">
              <a:buFont typeface="Arial" panose="020B0604020202020204" pitchFamily="34" charset="0"/>
              <a:buChar char="•"/>
            </a:pPr>
            <a:r>
              <a:rPr lang="en-US" sz="1050" dirty="0">
                <a:latin typeface="Helvetica" pitchFamily="2" charset="0"/>
              </a:rPr>
              <a:t>CO</a:t>
            </a:r>
            <a:r>
              <a:rPr lang="en-US" sz="1050" baseline="-25000" dirty="0">
                <a:latin typeface="Helvetica" pitchFamily="2" charset="0"/>
              </a:rPr>
              <a:t>2</a:t>
            </a:r>
            <a:r>
              <a:rPr lang="en-US" sz="1050" dirty="0">
                <a:latin typeface="Helvetica" pitchFamily="2" charset="0"/>
              </a:rPr>
              <a:t> inversion analyses recover reduced CO2 uptake over the U.S. Midwest during spring 2019 relative to 2018, coinciding with the 2019 Midwest floods. Demonstrating skill at isolating regional CO2 fluxes.</a:t>
            </a:r>
            <a:br>
              <a:rPr lang="en-US" sz="800" dirty="0">
                <a:latin typeface="Helvetica" pitchFamily="2" charset="0"/>
              </a:rPr>
            </a:br>
            <a:endParaRPr lang="en-US" sz="800" dirty="0">
              <a:latin typeface="Helvetica" pitchFamily="2" charset="0"/>
            </a:endParaRPr>
          </a:p>
          <a:p>
            <a:pPr marL="171450" indent="-171450">
              <a:buFont typeface="Arial" panose="020B0604020202020204" pitchFamily="34" charset="0"/>
              <a:buChar char="•"/>
            </a:pPr>
            <a:r>
              <a:rPr lang="en-US" sz="1050" dirty="0">
                <a:latin typeface="Helvetica" pitchFamily="2" charset="0"/>
              </a:rPr>
              <a:t>We show that current data density from OCO-2 strongly under constrain regional CO2 fluxes, but that a daily repeat cycle, possibly from a constellation of LEO satellites would significantly reduce uncertainties.</a:t>
            </a:r>
          </a:p>
          <a:p>
            <a:pPr marL="171450" indent="-171450">
              <a:buFont typeface="Arial" panose="020B0604020202020204" pitchFamily="34" charset="0"/>
              <a:buChar char="•"/>
            </a:pPr>
            <a:endParaRPr lang="en-US" sz="1050" dirty="0">
              <a:latin typeface="Helvetica" pitchFamily="2" charset="0"/>
            </a:endParaRPr>
          </a:p>
          <a:p>
            <a:pPr marL="171450" indent="-171450">
              <a:buFont typeface="Arial" panose="020B0604020202020204" pitchFamily="34" charset="0"/>
              <a:buChar char="•"/>
            </a:pPr>
            <a:endParaRPr lang="en-US" sz="1050" b="1" dirty="0">
              <a:latin typeface="Helvetica" pitchFamily="2" charset="0"/>
            </a:endParaRPr>
          </a:p>
          <a:p>
            <a:r>
              <a:rPr lang="en-US" sz="1050" b="1" dirty="0">
                <a:latin typeface="Helvetica" pitchFamily="2" charset="0"/>
              </a:rPr>
              <a:t>Significance: </a:t>
            </a:r>
            <a:r>
              <a:rPr lang="en-US" sz="1050" dirty="0">
                <a:effectLst/>
                <a:latin typeface="Helvetica" pitchFamily="2" charset="0"/>
              </a:rPr>
              <a:t>This study develops a new nested version of CMS-Flux for North America (CMS-Flux-NA) that can be employed in future studies. It also demonstrates the value of this model for studying the regional carbon cycle.</a:t>
            </a:r>
          </a:p>
          <a:p>
            <a:endParaRPr lang="en-US" sz="1050" dirty="0">
              <a:latin typeface="+mn-lt"/>
            </a:endParaRPr>
          </a:p>
        </p:txBody>
      </p:sp>
      <p:graphicFrame>
        <p:nvGraphicFramePr>
          <p:cNvPr id="35" name="Object 20">
            <a:extLst>
              <a:ext uri="{FF2B5EF4-FFF2-40B4-BE49-F238E27FC236}">
                <a16:creationId xmlns:a16="http://schemas.microsoft.com/office/drawing/2014/main" id="{3D350563-DBAF-2249-AF44-9C5341253802}"/>
              </a:ext>
            </a:extLst>
          </p:cNvPr>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name="Photo Editor Photo" r:id="rId3" imgW="1523810" imgH="1380952" progId="">
                  <p:embed/>
                </p:oleObj>
              </mc:Choice>
              <mc:Fallback>
                <p:oleObj name="Photo Editor Photo" r:id="rId3" imgW="1523810" imgH="1380952" progId="">
                  <p:embed/>
                  <p:pic>
                    <p:nvPicPr>
                      <p:cNvPr id="2"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36" name="Rectangle 3">
            <a:extLst>
              <a:ext uri="{FF2B5EF4-FFF2-40B4-BE49-F238E27FC236}">
                <a16:creationId xmlns:a16="http://schemas.microsoft.com/office/drawing/2014/main" id="{3D8E6003-3D70-6A45-AA56-69FE48AB7897}"/>
              </a:ext>
            </a:extLst>
          </p:cNvPr>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2" name="Rectangle 4">
            <a:extLst>
              <a:ext uri="{FF2B5EF4-FFF2-40B4-BE49-F238E27FC236}">
                <a16:creationId xmlns:a16="http://schemas.microsoft.com/office/drawing/2014/main" id="{64EAA394-FE2F-B340-B86C-9AA2D051C66C}"/>
              </a:ext>
            </a:extLst>
          </p:cNvPr>
          <p:cNvSpPr txBox="1">
            <a:spLocks noChangeArrowheads="1"/>
          </p:cNvSpPr>
          <p:nvPr/>
        </p:nvSpPr>
        <p:spPr bwMode="auto">
          <a:xfrm>
            <a:off x="3112681" y="30010"/>
            <a:ext cx="6165387" cy="905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a:lstStyle>
          <a:p>
            <a:pPr algn="l"/>
            <a:r>
              <a:rPr lang="en-US" sz="1500" b="1" dirty="0">
                <a:solidFill>
                  <a:schemeClr val="tx1"/>
                </a:solidFill>
              </a:rPr>
              <a:t>Regional inversion shows promise in capturing extreme-event-driven CO</a:t>
            </a:r>
            <a:r>
              <a:rPr lang="en-US" sz="1500" b="1" baseline="-25000" dirty="0">
                <a:solidFill>
                  <a:schemeClr val="tx1"/>
                </a:solidFill>
              </a:rPr>
              <a:t>2</a:t>
            </a:r>
            <a:r>
              <a:rPr lang="en-US" sz="1500" b="1" dirty="0">
                <a:solidFill>
                  <a:schemeClr val="tx1"/>
                </a:solidFill>
              </a:rPr>
              <a:t> flux anomalies but is limited by atmospheric CO</a:t>
            </a:r>
            <a:r>
              <a:rPr lang="en-US" sz="1500" b="1" baseline="-25000" dirty="0">
                <a:solidFill>
                  <a:schemeClr val="tx1"/>
                </a:solidFill>
              </a:rPr>
              <a:t>2</a:t>
            </a:r>
            <a:r>
              <a:rPr lang="en-US" sz="1500" b="1" dirty="0">
                <a:solidFill>
                  <a:schemeClr val="tx1"/>
                </a:solidFill>
              </a:rPr>
              <a:t> observational coverage</a:t>
            </a:r>
          </a:p>
          <a:p>
            <a:pPr algn="l"/>
            <a:endParaRPr lang="en-US" sz="300" b="1" dirty="0">
              <a:solidFill>
                <a:schemeClr val="tx1"/>
              </a:solidFill>
            </a:endParaRPr>
          </a:p>
          <a:p>
            <a:pPr algn="l"/>
            <a:r>
              <a:rPr lang="en-US" sz="1200" b="0" dirty="0">
                <a:solidFill>
                  <a:schemeClr val="tx1"/>
                </a:solidFill>
              </a:rPr>
              <a:t>Byrne et al. (2024), J </a:t>
            </a:r>
            <a:r>
              <a:rPr lang="en-US" sz="1200" b="0" dirty="0" err="1">
                <a:solidFill>
                  <a:schemeClr val="tx1"/>
                </a:solidFill>
              </a:rPr>
              <a:t>Geophys</a:t>
            </a:r>
            <a:r>
              <a:rPr lang="en-US" sz="1200" b="0" dirty="0">
                <a:solidFill>
                  <a:schemeClr val="tx1"/>
                </a:solidFill>
              </a:rPr>
              <a:t>. Res.-Atmos., </a:t>
            </a:r>
            <a:r>
              <a:rPr lang="en-US" sz="1200" b="0" i="0" u="sng" dirty="0">
                <a:solidFill>
                  <a:srgbClr val="0563C1"/>
                </a:solidFill>
                <a:effectLst/>
                <a:hlinkClick r:id="rId5" tooltip="https://doi.org/10.1029/2023JD040006"/>
              </a:rPr>
              <a:t>https://doi.org/10.1029/2023JD040006</a:t>
            </a:r>
            <a:endParaRPr lang="en-US" sz="1200" dirty="0">
              <a:cs typeface="Arial Unicode MS"/>
            </a:endParaRPr>
          </a:p>
        </p:txBody>
      </p:sp>
      <p:pic>
        <p:nvPicPr>
          <p:cNvPr id="7" name="Picture 6">
            <a:extLst>
              <a:ext uri="{FF2B5EF4-FFF2-40B4-BE49-F238E27FC236}">
                <a16:creationId xmlns:a16="http://schemas.microsoft.com/office/drawing/2014/main" id="{A868203B-9B3D-068A-5939-1B353F1C0D41}"/>
              </a:ext>
            </a:extLst>
          </p:cNvPr>
          <p:cNvPicPr>
            <a:picLocks noChangeAspect="1"/>
          </p:cNvPicPr>
          <p:nvPr/>
        </p:nvPicPr>
        <p:blipFill>
          <a:blip r:embed="rId6"/>
          <a:stretch>
            <a:fillRect/>
          </a:stretch>
        </p:blipFill>
        <p:spPr>
          <a:xfrm>
            <a:off x="22728" y="4198654"/>
            <a:ext cx="4959064" cy="2049746"/>
          </a:xfrm>
          <a:prstGeom prst="rect">
            <a:avLst/>
          </a:prstGeom>
        </p:spPr>
      </p:pic>
      <p:pic>
        <p:nvPicPr>
          <p:cNvPr id="11" name="Picture 10">
            <a:extLst>
              <a:ext uri="{FF2B5EF4-FFF2-40B4-BE49-F238E27FC236}">
                <a16:creationId xmlns:a16="http://schemas.microsoft.com/office/drawing/2014/main" id="{F019AC7D-4CBC-AE6D-9DD2-91408237C2B6}"/>
              </a:ext>
            </a:extLst>
          </p:cNvPr>
          <p:cNvPicPr>
            <a:picLocks noChangeAspect="1"/>
          </p:cNvPicPr>
          <p:nvPr/>
        </p:nvPicPr>
        <p:blipFill rotWithShape="1">
          <a:blip r:embed="rId7"/>
          <a:srcRect l="431" r="743"/>
          <a:stretch/>
        </p:blipFill>
        <p:spPr>
          <a:xfrm>
            <a:off x="25260" y="1057698"/>
            <a:ext cx="4900891" cy="2363548"/>
          </a:xfrm>
          <a:prstGeom prst="rect">
            <a:avLst/>
          </a:prstGeom>
        </p:spPr>
      </p:pic>
      <p:sp>
        <p:nvSpPr>
          <p:cNvPr id="13" name="TextBox 12">
            <a:extLst>
              <a:ext uri="{FF2B5EF4-FFF2-40B4-BE49-F238E27FC236}">
                <a16:creationId xmlns:a16="http://schemas.microsoft.com/office/drawing/2014/main" id="{C2A914CC-2BCA-EF3A-CB32-D39875D6B62B}"/>
              </a:ext>
            </a:extLst>
          </p:cNvPr>
          <p:cNvSpPr txBox="1"/>
          <p:nvPr/>
        </p:nvSpPr>
        <p:spPr>
          <a:xfrm>
            <a:off x="-15789" y="6234792"/>
            <a:ext cx="9063099" cy="646331"/>
          </a:xfrm>
          <a:prstGeom prst="rect">
            <a:avLst/>
          </a:prstGeom>
          <a:noFill/>
        </p:spPr>
        <p:txBody>
          <a:bodyPr wrap="square">
            <a:spAutoFit/>
          </a:bodyPr>
          <a:lstStyle/>
          <a:p>
            <a:r>
              <a:rPr lang="en-US" sz="900" i="1" dirty="0">
                <a:effectLst/>
                <a:latin typeface="Helvetica" pitchFamily="2" charset="0"/>
              </a:rPr>
              <a:t>Figure 2 (a) Bottom-up and (b) top-down (LNLGOGIS) spatial patterns of June–July mean ∆NEE (NEE2019 − NEE2018) at 4◦ × 5◦ spatial resolution. (c) US Midwest and (d) rest of North America 5-week-mean ∆NEE. The US Midwest is defined as the area within Illinois, Indiana, Iowa, Michigan, Minnesota, Missouri, Ohio, and Wisconsin and is indicated by the black outline in panels (a) and (b). The shading shows the range around the mean estimate for the inversions using three different priors and for the five bottom-up GPP datasets.</a:t>
            </a:r>
            <a:endParaRPr lang="en-US" sz="900" i="1" dirty="0">
              <a:latin typeface="Helvetica" pitchFamily="2" charset="0"/>
            </a:endParaRPr>
          </a:p>
        </p:txBody>
      </p:sp>
      <p:sp>
        <p:nvSpPr>
          <p:cNvPr id="16" name="TextBox 15">
            <a:extLst>
              <a:ext uri="{FF2B5EF4-FFF2-40B4-BE49-F238E27FC236}">
                <a16:creationId xmlns:a16="http://schemas.microsoft.com/office/drawing/2014/main" id="{11092E24-2DA0-4B9C-4F9E-6BD1DAA1DD16}"/>
              </a:ext>
            </a:extLst>
          </p:cNvPr>
          <p:cNvSpPr txBox="1"/>
          <p:nvPr/>
        </p:nvSpPr>
        <p:spPr>
          <a:xfrm>
            <a:off x="-15789" y="3421246"/>
            <a:ext cx="5055529" cy="646331"/>
          </a:xfrm>
          <a:prstGeom prst="rect">
            <a:avLst/>
          </a:prstGeom>
          <a:noFill/>
        </p:spPr>
        <p:txBody>
          <a:bodyPr wrap="square">
            <a:spAutoFit/>
          </a:bodyPr>
          <a:lstStyle/>
          <a:p>
            <a:r>
              <a:rPr lang="en-US" sz="900" dirty="0">
                <a:effectLst/>
                <a:latin typeface="Helvetica" pitchFamily="2" charset="0"/>
              </a:rPr>
              <a:t>Figure 1. Schematic diagram of the CMS-Flux-NA inversion implementation. Green boxes and arrows show the process for generating ICs and BCs for CMS-Flux-NA. The beige box then shows how a number of inversions with eight week windows are performed using CMS-Flux-NA to generate continuous flux estimates.</a:t>
            </a:r>
            <a:endParaRPr lang="en-US" sz="900" dirty="0">
              <a:latin typeface="Helvetica" pitchFamily="2" charset="0"/>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31" y="1131365"/>
            <a:ext cx="9144000" cy="2015936"/>
          </a:xfrm>
          <a:prstGeom prst="rect">
            <a:avLst/>
          </a:prstGeom>
          <a:noFill/>
        </p:spPr>
        <p:txBody>
          <a:bodyPr wrap="square" rtlCol="0">
            <a:spAutoFit/>
          </a:bodyPr>
          <a:lstStyle/>
          <a:p>
            <a:r>
              <a:rPr lang="en-US" sz="1100" b="1" u="sng" dirty="0">
                <a:latin typeface="+mn-lt"/>
                <a:cs typeface="Arial"/>
              </a:rPr>
              <a:t>Contact:</a:t>
            </a:r>
            <a:r>
              <a:rPr lang="en-US" sz="1100" u="sng" dirty="0">
                <a:latin typeface="+mn-lt"/>
                <a:cs typeface="Arial Unicode MS"/>
              </a:rPr>
              <a:t> </a:t>
            </a:r>
          </a:p>
          <a:p>
            <a:r>
              <a:rPr lang="en-US" sz="1100" dirty="0">
                <a:latin typeface="+mn-lt"/>
                <a:cs typeface="Arial Unicode MS"/>
              </a:rPr>
              <a:t>Brendan Byrne, 233-208F, Jet Propulsion Laboratory, Pasadena, CA 91109</a:t>
            </a:r>
          </a:p>
          <a:p>
            <a:r>
              <a:rPr lang="en-US" sz="1100" dirty="0">
                <a:latin typeface="+mn-lt"/>
                <a:cs typeface="Arial Unicode MS"/>
                <a:hlinkClick r:id="rId2"/>
              </a:rPr>
              <a:t>brendan.k.byrne@jpl.nasa.gov</a:t>
            </a:r>
            <a:endParaRPr lang="en-US" sz="1100" dirty="0">
              <a:latin typeface="+mn-lt"/>
              <a:cs typeface="Arial Unicode MS"/>
            </a:endParaRPr>
          </a:p>
          <a:p>
            <a:endParaRPr lang="en-US" sz="500" dirty="0">
              <a:latin typeface="+mn-lt"/>
              <a:cs typeface="Arial Unicode MS"/>
            </a:endParaRPr>
          </a:p>
          <a:p>
            <a:endParaRPr lang="en-US" sz="500" dirty="0">
              <a:latin typeface="+mn-lt"/>
              <a:cs typeface="Arial Unicode MS"/>
            </a:endParaRPr>
          </a:p>
          <a:p>
            <a:r>
              <a:rPr lang="en-US" sz="1100" b="1" u="sng" dirty="0">
                <a:latin typeface="+mn-lt"/>
                <a:cs typeface="Arial"/>
              </a:rPr>
              <a:t>Citation:</a:t>
            </a:r>
            <a:r>
              <a:rPr lang="en-US" sz="1100" u="sng" dirty="0">
                <a:latin typeface="+mn-lt"/>
                <a:cs typeface="Arial"/>
              </a:rPr>
              <a:t>  </a:t>
            </a:r>
            <a:endParaRPr lang="en-US" sz="1100" u="sng" dirty="0">
              <a:solidFill>
                <a:srgbClr val="000000"/>
              </a:solidFill>
              <a:latin typeface="+mn-lt"/>
              <a:hlinkClick r:id="rId3"/>
            </a:endParaRPr>
          </a:p>
          <a:p>
            <a:r>
              <a:rPr lang="en-US" sz="1100" b="0" i="0" u="none" strike="noStrike" dirty="0">
                <a:solidFill>
                  <a:srgbClr val="000000"/>
                </a:solidFill>
                <a:effectLst/>
                <a:latin typeface="+mn-lt"/>
              </a:rPr>
              <a:t>Byrne, B., Liu, J., Bowman, K. W., Yin, Y., Yun, J., Ferreira, G. D., Ogle, S. M., Baskaran, L., He, L., Li., X., Xiao, J., and Davis, K. J. (2024). Regional inversion shows promise in capturing extreme‐event‐driven CO2 flux anomalies but is limited by atmospheric CO2 observational coverage. Journal of Geophysical Research: Atmospheres, 129, e2023JD040006. </a:t>
            </a:r>
            <a:r>
              <a:rPr lang="en-US" sz="1100" b="0" i="0" u="sng" dirty="0">
                <a:solidFill>
                  <a:srgbClr val="0563C1"/>
                </a:solidFill>
                <a:effectLst/>
                <a:latin typeface="+mn-lt"/>
                <a:hlinkClick r:id="rId4" tooltip="https://doi.org/10.1029/2023JD040006"/>
              </a:rPr>
              <a:t>https://doi.org/10.1029/2023JD040006</a:t>
            </a:r>
            <a:endParaRPr lang="en-US" sz="1100" dirty="0">
              <a:latin typeface="+mn-lt"/>
              <a:cs typeface="Arial Unicode MS"/>
            </a:endParaRPr>
          </a:p>
          <a:p>
            <a:endParaRPr lang="en-US" sz="500" b="1" dirty="0">
              <a:latin typeface="+mn-lt"/>
              <a:cs typeface="Arial Unicode MS"/>
            </a:endParaRPr>
          </a:p>
          <a:p>
            <a:r>
              <a:rPr lang="en-US" sz="1100" b="1" u="sng" dirty="0">
                <a:latin typeface="+mn-lt"/>
                <a:cs typeface="Arial"/>
              </a:rPr>
              <a:t>Scientific significance, societal relevance, and relationships to future missions: </a:t>
            </a:r>
          </a:p>
          <a:p>
            <a:r>
              <a:rPr lang="en-US" sz="1100" dirty="0">
                <a:effectLst/>
                <a:latin typeface="Helvetica" pitchFamily="2" charset="0"/>
              </a:rPr>
              <a:t>This study develops a new nested version of CMS-Flux for North America (CMS-Flux-NA) that can be employed in future studies. It also demonstrates the value of this model for studying the regional carbon cycle.</a:t>
            </a:r>
          </a:p>
        </p:txBody>
      </p:sp>
      <p:graphicFrame>
        <p:nvGraphicFramePr>
          <p:cNvPr id="10" name="Object 20">
            <a:extLst>
              <a:ext uri="{FF2B5EF4-FFF2-40B4-BE49-F238E27FC236}">
                <a16:creationId xmlns:a16="http://schemas.microsoft.com/office/drawing/2014/main" id="{C083DA4C-8C8A-E843-B48F-3DB9DC9817DF}"/>
              </a:ext>
            </a:extLst>
          </p:cNvPr>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name="Photo Editor Photo" r:id="rId5" imgW="1523810" imgH="1380952" progId="">
                  <p:embed/>
                </p:oleObj>
              </mc:Choice>
              <mc:Fallback>
                <p:oleObj name="Photo Editor Photo" r:id="rId5" imgW="1523810" imgH="1380952" progId="">
                  <p:embed/>
                  <p:pic>
                    <p:nvPicPr>
                      <p:cNvPr id="35" name="Object 20">
                        <a:extLst>
                          <a:ext uri="{FF2B5EF4-FFF2-40B4-BE49-F238E27FC236}">
                            <a16:creationId xmlns:a16="http://schemas.microsoft.com/office/drawing/2014/main" id="{3D350563-DBAF-2249-AF44-9C53412538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11" name="Rectangle 3">
            <a:extLst>
              <a:ext uri="{FF2B5EF4-FFF2-40B4-BE49-F238E27FC236}">
                <a16:creationId xmlns:a16="http://schemas.microsoft.com/office/drawing/2014/main" id="{43EFEE35-A226-D04B-95E2-A44778368401}"/>
              </a:ext>
            </a:extLst>
          </p:cNvPr>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2" name="Rectangle 4">
            <a:extLst>
              <a:ext uri="{FF2B5EF4-FFF2-40B4-BE49-F238E27FC236}">
                <a16:creationId xmlns:a16="http://schemas.microsoft.com/office/drawing/2014/main" id="{9066DD8F-F95F-C46F-A5AE-2ADCE9082EBC}"/>
              </a:ext>
            </a:extLst>
          </p:cNvPr>
          <p:cNvSpPr txBox="1">
            <a:spLocks noChangeArrowheads="1"/>
          </p:cNvSpPr>
          <p:nvPr/>
        </p:nvSpPr>
        <p:spPr bwMode="auto">
          <a:xfrm>
            <a:off x="3112681" y="30010"/>
            <a:ext cx="6165387" cy="905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a:lstStyle>
          <a:p>
            <a:pPr algn="l"/>
            <a:r>
              <a:rPr lang="en-US" sz="1500" b="1" dirty="0">
                <a:solidFill>
                  <a:schemeClr val="tx1"/>
                </a:solidFill>
              </a:rPr>
              <a:t>Regional inversion shows promise in capturing extreme-event-driven CO</a:t>
            </a:r>
            <a:r>
              <a:rPr lang="en-US" sz="1500" b="1" baseline="-25000" dirty="0">
                <a:solidFill>
                  <a:schemeClr val="tx1"/>
                </a:solidFill>
              </a:rPr>
              <a:t>2</a:t>
            </a:r>
            <a:r>
              <a:rPr lang="en-US" sz="1500" b="1" dirty="0">
                <a:solidFill>
                  <a:schemeClr val="tx1"/>
                </a:solidFill>
              </a:rPr>
              <a:t> flux anomalies but is limited by atmospheric CO</a:t>
            </a:r>
            <a:r>
              <a:rPr lang="en-US" sz="1500" b="1" baseline="-25000" dirty="0">
                <a:solidFill>
                  <a:schemeClr val="tx1"/>
                </a:solidFill>
              </a:rPr>
              <a:t>2</a:t>
            </a:r>
            <a:r>
              <a:rPr lang="en-US" sz="1500" b="1" dirty="0">
                <a:solidFill>
                  <a:schemeClr val="tx1"/>
                </a:solidFill>
              </a:rPr>
              <a:t> observational coverage</a:t>
            </a:r>
          </a:p>
          <a:p>
            <a:pPr algn="l"/>
            <a:endParaRPr lang="en-US" sz="300" b="1" dirty="0">
              <a:solidFill>
                <a:schemeClr val="tx1"/>
              </a:solidFill>
            </a:endParaRPr>
          </a:p>
          <a:p>
            <a:pPr algn="l"/>
            <a:r>
              <a:rPr lang="en-US" sz="1200" b="0" dirty="0">
                <a:solidFill>
                  <a:schemeClr val="tx1"/>
                </a:solidFill>
              </a:rPr>
              <a:t>Byrne et al. (2024), J </a:t>
            </a:r>
            <a:r>
              <a:rPr lang="en-US" sz="1200" b="0" dirty="0" err="1">
                <a:solidFill>
                  <a:schemeClr val="tx1"/>
                </a:solidFill>
              </a:rPr>
              <a:t>Geophys</a:t>
            </a:r>
            <a:r>
              <a:rPr lang="en-US" sz="1200" b="0" dirty="0">
                <a:solidFill>
                  <a:schemeClr val="tx1"/>
                </a:solidFill>
              </a:rPr>
              <a:t>. Res.-Atmos., </a:t>
            </a:r>
            <a:r>
              <a:rPr lang="en-US" sz="1200" b="0" i="0" u="sng" dirty="0">
                <a:solidFill>
                  <a:srgbClr val="0563C1"/>
                </a:solidFill>
                <a:effectLst/>
                <a:hlinkClick r:id="rId4" tooltip="https://doi.org/10.1029/2023JD040006"/>
              </a:rPr>
              <a:t>https://doi.org/10.1029/2023JD040006</a:t>
            </a:r>
            <a:endParaRPr lang="en-US" sz="1200" dirty="0">
              <a:cs typeface="Arial Unicode MS"/>
            </a:endParaRPr>
          </a:p>
          <a:p>
            <a:pPr algn="l"/>
            <a:endParaRPr lang="en-US" sz="1400" b="0" kern="0" dirty="0">
              <a:solidFill>
                <a:schemeClr val="tx1"/>
              </a:solidFill>
              <a:latin typeface="Helvetica" charset="0"/>
              <a:ea typeface="Helvetica" charset="0"/>
              <a:cs typeface="Helvetica" charset="0"/>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10009</TotalTime>
  <Words>665</Words>
  <Application>Microsoft Macintosh PowerPoint</Application>
  <PresentationFormat>On-screen Show (4:3)</PresentationFormat>
  <Paragraphs>38</Paragraphs>
  <Slides>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Helvetica</vt:lpstr>
      <vt:lpstr>Times</vt:lpstr>
      <vt:lpstr>Wingdings</vt:lpstr>
      <vt:lpstr>1_Blank</vt:lpstr>
      <vt:lpstr>Photo Editor Photo</vt:lpstr>
      <vt:lpstr>PowerPoint Presentation</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Byrne, Brendan K (329G)</cp:lastModifiedBy>
  <cp:revision>411</cp:revision>
  <cp:lastPrinted>2007-09-25T19:58:52Z</cp:lastPrinted>
  <dcterms:created xsi:type="dcterms:W3CDTF">2008-11-10T22:26:59Z</dcterms:created>
  <dcterms:modified xsi:type="dcterms:W3CDTF">2024-03-13T19:40:58Z</dcterms:modified>
</cp:coreProperties>
</file>