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4" r:id="rId2"/>
    <p:sldId id="265" r:id="rId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80" autoAdjust="0"/>
    <p:restoredTop sz="95380" autoAdjust="0"/>
  </p:normalViewPr>
  <p:slideViewPr>
    <p:cSldViewPr>
      <p:cViewPr>
        <p:scale>
          <a:sx n="87" d="100"/>
          <a:sy n="87" d="100"/>
        </p:scale>
        <p:origin x="1596" y="36"/>
      </p:cViewPr>
      <p:guideLst>
        <p:guide orient="horz" pos="2160"/>
        <p:guide pos="2880"/>
      </p:guideLst>
    </p:cSldViewPr>
  </p:slideViewPr>
  <p:outlineViewPr>
    <p:cViewPr>
      <p:scale>
        <a:sx n="33" d="100"/>
        <a:sy n="33" d="100"/>
      </p:scale>
      <p:origin x="0" y="-1218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fld id="{6C394DAF-D41D-4170-A942-5EC726C12CCE}" type="datetimeFigureOut">
              <a:rPr lang="en-US" smtClean="0"/>
              <a:t>3/20/2024</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fld id="{E129A5CA-096F-418F-9FEB-D0E4975ED517}" type="slidenum">
              <a:rPr lang="en-US" smtClean="0"/>
              <a:t>‹#›</a:t>
            </a:fld>
            <a:endParaRPr lang="en-US" dirty="0"/>
          </a:p>
        </p:txBody>
      </p:sp>
    </p:spTree>
    <p:extLst>
      <p:ext uri="{BB962C8B-B14F-4D97-AF65-F5344CB8AC3E}">
        <p14:creationId xmlns:p14="http://schemas.microsoft.com/office/powerpoint/2010/main" val="2729178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a:solidFill>
                  <a:schemeClr val="tx1"/>
                </a:solidFill>
                <a:effectLst/>
                <a:latin typeface="+mn-lt"/>
                <a:ea typeface="+mn-ea"/>
                <a:cs typeface="+mn-cs"/>
              </a:rPr>
              <a:t>Abstract</a:t>
            </a:r>
          </a:p>
          <a:p>
            <a:r>
              <a:rPr lang="en-US" sz="1200" kern="1200" dirty="0">
                <a:solidFill>
                  <a:schemeClr val="tx1"/>
                </a:solidFill>
                <a:effectLst/>
                <a:latin typeface="+mn-lt"/>
                <a:ea typeface="+mn-ea"/>
                <a:cs typeface="+mn-cs"/>
              </a:rPr>
              <a:t>Reservoirs of </a:t>
            </a:r>
            <a:r>
              <a:rPr lang="en-US" sz="1200" kern="1200" baseline="30000" dirty="0">
                <a:solidFill>
                  <a:schemeClr val="tx1"/>
                </a:solidFill>
                <a:effectLst/>
                <a:latin typeface="+mn-lt"/>
                <a:ea typeface="+mn-ea"/>
                <a:cs typeface="+mn-cs"/>
              </a:rPr>
              <a:t>14</a:t>
            </a:r>
            <a:r>
              <a:rPr lang="en-US" sz="1200" kern="1200" dirty="0">
                <a:solidFill>
                  <a:schemeClr val="tx1"/>
                </a:solidFill>
                <a:effectLst/>
                <a:latin typeface="+mn-lt"/>
                <a:ea typeface="+mn-ea"/>
                <a:cs typeface="+mn-cs"/>
              </a:rPr>
              <a:t>C-depleted methane (CH</a:t>
            </a:r>
            <a:r>
              <a:rPr lang="en-US" sz="1200" kern="1200" baseline="-25000" dirty="0">
                <a:solidFill>
                  <a:schemeClr val="tx1"/>
                </a:solidFill>
                <a:effectLst/>
                <a:latin typeface="+mn-lt"/>
                <a:ea typeface="+mn-ea"/>
                <a:cs typeface="+mn-cs"/>
              </a:rPr>
              <a:t>4</a:t>
            </a:r>
            <a:r>
              <a:rPr lang="en-US" sz="1200" kern="1200" dirty="0">
                <a:solidFill>
                  <a:schemeClr val="tx1"/>
                </a:solidFill>
                <a:effectLst/>
                <a:latin typeface="+mn-lt"/>
                <a:ea typeface="+mn-ea"/>
                <a:cs typeface="+mn-cs"/>
              </a:rPr>
              <a:t>), a potent greenhouse gas, residing beneath permafrost are vulnerable to escape where permafrost thaw creates open-</a:t>
            </a:r>
            <a:r>
              <a:rPr lang="en-US" sz="1200" kern="1200" dirty="0" err="1">
                <a:solidFill>
                  <a:schemeClr val="tx1"/>
                </a:solidFill>
                <a:effectLst/>
                <a:latin typeface="+mn-lt"/>
                <a:ea typeface="+mn-ea"/>
                <a:cs typeface="+mn-cs"/>
              </a:rPr>
              <a:t>talik</a:t>
            </a:r>
            <a:r>
              <a:rPr lang="en-US" sz="1200" kern="1200" dirty="0">
                <a:solidFill>
                  <a:schemeClr val="tx1"/>
                </a:solidFill>
                <a:effectLst/>
                <a:latin typeface="+mn-lt"/>
                <a:ea typeface="+mn-ea"/>
                <a:cs typeface="+mn-cs"/>
              </a:rPr>
              <a:t> conduits. However, little is known about the magnitude and variability of this methane source or its response to climate change. Remote-sensing detection of large gas seeps would be useful for establishing a baseline understanding of sub-permafrost methane seepage, as well as for monitoring these seeps over time. Here we explored synthetic aperture radar’s (SAR) response to large sub-permafrost gas seeps in an interior Alaskan lake. In SAR scenes from 1992 to 2011, we observed high perennial SAR L-band backscatter (σ</a:t>
            </a:r>
            <a:r>
              <a:rPr lang="en-US" sz="1200" kern="1200" baseline="30000" dirty="0">
                <a:solidFill>
                  <a:schemeClr val="tx1"/>
                </a:solidFill>
                <a:effectLst/>
                <a:latin typeface="+mn-lt"/>
                <a:ea typeface="+mn-ea"/>
                <a:cs typeface="+mn-cs"/>
              </a:rPr>
              <a:t>0</a:t>
            </a:r>
            <a:r>
              <a:rPr lang="en-US" sz="1200" kern="1200" dirty="0">
                <a:solidFill>
                  <a:schemeClr val="tx1"/>
                </a:solidFill>
                <a:effectLst/>
                <a:latin typeface="+mn-lt"/>
                <a:ea typeface="+mn-ea"/>
                <a:cs typeface="+mn-cs"/>
              </a:rPr>
              <a:t>) from a ~90m-wide feature in the winter ice of interior Alaska’s North Blair Lake (NBL). Spring and fall optical imagery showed holes in the ice at the same location as the SAR anomaly. Through field work we 1) confirmed gas bubbling at this location from a large pockmark in the lakebed, 2) measured flux at the location of densest bubbles (1,713 ± 290 mg CH</a:t>
            </a:r>
            <a:r>
              <a:rPr lang="en-US" sz="1200" kern="1200" baseline="-25000" dirty="0">
                <a:solidFill>
                  <a:schemeClr val="tx1"/>
                </a:solidFill>
                <a:effectLst/>
                <a:latin typeface="+mn-lt"/>
                <a:ea typeface="+mn-ea"/>
                <a:cs typeface="+mn-cs"/>
              </a:rPr>
              <a:t>4</a:t>
            </a:r>
            <a:r>
              <a:rPr lang="en-US" sz="1200" kern="1200" dirty="0">
                <a:solidFill>
                  <a:schemeClr val="tx1"/>
                </a:solidFill>
                <a:effectLst/>
                <a:latin typeface="+mn-lt"/>
                <a:ea typeface="+mn-ea"/>
                <a:cs typeface="+mn-cs"/>
              </a:rPr>
              <a:t> m</a:t>
            </a:r>
            <a:r>
              <a:rPr lang="en-US" sz="1200" kern="1200" baseline="30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d</a:t>
            </a:r>
            <a:r>
              <a:rPr lang="en-US" sz="1200" kern="1200" baseline="30000" dirty="0">
                <a:solidFill>
                  <a:schemeClr val="tx1"/>
                </a:solidFill>
                <a:effectLst/>
                <a:latin typeface="+mn-lt"/>
                <a:ea typeface="+mn-ea"/>
                <a:cs typeface="+mn-cs"/>
              </a:rPr>
              <a:t>-1</a:t>
            </a:r>
            <a:r>
              <a:rPr lang="en-US" sz="1200" kern="1200" dirty="0">
                <a:solidFill>
                  <a:schemeClr val="tx1"/>
                </a:solidFill>
                <a:effectLst/>
                <a:latin typeface="+mn-lt"/>
                <a:ea typeface="+mn-ea"/>
                <a:cs typeface="+mn-cs"/>
              </a:rPr>
              <a:t>), and 3) determined the bubbles’ methane mixing ratio (6.6%), radiocarbon age (18,470 ± 50 years BP), and δ</a:t>
            </a:r>
            <a:r>
              <a:rPr lang="en-US" sz="1200" kern="1200" baseline="30000" dirty="0">
                <a:solidFill>
                  <a:schemeClr val="tx1"/>
                </a:solidFill>
                <a:effectLst/>
                <a:latin typeface="+mn-lt"/>
                <a:ea typeface="+mn-ea"/>
                <a:cs typeface="+mn-cs"/>
              </a:rPr>
              <a:t>13</a:t>
            </a:r>
            <a:r>
              <a:rPr lang="en-US" sz="1200" kern="1200" dirty="0">
                <a:solidFill>
                  <a:schemeClr val="tx1"/>
                </a:solidFill>
                <a:effectLst/>
                <a:latin typeface="+mn-lt"/>
                <a:ea typeface="+mn-ea"/>
                <a:cs typeface="+mn-cs"/>
              </a:rPr>
              <a:t>C</a:t>
            </a:r>
            <a:r>
              <a:rPr lang="en-US" sz="1200" kern="1200" baseline="-25000" dirty="0">
                <a:solidFill>
                  <a:schemeClr val="tx1"/>
                </a:solidFill>
                <a:effectLst/>
                <a:latin typeface="+mn-lt"/>
                <a:ea typeface="+mn-ea"/>
                <a:cs typeface="+mn-cs"/>
              </a:rPr>
              <a:t>CH4</a:t>
            </a:r>
            <a:r>
              <a:rPr lang="en-US" sz="1200" kern="1200" dirty="0">
                <a:solidFill>
                  <a:schemeClr val="tx1"/>
                </a:solidFill>
                <a:effectLst/>
                <a:latin typeface="+mn-lt"/>
                <a:ea typeface="+mn-ea"/>
                <a:cs typeface="+mn-cs"/>
              </a:rPr>
              <a:t> values (-44.5 ± 0.1 ‰), which together may represent a mixture of sources and processes. We performed a first order comparison of SAR σ</a:t>
            </a:r>
            <a:r>
              <a:rPr lang="en-US" sz="1200" kern="1200" baseline="30000" dirty="0">
                <a:solidFill>
                  <a:schemeClr val="tx1"/>
                </a:solidFill>
                <a:effectLst/>
                <a:latin typeface="+mn-lt"/>
                <a:ea typeface="+mn-ea"/>
                <a:cs typeface="+mn-cs"/>
              </a:rPr>
              <a:t>0</a:t>
            </a:r>
            <a:r>
              <a:rPr lang="en-US" sz="1200" kern="1200" dirty="0">
                <a:solidFill>
                  <a:schemeClr val="tx1"/>
                </a:solidFill>
                <a:effectLst/>
                <a:latin typeface="+mn-lt"/>
                <a:ea typeface="+mn-ea"/>
                <a:cs typeface="+mn-cs"/>
              </a:rPr>
              <a:t> from the NBL seep and other known sub-permafrost methane seeps with diverse ice/water interface shapes in order to evaluate the variability of SAR signals from a variety of seep types. Results from single-polarized intensity and polarimetric L-band SAR decompositions as well as dual-polarized C-band SAR are presented with the aim to find the optimal SAR imaging parameters to detect large methane seeps in frozen lakes. Our study indicates the potential for SAR remote sensing to be used to detect and monitor large, sub-permafrost gas seeps in Arctic and sub-Arctic lakes.</a:t>
            </a:r>
          </a:p>
          <a:p>
            <a:endParaRPr lang="en-US" dirty="0"/>
          </a:p>
        </p:txBody>
      </p:sp>
      <p:sp>
        <p:nvSpPr>
          <p:cNvPr id="4" name="Slide Number Placeholder 3"/>
          <p:cNvSpPr>
            <a:spLocks noGrp="1"/>
          </p:cNvSpPr>
          <p:nvPr>
            <p:ph type="sldNum" sz="quarter" idx="10"/>
          </p:nvPr>
        </p:nvSpPr>
        <p:spPr/>
        <p:txBody>
          <a:bodyPr/>
          <a:lstStyle/>
          <a:p>
            <a:fld id="{E129A5CA-096F-418F-9FEB-D0E4975ED517}" type="slidenum">
              <a:rPr lang="en-US" smtClean="0"/>
              <a:t>1</a:t>
            </a:fld>
            <a:endParaRPr lang="en-US" dirty="0"/>
          </a:p>
        </p:txBody>
      </p:sp>
    </p:spTree>
    <p:extLst>
      <p:ext uri="{BB962C8B-B14F-4D97-AF65-F5344CB8AC3E}">
        <p14:creationId xmlns:p14="http://schemas.microsoft.com/office/powerpoint/2010/main" val="141768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3"/>
            <a:ext cx="6400800" cy="1752600"/>
          </a:xfrm>
        </p:spPr>
        <p:txBody>
          <a:bodyPr/>
          <a:lstStyle>
            <a:lvl1pPr marL="0" indent="0" algn="ctr">
              <a:buNone/>
              <a:defRPr/>
            </a:lvl1pPr>
            <a:lvl2pPr marL="456846" indent="0" algn="ctr">
              <a:buNone/>
              <a:defRPr/>
            </a:lvl2pPr>
            <a:lvl3pPr marL="913693" indent="0" algn="ctr">
              <a:buNone/>
              <a:defRPr/>
            </a:lvl3pPr>
            <a:lvl4pPr marL="1370540" indent="0" algn="ctr">
              <a:buNone/>
              <a:defRPr/>
            </a:lvl4pPr>
            <a:lvl5pPr marL="1827384" indent="0" algn="ctr">
              <a:buNone/>
              <a:defRPr/>
            </a:lvl5pPr>
            <a:lvl6pPr marL="2284230" indent="0" algn="ctr">
              <a:buNone/>
              <a:defRPr/>
            </a:lvl6pPr>
            <a:lvl7pPr marL="2741077" indent="0" algn="ctr">
              <a:buNone/>
              <a:defRPr/>
            </a:lvl7pPr>
            <a:lvl8pPr marL="3197922" indent="0" algn="ctr">
              <a:buNone/>
              <a:defRPr/>
            </a:lvl8pPr>
            <a:lvl9pPr marL="3654769" indent="0" algn="ctr">
              <a:buNone/>
              <a:defRPr/>
            </a:lvl9pPr>
          </a:lstStyle>
          <a:p>
            <a:r>
              <a:rPr lang="en-US"/>
              <a:t>Click to edit Master subtitle style</a:t>
            </a:r>
          </a:p>
        </p:txBody>
      </p:sp>
      <p:sp>
        <p:nvSpPr>
          <p:cNvPr id="4"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fld id="{86C869AB-AAB5-8945-9B48-0324A8B3E70D}"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1404299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fld id="{252BFC5C-7B89-4E41-9A30-8CDEBE46D535}"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560572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9088" y="327035"/>
            <a:ext cx="2044700" cy="55292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327035"/>
            <a:ext cx="5983288" cy="55292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fld id="{B8D322FF-251F-2F4E-87F4-E6764F6327F1}"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28914425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533400"/>
          </a:xfrm>
        </p:spPr>
        <p:txBody>
          <a:bodyPr/>
          <a:lstStyle/>
          <a:p>
            <a:r>
              <a:rPr lang="en-US"/>
              <a:t>Click to edit Master title style</a:t>
            </a:r>
          </a:p>
        </p:txBody>
      </p:sp>
      <p:sp>
        <p:nvSpPr>
          <p:cNvPr id="3" name="Text Placeholder 2"/>
          <p:cNvSpPr>
            <a:spLocks noGrp="1"/>
          </p:cNvSpPr>
          <p:nvPr>
            <p:ph type="body" sz="half" idx="1"/>
          </p:nvPr>
        </p:nvSpPr>
        <p:spPr>
          <a:xfrm>
            <a:off x="685800" y="1066800"/>
            <a:ext cx="381000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066801"/>
            <a:ext cx="3810000" cy="2552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771900"/>
            <a:ext cx="3810000" cy="2552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9"/>
          <p:cNvSpPr>
            <a:spLocks noGrp="1" noChangeArrowheads="1"/>
          </p:cNvSpPr>
          <p:nvPr>
            <p:ph type="ftr" sz="quarter" idx="10"/>
          </p:nvPr>
        </p:nvSpPr>
        <p:spPr bwMode="auto">
          <a:xfrm>
            <a:off x="3048001" y="6629401"/>
            <a:ext cx="3048000" cy="244475"/>
          </a:xfrm>
          <a:prstGeom prst="rect">
            <a:avLst/>
          </a:prstGeom>
          <a:noFill/>
          <a:ln w="9525">
            <a:noFill/>
            <a:miter lim="800000"/>
            <a:headEnd/>
            <a:tailEnd/>
          </a:ln>
          <a:effectLst/>
        </p:spPr>
        <p:txBody>
          <a:bodyPr vert="horz" wrap="square" lIns="96906" tIns="48453" rIns="96906" bIns="48453" numCol="1" anchor="t" anchorCtr="0" compatLnSpc="1">
            <a:prstTxWarp prst="textNoShape">
              <a:avLst/>
            </a:prstTxWarp>
          </a:bodyPr>
          <a:lstStyle>
            <a:lvl1pPr algn="ctr" eaLnBrk="0" hangingPunct="0">
              <a:defRPr sz="1000">
                <a:solidFill>
                  <a:schemeClr val="accent2"/>
                </a:solidFill>
                <a:latin typeface="Arial" pitchFamily="34" charset="0"/>
                <a:cs typeface="Arial" pitchFamily="34" charset="0"/>
              </a:defRPr>
            </a:lvl1pPr>
          </a:lstStyle>
          <a:p>
            <a:pPr defTabSz="913693" fontAlgn="base">
              <a:spcBef>
                <a:spcPct val="0"/>
              </a:spcBef>
              <a:spcAft>
                <a:spcPct val="0"/>
              </a:spcAft>
              <a:defRPr/>
            </a:pPr>
            <a:fld id="{4309757C-B6B2-A944-A0A6-CF83EB4356E7}" type="slidenum">
              <a:rPr lang="en-US" smtClean="0">
                <a:solidFill>
                  <a:srgbClr val="3333CC"/>
                </a:solidFill>
                <a:ea typeface="ＭＳ Ｐゴシック" charset="0"/>
              </a:rPr>
              <a:pPr defTabSz="913693" fontAlgn="base">
                <a:spcBef>
                  <a:spcPct val="0"/>
                </a:spcBef>
                <a:spcAft>
                  <a:spcPct val="0"/>
                </a:spcAft>
                <a:defRPr/>
              </a:pPr>
              <a:t>‹#›</a:t>
            </a:fld>
            <a:endParaRPr lang="en-US" dirty="0">
              <a:solidFill>
                <a:srgbClr val="3333CC"/>
              </a:solidFill>
              <a:ea typeface="ＭＳ Ｐゴシック" charset="0"/>
            </a:endParaRPr>
          </a:p>
        </p:txBody>
      </p:sp>
    </p:spTree>
    <p:extLst>
      <p:ext uri="{BB962C8B-B14F-4D97-AF65-F5344CB8AC3E}">
        <p14:creationId xmlns:p14="http://schemas.microsoft.com/office/powerpoint/2010/main" val="1667055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2" name="Rectangle 9"/>
          <p:cNvSpPr>
            <a:spLocks noGrp="1" noChangeArrowheads="1"/>
          </p:cNvSpPr>
          <p:nvPr>
            <p:ph type="ftr" sz="quarter" idx="3"/>
          </p:nvPr>
        </p:nvSpPr>
        <p:spPr bwMode="auto">
          <a:xfrm>
            <a:off x="3048001" y="6613526"/>
            <a:ext cx="3048000" cy="244475"/>
          </a:xfrm>
          <a:prstGeom prst="rect">
            <a:avLst/>
          </a:prstGeom>
          <a:noFill/>
          <a:ln w="9525">
            <a:noFill/>
            <a:miter lim="800000"/>
            <a:headEnd/>
            <a:tailEnd/>
          </a:ln>
          <a:effectLst/>
        </p:spPr>
        <p:txBody>
          <a:bodyPr vert="horz" wrap="square" lIns="96906" tIns="48453" rIns="96906" bIns="48453" numCol="1" anchor="t" anchorCtr="0" compatLnSpc="1">
            <a:prstTxWarp prst="textNoShape">
              <a:avLst/>
            </a:prstTxWarp>
          </a:bodyPr>
          <a:lstStyle>
            <a:lvl1pPr algn="ctr" eaLnBrk="0" hangingPunct="0">
              <a:defRPr sz="1000">
                <a:solidFill>
                  <a:schemeClr val="accent2"/>
                </a:solidFill>
                <a:latin typeface="Arial" pitchFamily="34" charset="0"/>
                <a:cs typeface="Arial" pitchFamily="34" charset="0"/>
              </a:defRPr>
            </a:lvl1pPr>
          </a:lstStyle>
          <a:p>
            <a:pPr defTabSz="913693" fontAlgn="base">
              <a:spcBef>
                <a:spcPct val="0"/>
              </a:spcBef>
              <a:spcAft>
                <a:spcPct val="0"/>
              </a:spcAft>
              <a:defRPr/>
            </a:pPr>
            <a:fld id="{4309757C-B6B2-A944-A0A6-CF83EB4356E7}" type="slidenum">
              <a:rPr lang="en-US" smtClean="0">
                <a:solidFill>
                  <a:srgbClr val="3333CC"/>
                </a:solidFill>
                <a:ea typeface="ＭＳ Ｐゴシック" charset="0"/>
              </a:rPr>
              <a:pPr defTabSz="913693" fontAlgn="base">
                <a:spcBef>
                  <a:spcPct val="0"/>
                </a:spcBef>
                <a:spcAft>
                  <a:spcPct val="0"/>
                </a:spcAft>
                <a:defRPr/>
              </a:pPr>
              <a:t>‹#›</a:t>
            </a:fld>
            <a:endParaRPr lang="en-US" dirty="0">
              <a:solidFill>
                <a:srgbClr val="3333CC"/>
              </a:solidFill>
              <a:ea typeface="ＭＳ Ｐゴシック" charset="0"/>
            </a:endParaRPr>
          </a:p>
        </p:txBody>
      </p:sp>
    </p:spTree>
    <p:extLst>
      <p:ext uri="{BB962C8B-B14F-4D97-AF65-F5344CB8AC3E}">
        <p14:creationId xmlns:p14="http://schemas.microsoft.com/office/powerpoint/2010/main" val="4163817621"/>
      </p:ext>
    </p:extLst>
  </p:cSld>
  <p:clrMapOvr>
    <a:masterClrMapping/>
  </p:clrMapOvr>
  <p:transition spd="med"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1" y="304800"/>
            <a:ext cx="6096000" cy="571500"/>
          </a:xfrm>
        </p:spPr>
        <p:txBody>
          <a:bodyPr/>
          <a:lstStyle>
            <a:lvl1pPr>
              <a:defRPr sz="28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9"/>
          <p:cNvSpPr>
            <a:spLocks noGrp="1" noChangeArrowheads="1"/>
          </p:cNvSpPr>
          <p:nvPr>
            <p:ph type="ftr" sz="quarter" idx="11"/>
          </p:nvPr>
        </p:nvSpPr>
        <p:spPr>
          <a:ln/>
        </p:spPr>
        <p:txBody>
          <a:bodyPr/>
          <a:lstStyle>
            <a:lvl1pPr>
              <a:defRPr/>
            </a:lvl1pPr>
          </a:lstStyle>
          <a:p>
            <a:pPr>
              <a:defRPr/>
            </a:pPr>
            <a:fld id="{23A3FCC9-E66A-1145-B904-CAB326CB98F7}"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2976292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23"/>
            <a:ext cx="7772400" cy="1500187"/>
          </a:xfrm>
        </p:spPr>
        <p:txBody>
          <a:bodyPr anchor="b"/>
          <a:lstStyle>
            <a:lvl1pPr marL="0" indent="0">
              <a:buNone/>
              <a:defRPr sz="2000"/>
            </a:lvl1pPr>
            <a:lvl2pPr marL="456846" indent="0">
              <a:buNone/>
              <a:defRPr sz="1800"/>
            </a:lvl2pPr>
            <a:lvl3pPr marL="913693" indent="0">
              <a:buNone/>
              <a:defRPr sz="1600"/>
            </a:lvl3pPr>
            <a:lvl4pPr marL="1370540" indent="0">
              <a:buNone/>
              <a:defRPr sz="1400"/>
            </a:lvl4pPr>
            <a:lvl5pPr marL="1827384" indent="0">
              <a:buNone/>
              <a:defRPr sz="1400"/>
            </a:lvl5pPr>
            <a:lvl6pPr marL="2284230" indent="0">
              <a:buNone/>
              <a:defRPr sz="1400"/>
            </a:lvl6pPr>
            <a:lvl7pPr marL="2741077" indent="0">
              <a:buNone/>
              <a:defRPr sz="1400"/>
            </a:lvl7pPr>
            <a:lvl8pPr marL="3197922" indent="0">
              <a:buNone/>
              <a:defRPr sz="1400"/>
            </a:lvl8pPr>
            <a:lvl9pPr marL="3654769" indent="0">
              <a:buNone/>
              <a:defRPr sz="1400"/>
            </a:lvl9pPr>
          </a:lstStyle>
          <a:p>
            <a:pPr lvl="0"/>
            <a:r>
              <a:rPr lang="en-US"/>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fld id="{5EB24194-454F-374F-8232-686D2FA2EA4D}"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3697243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447800"/>
            <a:ext cx="4013200" cy="4408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99000" y="1447800"/>
            <a:ext cx="4014788" cy="4408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fld id="{821ABE65-7947-134D-B34C-E018BC2D4907}"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3460574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6846" indent="0">
              <a:buNone/>
              <a:defRPr sz="2000" b="1"/>
            </a:lvl2pPr>
            <a:lvl3pPr marL="913693" indent="0">
              <a:buNone/>
              <a:defRPr sz="1800" b="1"/>
            </a:lvl3pPr>
            <a:lvl4pPr marL="1370540" indent="0">
              <a:buNone/>
              <a:defRPr sz="1600" b="1"/>
            </a:lvl4pPr>
            <a:lvl5pPr marL="1827384" indent="0">
              <a:buNone/>
              <a:defRPr sz="1600" b="1"/>
            </a:lvl5pPr>
            <a:lvl6pPr marL="2284230" indent="0">
              <a:buNone/>
              <a:defRPr sz="1600" b="1"/>
            </a:lvl6pPr>
            <a:lvl7pPr marL="2741077" indent="0">
              <a:buNone/>
              <a:defRPr sz="1600" b="1"/>
            </a:lvl7pPr>
            <a:lvl8pPr marL="3197922" indent="0">
              <a:buNone/>
              <a:defRPr sz="1600" b="1"/>
            </a:lvl8pPr>
            <a:lvl9pPr marL="365476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4"/>
            <a:ext cx="4041775" cy="639762"/>
          </a:xfrm>
        </p:spPr>
        <p:txBody>
          <a:bodyPr anchor="b"/>
          <a:lstStyle>
            <a:lvl1pPr marL="0" indent="0">
              <a:buNone/>
              <a:defRPr sz="2400" b="1"/>
            </a:lvl1pPr>
            <a:lvl2pPr marL="456846" indent="0">
              <a:buNone/>
              <a:defRPr sz="2000" b="1"/>
            </a:lvl2pPr>
            <a:lvl3pPr marL="913693" indent="0">
              <a:buNone/>
              <a:defRPr sz="1800" b="1"/>
            </a:lvl3pPr>
            <a:lvl4pPr marL="1370540" indent="0">
              <a:buNone/>
              <a:defRPr sz="1600" b="1"/>
            </a:lvl4pPr>
            <a:lvl5pPr marL="1827384" indent="0">
              <a:buNone/>
              <a:defRPr sz="1600" b="1"/>
            </a:lvl5pPr>
            <a:lvl6pPr marL="2284230" indent="0">
              <a:buNone/>
              <a:defRPr sz="1600" b="1"/>
            </a:lvl6pPr>
            <a:lvl7pPr marL="2741077" indent="0">
              <a:buNone/>
              <a:defRPr sz="1600" b="1"/>
            </a:lvl7pPr>
            <a:lvl8pPr marL="3197922" indent="0">
              <a:buNone/>
              <a:defRPr sz="1600" b="1"/>
            </a:lvl8pPr>
            <a:lvl9pPr marL="365476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9"/>
          <p:cNvSpPr>
            <a:spLocks noGrp="1" noChangeArrowheads="1"/>
          </p:cNvSpPr>
          <p:nvPr>
            <p:ph type="ftr" sz="quarter" idx="11"/>
          </p:nvPr>
        </p:nvSpPr>
        <p:spPr>
          <a:ln/>
        </p:spPr>
        <p:txBody>
          <a:bodyPr/>
          <a:lstStyle>
            <a:lvl1pPr>
              <a:defRPr/>
            </a:lvl1pPr>
          </a:lstStyle>
          <a:p>
            <a:pPr>
              <a:defRPr/>
            </a:pPr>
            <a:fld id="{C1718463-808A-6843-ACFF-BF9D44455941}"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929398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9"/>
          <p:cNvSpPr>
            <a:spLocks noGrp="1" noChangeArrowheads="1"/>
          </p:cNvSpPr>
          <p:nvPr>
            <p:ph type="ftr" sz="quarter" idx="11"/>
          </p:nvPr>
        </p:nvSpPr>
        <p:spPr>
          <a:ln/>
        </p:spPr>
        <p:txBody>
          <a:bodyPr/>
          <a:lstStyle>
            <a:lvl1pPr>
              <a:defRPr/>
            </a:lvl1pPr>
          </a:lstStyle>
          <a:p>
            <a:pPr>
              <a:defRPr/>
            </a:pPr>
            <a:fld id="{2022655C-23D9-6943-B41E-570597392F16}"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952739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9"/>
          <p:cNvSpPr>
            <a:spLocks noGrp="1" noChangeArrowheads="1"/>
          </p:cNvSpPr>
          <p:nvPr>
            <p:ph type="ftr" sz="quarter" idx="11"/>
          </p:nvPr>
        </p:nvSpPr>
        <p:spPr>
          <a:ln/>
        </p:spPr>
        <p:txBody>
          <a:bodyPr/>
          <a:lstStyle>
            <a:lvl1pPr>
              <a:defRPr/>
            </a:lvl1pPr>
          </a:lstStyle>
          <a:p>
            <a:pPr>
              <a:defRPr/>
            </a:pPr>
            <a:fld id="{982D74FA-F0E1-F945-B657-B2CFFF6A6411}"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259875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4" y="27306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6"/>
            <a:ext cx="3008313" cy="4691063"/>
          </a:xfrm>
        </p:spPr>
        <p:txBody>
          <a:bodyPr/>
          <a:lstStyle>
            <a:lvl1pPr marL="0" indent="0">
              <a:buNone/>
              <a:defRPr sz="1400"/>
            </a:lvl1pPr>
            <a:lvl2pPr marL="456846" indent="0">
              <a:buNone/>
              <a:defRPr sz="1200"/>
            </a:lvl2pPr>
            <a:lvl3pPr marL="913693" indent="0">
              <a:buNone/>
              <a:defRPr sz="1000"/>
            </a:lvl3pPr>
            <a:lvl4pPr marL="1370540" indent="0">
              <a:buNone/>
              <a:defRPr sz="900"/>
            </a:lvl4pPr>
            <a:lvl5pPr marL="1827384" indent="0">
              <a:buNone/>
              <a:defRPr sz="900"/>
            </a:lvl5pPr>
            <a:lvl6pPr marL="2284230" indent="0">
              <a:buNone/>
              <a:defRPr sz="900"/>
            </a:lvl6pPr>
            <a:lvl7pPr marL="2741077" indent="0">
              <a:buNone/>
              <a:defRPr sz="900"/>
            </a:lvl7pPr>
            <a:lvl8pPr marL="3197922" indent="0">
              <a:buNone/>
              <a:defRPr sz="900"/>
            </a:lvl8pPr>
            <a:lvl9pPr marL="3654769"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fld id="{1B0EE266-AF95-E340-B8F5-FA07BA3B7DF0}"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138142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846" indent="0">
              <a:buNone/>
              <a:defRPr sz="2800"/>
            </a:lvl2pPr>
            <a:lvl3pPr marL="913693" indent="0">
              <a:buNone/>
              <a:defRPr sz="2400"/>
            </a:lvl3pPr>
            <a:lvl4pPr marL="1370540" indent="0">
              <a:buNone/>
              <a:defRPr sz="2000"/>
            </a:lvl4pPr>
            <a:lvl5pPr marL="1827384" indent="0">
              <a:buNone/>
              <a:defRPr sz="2000"/>
            </a:lvl5pPr>
            <a:lvl6pPr marL="2284230" indent="0">
              <a:buNone/>
              <a:defRPr sz="2000"/>
            </a:lvl6pPr>
            <a:lvl7pPr marL="2741077" indent="0">
              <a:buNone/>
              <a:defRPr sz="2000"/>
            </a:lvl7pPr>
            <a:lvl8pPr marL="3197922" indent="0">
              <a:buNone/>
              <a:defRPr sz="2000"/>
            </a:lvl8pPr>
            <a:lvl9pPr marL="3654769"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846" indent="0">
              <a:buNone/>
              <a:defRPr sz="1200"/>
            </a:lvl2pPr>
            <a:lvl3pPr marL="913693" indent="0">
              <a:buNone/>
              <a:defRPr sz="1000"/>
            </a:lvl3pPr>
            <a:lvl4pPr marL="1370540" indent="0">
              <a:buNone/>
              <a:defRPr sz="900"/>
            </a:lvl4pPr>
            <a:lvl5pPr marL="1827384" indent="0">
              <a:buNone/>
              <a:defRPr sz="900"/>
            </a:lvl5pPr>
            <a:lvl6pPr marL="2284230" indent="0">
              <a:buNone/>
              <a:defRPr sz="900"/>
            </a:lvl6pPr>
            <a:lvl7pPr marL="2741077" indent="0">
              <a:buNone/>
              <a:defRPr sz="900"/>
            </a:lvl7pPr>
            <a:lvl8pPr marL="3197922" indent="0">
              <a:buNone/>
              <a:defRPr sz="900"/>
            </a:lvl8pPr>
            <a:lvl9pPr marL="3654769"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fld id="{A22F6BFB-6513-DE46-9E73-439096B0E8F5}" type="slidenum">
              <a:rPr lang="en-US">
                <a:solidFill>
                  <a:srgbClr val="3333CC"/>
                </a:solidFill>
              </a:rPr>
              <a:pPr>
                <a:defRPr/>
              </a:pPr>
              <a:t>‹#›</a:t>
            </a:fld>
            <a:endParaRPr lang="en-US" dirty="0">
              <a:solidFill>
                <a:srgbClr val="3333CC"/>
              </a:solidFill>
            </a:endParaRPr>
          </a:p>
        </p:txBody>
      </p:sp>
    </p:spTree>
    <p:extLst>
      <p:ext uri="{BB962C8B-B14F-4D97-AF65-F5344CB8AC3E}">
        <p14:creationId xmlns:p14="http://schemas.microsoft.com/office/powerpoint/2010/main" val="701663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Line 5"/>
          <p:cNvSpPr>
            <a:spLocks noChangeShapeType="1"/>
          </p:cNvSpPr>
          <p:nvPr/>
        </p:nvSpPr>
        <p:spPr bwMode="auto">
          <a:xfrm>
            <a:off x="61912" y="898525"/>
            <a:ext cx="9020175" cy="0"/>
          </a:xfrm>
          <a:prstGeom prst="line">
            <a:avLst/>
          </a:prstGeom>
          <a:noFill/>
          <a:ln w="38100" cmpd="dbl">
            <a:solidFill>
              <a:schemeClr val="accent2"/>
            </a:solidFill>
            <a:round/>
            <a:headEnd/>
            <a:tailEnd/>
          </a:ln>
          <a:extLst>
            <a:ext uri="{909E8E84-426E-40dd-AFC4-6F175D3DCCD1}">
              <a14:hiddenFill xmlns:a14="http://schemas.microsoft.com/office/drawing/2010/main" xmlns="">
                <a:noFill/>
              </a14:hiddenFill>
            </a:ext>
          </a:extLst>
        </p:spPr>
        <p:txBody>
          <a:bodyPr wrap="none" lIns="91366" tIns="45685" rIns="91366" bIns="45685" anchor="ctr"/>
          <a:lstStyle/>
          <a:p>
            <a:pPr defTabSz="913693" fontAlgn="base">
              <a:spcBef>
                <a:spcPct val="0"/>
              </a:spcBef>
              <a:spcAft>
                <a:spcPct val="0"/>
              </a:spcAft>
            </a:pPr>
            <a:endParaRPr lang="en-US" sz="1200" dirty="0">
              <a:solidFill>
                <a:srgbClr val="000000"/>
              </a:solidFill>
              <a:ea typeface="ＭＳ Ｐゴシック" charset="0"/>
            </a:endParaRPr>
          </a:p>
        </p:txBody>
      </p:sp>
      <p:sp>
        <p:nvSpPr>
          <p:cNvPr id="1028" name="Rectangle 6"/>
          <p:cNvSpPr>
            <a:spLocks noGrp="1" noChangeArrowheads="1"/>
          </p:cNvSpPr>
          <p:nvPr>
            <p:ph type="title"/>
          </p:nvPr>
        </p:nvSpPr>
        <p:spPr bwMode="auto">
          <a:xfrm>
            <a:off x="1524001" y="327025"/>
            <a:ext cx="6096000" cy="571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6906" tIns="48453" rIns="96906" bIns="48453" numCol="1" anchor="ctr" anchorCtr="0" compatLnSpc="1">
            <a:prstTxWarp prst="textNoShape">
              <a:avLst/>
            </a:prstTxWarp>
          </a:bodyPr>
          <a:lstStyle/>
          <a:p>
            <a:pPr lvl="0"/>
            <a:r>
              <a:rPr lang="en-US"/>
              <a:t>Click to edit Master title style</a:t>
            </a:r>
          </a:p>
        </p:txBody>
      </p:sp>
      <p:sp>
        <p:nvSpPr>
          <p:cNvPr id="1029" name="Rectangle 7"/>
          <p:cNvSpPr>
            <a:spLocks noGrp="1" noChangeArrowheads="1"/>
          </p:cNvSpPr>
          <p:nvPr>
            <p:ph type="body" idx="1"/>
          </p:nvPr>
        </p:nvSpPr>
        <p:spPr bwMode="auto">
          <a:xfrm>
            <a:off x="533400" y="1447800"/>
            <a:ext cx="8180388" cy="4408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6906" tIns="48453" rIns="96906" bIns="484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59784" name="Rectangle 8"/>
          <p:cNvSpPr>
            <a:spLocks noGrp="1" noChangeArrowheads="1"/>
          </p:cNvSpPr>
          <p:nvPr>
            <p:ph type="dt" sz="half" idx="2"/>
          </p:nvPr>
        </p:nvSpPr>
        <p:spPr bwMode="auto">
          <a:xfrm>
            <a:off x="6951663" y="6653222"/>
            <a:ext cx="2005012" cy="204787"/>
          </a:xfrm>
          <a:prstGeom prst="rect">
            <a:avLst/>
          </a:prstGeom>
          <a:noFill/>
          <a:ln w="9525">
            <a:noFill/>
            <a:miter lim="800000"/>
            <a:headEnd/>
            <a:tailEnd/>
          </a:ln>
          <a:effectLst/>
        </p:spPr>
        <p:txBody>
          <a:bodyPr vert="horz" wrap="square" lIns="96906" tIns="48453" rIns="96906" bIns="48453" numCol="1" anchor="t" anchorCtr="0" compatLnSpc="1">
            <a:prstTxWarp prst="textNoShape">
              <a:avLst/>
            </a:prstTxWarp>
          </a:bodyPr>
          <a:lstStyle>
            <a:lvl1pPr algn="r" eaLnBrk="0" hangingPunct="0">
              <a:defRPr sz="1000">
                <a:ea typeface="+mn-ea"/>
                <a:cs typeface="+mn-cs"/>
              </a:defRPr>
            </a:lvl1pPr>
          </a:lstStyle>
          <a:p>
            <a:pPr defTabSz="913693" fontAlgn="base">
              <a:spcBef>
                <a:spcPct val="0"/>
              </a:spcBef>
              <a:spcAft>
                <a:spcPct val="0"/>
              </a:spcAft>
              <a:defRPr/>
            </a:pPr>
            <a:endParaRPr lang="en-US" dirty="0">
              <a:solidFill>
                <a:srgbClr val="000000"/>
              </a:solidFill>
            </a:endParaRPr>
          </a:p>
        </p:txBody>
      </p:sp>
      <p:sp>
        <p:nvSpPr>
          <p:cNvPr id="459785" name="Rectangle 9"/>
          <p:cNvSpPr>
            <a:spLocks noGrp="1" noChangeArrowheads="1"/>
          </p:cNvSpPr>
          <p:nvPr>
            <p:ph type="ftr" sz="quarter" idx="3"/>
          </p:nvPr>
        </p:nvSpPr>
        <p:spPr bwMode="auto">
          <a:xfrm>
            <a:off x="3048001" y="6613526"/>
            <a:ext cx="3048000" cy="244475"/>
          </a:xfrm>
          <a:prstGeom prst="rect">
            <a:avLst/>
          </a:prstGeom>
          <a:noFill/>
          <a:ln w="9525">
            <a:noFill/>
            <a:miter lim="800000"/>
            <a:headEnd/>
            <a:tailEnd/>
          </a:ln>
          <a:effectLst/>
        </p:spPr>
        <p:txBody>
          <a:bodyPr vert="horz" wrap="square" lIns="96906" tIns="48453" rIns="96906" bIns="48453" numCol="1" anchor="t" anchorCtr="0" compatLnSpc="1">
            <a:prstTxWarp prst="textNoShape">
              <a:avLst/>
            </a:prstTxWarp>
          </a:bodyPr>
          <a:lstStyle>
            <a:lvl1pPr algn="ctr" eaLnBrk="0" hangingPunct="0">
              <a:defRPr sz="1000">
                <a:solidFill>
                  <a:schemeClr val="accent2"/>
                </a:solidFill>
                <a:latin typeface="Arial" pitchFamily="34" charset="0"/>
                <a:cs typeface="Arial" pitchFamily="34" charset="0"/>
              </a:defRPr>
            </a:lvl1pPr>
          </a:lstStyle>
          <a:p>
            <a:pPr defTabSz="913693" fontAlgn="base">
              <a:spcBef>
                <a:spcPct val="0"/>
              </a:spcBef>
              <a:spcAft>
                <a:spcPct val="0"/>
              </a:spcAft>
              <a:defRPr/>
            </a:pPr>
            <a:fld id="{4309757C-B6B2-A944-A0A6-CF83EB4356E7}" type="slidenum">
              <a:rPr lang="en-US" smtClean="0">
                <a:solidFill>
                  <a:srgbClr val="3333CC"/>
                </a:solidFill>
                <a:ea typeface="ＭＳ Ｐゴシック" charset="0"/>
              </a:rPr>
              <a:pPr defTabSz="913693" fontAlgn="base">
                <a:spcBef>
                  <a:spcPct val="0"/>
                </a:spcBef>
                <a:spcAft>
                  <a:spcPct val="0"/>
                </a:spcAft>
                <a:defRPr/>
              </a:pPr>
              <a:t>‹#›</a:t>
            </a:fld>
            <a:endParaRPr lang="en-US" dirty="0">
              <a:solidFill>
                <a:srgbClr val="3333CC"/>
              </a:solidFill>
              <a:ea typeface="ＭＳ Ｐゴシック" charset="0"/>
            </a:endParaRPr>
          </a:p>
        </p:txBody>
      </p:sp>
      <p:pic>
        <p:nvPicPr>
          <p:cNvPr id="3" name="Picture 2">
            <a:extLst>
              <a:ext uri="{FF2B5EF4-FFF2-40B4-BE49-F238E27FC236}">
                <a16:creationId xmlns:a16="http://schemas.microsoft.com/office/drawing/2014/main" id="{3733086C-103E-4B43-8F87-208F97E73029}"/>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377825" y="-49212"/>
            <a:ext cx="1927224" cy="963612"/>
          </a:xfrm>
          <a:prstGeom prst="rect">
            <a:avLst/>
          </a:prstGeom>
        </p:spPr>
      </p:pic>
    </p:spTree>
    <p:extLst>
      <p:ext uri="{BB962C8B-B14F-4D97-AF65-F5344CB8AC3E}">
        <p14:creationId xmlns:p14="http://schemas.microsoft.com/office/powerpoint/2010/main" val="42845623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ctr" rtl="0" eaLnBrk="0" fontAlgn="base" hangingPunct="0">
        <a:spcBef>
          <a:spcPct val="0"/>
        </a:spcBef>
        <a:spcAft>
          <a:spcPct val="0"/>
        </a:spcAft>
        <a:defRPr sz="2100" b="1">
          <a:solidFill>
            <a:schemeClr val="accent2"/>
          </a:solidFill>
          <a:latin typeface="+mj-lt"/>
          <a:ea typeface="ＭＳ Ｐゴシック" pitchFamily="-108" charset="-128"/>
          <a:cs typeface="ＭＳ Ｐゴシック" pitchFamily="-108" charset="-128"/>
        </a:defRPr>
      </a:lvl1pPr>
      <a:lvl2pPr algn="ctr" rtl="0" eaLnBrk="0" fontAlgn="base" hangingPunct="0">
        <a:spcBef>
          <a:spcPct val="0"/>
        </a:spcBef>
        <a:spcAft>
          <a:spcPct val="0"/>
        </a:spcAft>
        <a:defRPr sz="2100" b="1">
          <a:solidFill>
            <a:schemeClr val="accent2"/>
          </a:solidFill>
          <a:latin typeface="Times New Roman" pitchFamily="-108" charset="0"/>
          <a:ea typeface="ＭＳ Ｐゴシック" pitchFamily="-108" charset="-128"/>
          <a:cs typeface="ＭＳ Ｐゴシック" pitchFamily="-108" charset="-128"/>
        </a:defRPr>
      </a:lvl2pPr>
      <a:lvl3pPr algn="ctr" rtl="0" eaLnBrk="0" fontAlgn="base" hangingPunct="0">
        <a:spcBef>
          <a:spcPct val="0"/>
        </a:spcBef>
        <a:spcAft>
          <a:spcPct val="0"/>
        </a:spcAft>
        <a:defRPr sz="2100" b="1">
          <a:solidFill>
            <a:schemeClr val="accent2"/>
          </a:solidFill>
          <a:latin typeface="Times New Roman" pitchFamily="-108" charset="0"/>
          <a:ea typeface="ＭＳ Ｐゴシック" pitchFamily="-108" charset="-128"/>
          <a:cs typeface="ＭＳ Ｐゴシック" pitchFamily="-108" charset="-128"/>
        </a:defRPr>
      </a:lvl3pPr>
      <a:lvl4pPr algn="ctr" rtl="0" eaLnBrk="0" fontAlgn="base" hangingPunct="0">
        <a:spcBef>
          <a:spcPct val="0"/>
        </a:spcBef>
        <a:spcAft>
          <a:spcPct val="0"/>
        </a:spcAft>
        <a:defRPr sz="2100" b="1">
          <a:solidFill>
            <a:schemeClr val="accent2"/>
          </a:solidFill>
          <a:latin typeface="Times New Roman" pitchFamily="-108" charset="0"/>
          <a:ea typeface="ＭＳ Ｐゴシック" pitchFamily="-108" charset="-128"/>
          <a:cs typeface="ＭＳ Ｐゴシック" pitchFamily="-108" charset="-128"/>
        </a:defRPr>
      </a:lvl4pPr>
      <a:lvl5pPr algn="ctr" rtl="0" eaLnBrk="0" fontAlgn="base" hangingPunct="0">
        <a:spcBef>
          <a:spcPct val="0"/>
        </a:spcBef>
        <a:spcAft>
          <a:spcPct val="0"/>
        </a:spcAft>
        <a:defRPr sz="2100" b="1">
          <a:solidFill>
            <a:schemeClr val="accent2"/>
          </a:solidFill>
          <a:latin typeface="Times New Roman" pitchFamily="-108" charset="0"/>
          <a:ea typeface="ＭＳ Ｐゴシック" pitchFamily="-108" charset="-128"/>
          <a:cs typeface="ＭＳ Ｐゴシック" pitchFamily="-108" charset="-128"/>
        </a:defRPr>
      </a:lvl5pPr>
      <a:lvl6pPr marL="456846" algn="ctr" rtl="0" eaLnBrk="0" fontAlgn="base" hangingPunct="0">
        <a:spcBef>
          <a:spcPct val="0"/>
        </a:spcBef>
        <a:spcAft>
          <a:spcPct val="0"/>
        </a:spcAft>
        <a:defRPr sz="2100" b="1">
          <a:solidFill>
            <a:schemeClr val="accent2"/>
          </a:solidFill>
          <a:latin typeface="Times New Roman" pitchFamily="-108" charset="0"/>
        </a:defRPr>
      </a:lvl6pPr>
      <a:lvl7pPr marL="913693" algn="ctr" rtl="0" eaLnBrk="0" fontAlgn="base" hangingPunct="0">
        <a:spcBef>
          <a:spcPct val="0"/>
        </a:spcBef>
        <a:spcAft>
          <a:spcPct val="0"/>
        </a:spcAft>
        <a:defRPr sz="2100" b="1">
          <a:solidFill>
            <a:schemeClr val="accent2"/>
          </a:solidFill>
          <a:latin typeface="Times New Roman" pitchFamily="-108" charset="0"/>
        </a:defRPr>
      </a:lvl7pPr>
      <a:lvl8pPr marL="1370540" algn="ctr" rtl="0" eaLnBrk="0" fontAlgn="base" hangingPunct="0">
        <a:spcBef>
          <a:spcPct val="0"/>
        </a:spcBef>
        <a:spcAft>
          <a:spcPct val="0"/>
        </a:spcAft>
        <a:defRPr sz="2100" b="1">
          <a:solidFill>
            <a:schemeClr val="accent2"/>
          </a:solidFill>
          <a:latin typeface="Times New Roman" pitchFamily="-108" charset="0"/>
        </a:defRPr>
      </a:lvl8pPr>
      <a:lvl9pPr marL="1827384" algn="ctr" rtl="0" eaLnBrk="0" fontAlgn="base" hangingPunct="0">
        <a:spcBef>
          <a:spcPct val="0"/>
        </a:spcBef>
        <a:spcAft>
          <a:spcPct val="0"/>
        </a:spcAft>
        <a:defRPr sz="2100" b="1">
          <a:solidFill>
            <a:schemeClr val="accent2"/>
          </a:solidFill>
          <a:latin typeface="Times New Roman" pitchFamily="-108" charset="0"/>
        </a:defRPr>
      </a:lvl9pPr>
    </p:titleStyle>
    <p:bodyStyle>
      <a:lvl1pPr marL="342635" indent="-342635" algn="l" rtl="0" eaLnBrk="0" fontAlgn="base" hangingPunct="0">
        <a:spcBef>
          <a:spcPct val="20000"/>
        </a:spcBef>
        <a:spcAft>
          <a:spcPct val="0"/>
        </a:spcAft>
        <a:buSzPct val="100000"/>
        <a:buChar char="•"/>
        <a:defRPr sz="3200">
          <a:solidFill>
            <a:schemeClr val="accent2"/>
          </a:solidFill>
          <a:latin typeface="+mn-lt"/>
          <a:ea typeface="ＭＳ Ｐゴシック" pitchFamily="-108" charset="-128"/>
          <a:cs typeface="ＭＳ Ｐゴシック" pitchFamily="-108" charset="-128"/>
        </a:defRPr>
      </a:lvl1pPr>
      <a:lvl2pPr marL="721754" indent="-256976" algn="l" rtl="0" eaLnBrk="0" fontAlgn="base" hangingPunct="0">
        <a:spcBef>
          <a:spcPct val="20000"/>
        </a:spcBef>
        <a:spcAft>
          <a:spcPct val="0"/>
        </a:spcAft>
        <a:buSzPct val="100000"/>
        <a:buChar char="–"/>
        <a:defRPr sz="2800">
          <a:solidFill>
            <a:schemeClr val="accent2"/>
          </a:solidFill>
          <a:latin typeface="+mn-lt"/>
          <a:ea typeface="ＭＳ Ｐゴシック" pitchFamily="-108" charset="-128"/>
        </a:defRPr>
      </a:lvl2pPr>
      <a:lvl3pPr marL="1072320" indent="-230009" algn="l" rtl="0" eaLnBrk="0" fontAlgn="base" hangingPunct="0">
        <a:spcBef>
          <a:spcPct val="20000"/>
        </a:spcBef>
        <a:spcAft>
          <a:spcPct val="0"/>
        </a:spcAft>
        <a:buSzPct val="100000"/>
        <a:buChar char="•"/>
        <a:defRPr sz="2400">
          <a:solidFill>
            <a:schemeClr val="accent2"/>
          </a:solidFill>
          <a:latin typeface="+mn-lt"/>
          <a:ea typeface="ＭＳ Ｐゴシック" pitchFamily="-108" charset="-128"/>
        </a:defRPr>
      </a:lvl3pPr>
      <a:lvl4pPr marL="1419714" indent="-226836" algn="l" rtl="0" eaLnBrk="0" fontAlgn="base" hangingPunct="0">
        <a:spcBef>
          <a:spcPct val="20000"/>
        </a:spcBef>
        <a:spcAft>
          <a:spcPct val="0"/>
        </a:spcAft>
        <a:buSzPct val="100000"/>
        <a:buChar char="–"/>
        <a:defRPr sz="2000">
          <a:solidFill>
            <a:schemeClr val="accent2"/>
          </a:solidFill>
          <a:latin typeface="+mn-lt"/>
          <a:ea typeface="ＭＳ Ｐゴシック" pitchFamily="-108" charset="-128"/>
        </a:defRPr>
      </a:lvl4pPr>
      <a:lvl5pPr marL="1770281" indent="-228422" algn="l" rtl="0" eaLnBrk="0" fontAlgn="base" hangingPunct="0">
        <a:spcBef>
          <a:spcPct val="20000"/>
        </a:spcBef>
        <a:spcAft>
          <a:spcPct val="0"/>
        </a:spcAft>
        <a:buSzPct val="100000"/>
        <a:buChar char="»"/>
        <a:defRPr sz="2000">
          <a:solidFill>
            <a:schemeClr val="accent2"/>
          </a:solidFill>
          <a:latin typeface="+mn-lt"/>
          <a:ea typeface="ＭＳ Ｐゴシック" pitchFamily="-108" charset="-128"/>
        </a:defRPr>
      </a:lvl5pPr>
      <a:lvl6pPr marL="2227125" indent="-228422" algn="l" rtl="0" eaLnBrk="0" fontAlgn="base" hangingPunct="0">
        <a:spcBef>
          <a:spcPct val="20000"/>
        </a:spcBef>
        <a:spcAft>
          <a:spcPct val="0"/>
        </a:spcAft>
        <a:buSzPct val="100000"/>
        <a:buChar char="»"/>
        <a:defRPr sz="2000">
          <a:solidFill>
            <a:schemeClr val="accent2"/>
          </a:solidFill>
          <a:latin typeface="+mn-lt"/>
          <a:ea typeface="ＭＳ Ｐゴシック" pitchFamily="-108" charset="-128"/>
        </a:defRPr>
      </a:lvl6pPr>
      <a:lvl7pPr marL="2683972" indent="-228422" algn="l" rtl="0" eaLnBrk="0" fontAlgn="base" hangingPunct="0">
        <a:spcBef>
          <a:spcPct val="20000"/>
        </a:spcBef>
        <a:spcAft>
          <a:spcPct val="0"/>
        </a:spcAft>
        <a:buSzPct val="100000"/>
        <a:buChar char="»"/>
        <a:defRPr sz="2000">
          <a:solidFill>
            <a:schemeClr val="accent2"/>
          </a:solidFill>
          <a:latin typeface="+mn-lt"/>
          <a:ea typeface="ＭＳ Ｐゴシック" pitchFamily="-108" charset="-128"/>
        </a:defRPr>
      </a:lvl7pPr>
      <a:lvl8pPr marL="3140815" indent="-228422" algn="l" rtl="0" eaLnBrk="0" fontAlgn="base" hangingPunct="0">
        <a:spcBef>
          <a:spcPct val="20000"/>
        </a:spcBef>
        <a:spcAft>
          <a:spcPct val="0"/>
        </a:spcAft>
        <a:buSzPct val="100000"/>
        <a:buChar char="»"/>
        <a:defRPr sz="2000">
          <a:solidFill>
            <a:schemeClr val="accent2"/>
          </a:solidFill>
          <a:latin typeface="+mn-lt"/>
          <a:ea typeface="ＭＳ Ｐゴシック" pitchFamily="-108" charset="-128"/>
        </a:defRPr>
      </a:lvl8pPr>
      <a:lvl9pPr marL="3597665" indent="-228422" algn="l" rtl="0" eaLnBrk="0" fontAlgn="base" hangingPunct="0">
        <a:spcBef>
          <a:spcPct val="20000"/>
        </a:spcBef>
        <a:spcAft>
          <a:spcPct val="0"/>
        </a:spcAft>
        <a:buSzPct val="100000"/>
        <a:buChar char="»"/>
        <a:defRPr sz="2000">
          <a:solidFill>
            <a:schemeClr val="accent2"/>
          </a:solidFill>
          <a:latin typeface="+mn-lt"/>
          <a:ea typeface="ＭＳ Ｐゴシック" pitchFamily="-108" charset="-128"/>
        </a:defRPr>
      </a:lvl9pPr>
    </p:bodyStyle>
    <p:otherStyle>
      <a:defPPr>
        <a:defRPr lang="en-US"/>
      </a:defPPr>
      <a:lvl1pPr marL="0" algn="l" defTabSz="456846" rtl="0" eaLnBrk="1" latinLnBrk="0" hangingPunct="1">
        <a:defRPr sz="1800" kern="1200">
          <a:solidFill>
            <a:schemeClr val="tx1"/>
          </a:solidFill>
          <a:latin typeface="+mn-lt"/>
          <a:ea typeface="+mn-ea"/>
          <a:cs typeface="+mn-cs"/>
        </a:defRPr>
      </a:lvl1pPr>
      <a:lvl2pPr marL="456846" algn="l" defTabSz="456846" rtl="0" eaLnBrk="1" latinLnBrk="0" hangingPunct="1">
        <a:defRPr sz="1800" kern="1200">
          <a:solidFill>
            <a:schemeClr val="tx1"/>
          </a:solidFill>
          <a:latin typeface="+mn-lt"/>
          <a:ea typeface="+mn-ea"/>
          <a:cs typeface="+mn-cs"/>
        </a:defRPr>
      </a:lvl2pPr>
      <a:lvl3pPr marL="913693" algn="l" defTabSz="456846" rtl="0" eaLnBrk="1" latinLnBrk="0" hangingPunct="1">
        <a:defRPr sz="1800" kern="1200">
          <a:solidFill>
            <a:schemeClr val="tx1"/>
          </a:solidFill>
          <a:latin typeface="+mn-lt"/>
          <a:ea typeface="+mn-ea"/>
          <a:cs typeface="+mn-cs"/>
        </a:defRPr>
      </a:lvl3pPr>
      <a:lvl4pPr marL="1370540" algn="l" defTabSz="456846" rtl="0" eaLnBrk="1" latinLnBrk="0" hangingPunct="1">
        <a:defRPr sz="1800" kern="1200">
          <a:solidFill>
            <a:schemeClr val="tx1"/>
          </a:solidFill>
          <a:latin typeface="+mn-lt"/>
          <a:ea typeface="+mn-ea"/>
          <a:cs typeface="+mn-cs"/>
        </a:defRPr>
      </a:lvl4pPr>
      <a:lvl5pPr marL="1827384" algn="l" defTabSz="456846" rtl="0" eaLnBrk="1" latinLnBrk="0" hangingPunct="1">
        <a:defRPr sz="1800" kern="1200">
          <a:solidFill>
            <a:schemeClr val="tx1"/>
          </a:solidFill>
          <a:latin typeface="+mn-lt"/>
          <a:ea typeface="+mn-ea"/>
          <a:cs typeface="+mn-cs"/>
        </a:defRPr>
      </a:lvl5pPr>
      <a:lvl6pPr marL="2284230" algn="l" defTabSz="456846" rtl="0" eaLnBrk="1" latinLnBrk="0" hangingPunct="1">
        <a:defRPr sz="1800" kern="1200">
          <a:solidFill>
            <a:schemeClr val="tx1"/>
          </a:solidFill>
          <a:latin typeface="+mn-lt"/>
          <a:ea typeface="+mn-ea"/>
          <a:cs typeface="+mn-cs"/>
        </a:defRPr>
      </a:lvl6pPr>
      <a:lvl7pPr marL="2741077" algn="l" defTabSz="456846" rtl="0" eaLnBrk="1" latinLnBrk="0" hangingPunct="1">
        <a:defRPr sz="1800" kern="1200">
          <a:solidFill>
            <a:schemeClr val="tx1"/>
          </a:solidFill>
          <a:latin typeface="+mn-lt"/>
          <a:ea typeface="+mn-ea"/>
          <a:cs typeface="+mn-cs"/>
        </a:defRPr>
      </a:lvl7pPr>
      <a:lvl8pPr marL="3197922" algn="l" defTabSz="456846" rtl="0" eaLnBrk="1" latinLnBrk="0" hangingPunct="1">
        <a:defRPr sz="1800" kern="1200">
          <a:solidFill>
            <a:schemeClr val="tx1"/>
          </a:solidFill>
          <a:latin typeface="+mn-lt"/>
          <a:ea typeface="+mn-ea"/>
          <a:cs typeface="+mn-cs"/>
        </a:defRPr>
      </a:lvl8pPr>
      <a:lvl9pPr marL="3654769" algn="l" defTabSz="4568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734" y="25909"/>
            <a:ext cx="8382000" cy="875169"/>
          </a:xfrm>
        </p:spPr>
        <p:txBody>
          <a:bodyPr/>
          <a:lstStyle/>
          <a:p>
            <a:r>
              <a:rPr lang="en-US" dirty="0">
                <a:solidFill>
                  <a:srgbClr val="3333CC"/>
                </a:solidFill>
                <a:latin typeface="Arial" panose="020B0604020202020204" pitchFamily="34" charset="0"/>
                <a:cs typeface="Arial" panose="020B0604020202020204" pitchFamily="34" charset="0"/>
              </a:rPr>
              <a:t>Synthetic Aperture radar (SAR) detects large gas seeps in Alaska lakes</a:t>
            </a:r>
            <a:br>
              <a:rPr lang="en-US" dirty="0">
                <a:solidFill>
                  <a:srgbClr val="3333CC"/>
                </a:solidFill>
                <a:latin typeface="Arial" panose="020B0604020202020204" pitchFamily="34" charset="0"/>
                <a:cs typeface="Arial" panose="020B0604020202020204" pitchFamily="34" charset="0"/>
              </a:rPr>
            </a:br>
            <a:r>
              <a:rPr lang="en-US" sz="1400" b="0" kern="1200" dirty="0">
                <a:solidFill>
                  <a:prstClr val="black"/>
                </a:solidFill>
                <a:latin typeface="Arial" panose="020B0604020202020204" pitchFamily="34" charset="0"/>
                <a:ea typeface="+mj-ea"/>
                <a:cs typeface="Arial" panose="020B0604020202020204" pitchFamily="34" charset="0"/>
              </a:rPr>
              <a:t>Engram, M. and K.M. Walter Anthony (2024), </a:t>
            </a:r>
            <a:r>
              <a:rPr lang="en-US" sz="1400" b="0" i="1" kern="1200" dirty="0">
                <a:solidFill>
                  <a:prstClr val="black"/>
                </a:solidFill>
                <a:latin typeface="Arial" panose="020B0604020202020204" pitchFamily="34" charset="0"/>
                <a:ea typeface="+mj-ea"/>
                <a:cs typeface="Arial" panose="020B0604020202020204" pitchFamily="34" charset="0"/>
              </a:rPr>
              <a:t>Environ. Res. Lett., </a:t>
            </a:r>
            <a:r>
              <a:rPr lang="en-US" sz="1400" b="0" kern="1200" dirty="0">
                <a:solidFill>
                  <a:prstClr val="black"/>
                </a:solidFill>
                <a:latin typeface="Arial" panose="020B0604020202020204" pitchFamily="34" charset="0"/>
                <a:ea typeface="+mj-ea"/>
                <a:cs typeface="Arial" panose="020B0604020202020204" pitchFamily="34" charset="0"/>
              </a:rPr>
              <a:t>doi:10.1088/1748-9326/ad2b2a</a:t>
            </a:r>
            <a:endParaRPr lang="en-US" sz="1400" dirty="0">
              <a:latin typeface="Arial" panose="020B0604020202020204" pitchFamily="34" charset="0"/>
              <a:cs typeface="Arial" panose="020B0604020202020204" pitchFamily="34" charset="0"/>
            </a:endParaRPr>
          </a:p>
        </p:txBody>
      </p:sp>
      <p:sp>
        <p:nvSpPr>
          <p:cNvPr id="11" name="TextBox 3"/>
          <p:cNvSpPr txBox="1">
            <a:spLocks noChangeArrowheads="1"/>
          </p:cNvSpPr>
          <p:nvPr/>
        </p:nvSpPr>
        <p:spPr bwMode="auto">
          <a:xfrm>
            <a:off x="0" y="974641"/>
            <a:ext cx="3824142" cy="3616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b="1" dirty="0">
                <a:solidFill>
                  <a:srgbClr val="0000FF"/>
                </a:solidFill>
                <a:latin typeface="Arial"/>
                <a:cs typeface="Arial"/>
              </a:rPr>
              <a:t>Science Question/Background</a:t>
            </a:r>
          </a:p>
          <a:p>
            <a:pPr eaLnBrk="1" hangingPunct="1"/>
            <a:r>
              <a:rPr lang="en-US" sz="1400" dirty="0">
                <a:solidFill>
                  <a:srgbClr val="0000FF"/>
                </a:solidFill>
              </a:rPr>
              <a:t>Reservoirs of old,</a:t>
            </a:r>
            <a:r>
              <a:rPr lang="en-US" sz="1400" baseline="30000" dirty="0">
                <a:solidFill>
                  <a:srgbClr val="0000FF"/>
                </a:solidFill>
              </a:rPr>
              <a:t>14</a:t>
            </a:r>
            <a:r>
              <a:rPr lang="en-US" sz="1400" dirty="0">
                <a:solidFill>
                  <a:srgbClr val="0000FF"/>
                </a:solidFill>
              </a:rPr>
              <a:t>C-depleted methane residing beneath permafrost are vulnerable to escape where permafrost thaw creates open-</a:t>
            </a:r>
            <a:r>
              <a:rPr lang="en-US" sz="1400" dirty="0" err="1">
                <a:solidFill>
                  <a:srgbClr val="0000FF"/>
                </a:solidFill>
              </a:rPr>
              <a:t>talik</a:t>
            </a:r>
            <a:r>
              <a:rPr lang="en-US" sz="1400" dirty="0">
                <a:solidFill>
                  <a:srgbClr val="0000FF"/>
                </a:solidFill>
              </a:rPr>
              <a:t> conduits. While little is known about the magnitude and variability of this methane source or its response to climate change, it is of twofold interest: </a:t>
            </a:r>
            <a:r>
              <a:rPr lang="en-US" sz="1400" baseline="30000" dirty="0">
                <a:solidFill>
                  <a:srgbClr val="0000FF"/>
                </a:solidFill>
              </a:rPr>
              <a:t>14</a:t>
            </a:r>
            <a:r>
              <a:rPr lang="en-US" sz="1400" dirty="0">
                <a:solidFill>
                  <a:srgbClr val="0000FF"/>
                </a:solidFill>
              </a:rPr>
              <a:t>C-depleted methane seeps cause a positive feedback to climate warming, and a solid knowledge of natural </a:t>
            </a:r>
            <a:r>
              <a:rPr lang="en-US" sz="1400" baseline="30000" dirty="0">
                <a:solidFill>
                  <a:srgbClr val="0000FF"/>
                </a:solidFill>
              </a:rPr>
              <a:t>14</a:t>
            </a:r>
            <a:r>
              <a:rPr lang="en-US" sz="1400" dirty="0">
                <a:solidFill>
                  <a:srgbClr val="0000FF"/>
                </a:solidFill>
              </a:rPr>
              <a:t>C-depleted methane emissions is vital to an accurate estimate of anthropogenic methane emissions from fossil fuel industries. </a:t>
            </a:r>
          </a:p>
          <a:p>
            <a:pPr eaLnBrk="1" hangingPunct="1">
              <a:spcBef>
                <a:spcPts val="600"/>
              </a:spcBef>
            </a:pPr>
            <a:r>
              <a:rPr lang="en-US" sz="1400" b="1" dirty="0">
                <a:solidFill>
                  <a:srgbClr val="0000FF"/>
                </a:solidFill>
                <a:latin typeface="Arial"/>
                <a:cs typeface="Arial"/>
              </a:rPr>
              <a:t>Analysis</a:t>
            </a:r>
          </a:p>
          <a:p>
            <a:pPr eaLnBrk="1" hangingPunct="1"/>
            <a:r>
              <a:rPr lang="en-US" sz="1400" dirty="0">
                <a:solidFill>
                  <a:srgbClr val="0000FF"/>
                </a:solidFill>
                <a:latin typeface="Arial"/>
                <a:cs typeface="Arial"/>
              </a:rPr>
              <a:t>The research team used SAR remote sensing data from the Alaska Satellite Facility, </a:t>
            </a:r>
            <a:endParaRPr lang="en-US" sz="1400" dirty="0">
              <a:solidFill>
                <a:srgbClr val="0000FF"/>
              </a:solidFill>
            </a:endParaRPr>
          </a:p>
        </p:txBody>
      </p:sp>
      <p:sp>
        <p:nvSpPr>
          <p:cNvPr id="14" name="TextBox 3"/>
          <p:cNvSpPr txBox="1">
            <a:spLocks noChangeArrowheads="1"/>
          </p:cNvSpPr>
          <p:nvPr/>
        </p:nvSpPr>
        <p:spPr bwMode="auto">
          <a:xfrm>
            <a:off x="3809999" y="3632081"/>
            <a:ext cx="5332333" cy="7386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400" dirty="0"/>
              <a:t>Perennial high backscatter from lake ice in L-band SAR image (a), shows the location of sub-permafrost methane seeps (b, c) in Sithylementkat Lake in Alaska.</a:t>
            </a:r>
          </a:p>
        </p:txBody>
      </p:sp>
      <p:sp>
        <p:nvSpPr>
          <p:cNvPr id="7" name="TextBox 3">
            <a:extLst>
              <a:ext uri="{FF2B5EF4-FFF2-40B4-BE49-F238E27FC236}">
                <a16:creationId xmlns:a16="http://schemas.microsoft.com/office/drawing/2014/main" id="{5DAEF097-55C3-4CCC-B32C-917E5F30C3EB}"/>
              </a:ext>
            </a:extLst>
          </p:cNvPr>
          <p:cNvSpPr txBox="1">
            <a:spLocks noChangeArrowheads="1"/>
          </p:cNvSpPr>
          <p:nvPr/>
        </p:nvSpPr>
        <p:spPr bwMode="auto">
          <a:xfrm>
            <a:off x="5638800" y="4356777"/>
            <a:ext cx="3522934" cy="2462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ts val="600"/>
              </a:spcBef>
            </a:pPr>
            <a:r>
              <a:rPr lang="en-US" sz="1400" b="1" dirty="0">
                <a:solidFill>
                  <a:srgbClr val="0000FF"/>
                </a:solidFill>
                <a:latin typeface="Arial"/>
                <a:cs typeface="Arial"/>
              </a:rPr>
              <a:t>Significance</a:t>
            </a:r>
          </a:p>
          <a:p>
            <a:pPr eaLnBrk="1" hangingPunct="1"/>
            <a:r>
              <a:rPr lang="en-US" sz="1400" b="0" i="0" dirty="0">
                <a:solidFill>
                  <a:srgbClr val="0000FF"/>
                </a:solidFill>
                <a:effectLst/>
                <a:latin typeface="Arial" panose="020B0604020202020204" pitchFamily="34" charset="0"/>
              </a:rPr>
              <a:t>This work lays the foundation for the upcoming NISAR mission, with the potential to use its continuous, all-weather, pan-Arctic L-band mapping and 12-day repeat cycle (much shorter at high latitudes) to </a:t>
            </a:r>
            <a:r>
              <a:rPr lang="en-US" sz="1400" dirty="0">
                <a:solidFill>
                  <a:srgbClr val="0000FF"/>
                </a:solidFill>
                <a:latin typeface="Arial"/>
                <a:cs typeface="Arial"/>
              </a:rPr>
              <a:t>remotely sense large gas seeps occurring in northern high latitude lakes, contributing to improved knowledge of the magnitude and change of naturally occurring </a:t>
            </a:r>
            <a:r>
              <a:rPr lang="en-US" sz="1400" baseline="30000" dirty="0">
                <a:solidFill>
                  <a:srgbClr val="0000FF"/>
                </a:solidFill>
              </a:rPr>
              <a:t>14</a:t>
            </a:r>
            <a:r>
              <a:rPr lang="en-US" sz="1400" dirty="0">
                <a:solidFill>
                  <a:srgbClr val="0000FF"/>
                </a:solidFill>
              </a:rPr>
              <a:t>C-depleted methane seeps. </a:t>
            </a:r>
            <a:endParaRPr lang="en-US" sz="1400" dirty="0">
              <a:solidFill>
                <a:srgbClr val="0000FF"/>
              </a:solidFill>
              <a:latin typeface="Arial"/>
              <a:cs typeface="Arial"/>
            </a:endParaRPr>
          </a:p>
        </p:txBody>
      </p:sp>
      <p:pic>
        <p:nvPicPr>
          <p:cNvPr id="8" name="Picture 7">
            <a:extLst>
              <a:ext uri="{FF2B5EF4-FFF2-40B4-BE49-F238E27FC236}">
                <a16:creationId xmlns:a16="http://schemas.microsoft.com/office/drawing/2014/main" id="{7D9BD53A-3B66-4BCF-B009-40D91CC0A889}"/>
              </a:ext>
            </a:extLst>
          </p:cNvPr>
          <p:cNvPicPr>
            <a:picLocks noChangeAspect="1"/>
          </p:cNvPicPr>
          <p:nvPr/>
        </p:nvPicPr>
        <p:blipFill rotWithShape="1">
          <a:blip r:embed="rId3">
            <a:extLst>
              <a:ext uri="{28A0092B-C50C-407E-A947-70E740481C1C}">
                <a14:useLocalDpi xmlns:a14="http://schemas.microsoft.com/office/drawing/2010/main" val="0"/>
              </a:ext>
            </a:extLst>
          </a:blip>
          <a:srcRect r="2057"/>
          <a:stretch/>
        </p:blipFill>
        <p:spPr>
          <a:xfrm>
            <a:off x="3810000" y="924280"/>
            <a:ext cx="5332333" cy="2767911"/>
          </a:xfrm>
          <a:prstGeom prst="rect">
            <a:avLst/>
          </a:prstGeom>
        </p:spPr>
      </p:pic>
      <p:sp>
        <p:nvSpPr>
          <p:cNvPr id="3" name="TextBox 3">
            <a:extLst>
              <a:ext uri="{FF2B5EF4-FFF2-40B4-BE49-F238E27FC236}">
                <a16:creationId xmlns:a16="http://schemas.microsoft.com/office/drawing/2014/main" id="{F7E506A2-DBE3-974A-5E97-46F79B87E486}"/>
              </a:ext>
            </a:extLst>
          </p:cNvPr>
          <p:cNvSpPr txBox="1">
            <a:spLocks noChangeArrowheads="1"/>
          </p:cNvSpPr>
          <p:nvPr/>
        </p:nvSpPr>
        <p:spPr bwMode="auto">
          <a:xfrm>
            <a:off x="0" y="4465036"/>
            <a:ext cx="5733368" cy="2323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dirty="0">
                <a:solidFill>
                  <a:srgbClr val="0000FF"/>
                </a:solidFill>
                <a:latin typeface="Arial"/>
                <a:cs typeface="Arial"/>
              </a:rPr>
              <a:t>including ALOS PALSAR-1, JERS-1, Sentinel-1. Single-polarization intensity images as well as fully-polarimetric decomposed parameters were used at the location of ground-</a:t>
            </a:r>
            <a:r>
              <a:rPr lang="en-US" sz="1400" dirty="0" err="1">
                <a:solidFill>
                  <a:srgbClr val="0000FF"/>
                </a:solidFill>
                <a:latin typeface="Arial"/>
                <a:cs typeface="Arial"/>
              </a:rPr>
              <a:t>truthed</a:t>
            </a:r>
            <a:r>
              <a:rPr lang="en-US" sz="1400" dirty="0">
                <a:solidFill>
                  <a:srgbClr val="0000FF"/>
                </a:solidFill>
                <a:latin typeface="Arial"/>
                <a:cs typeface="Arial"/>
              </a:rPr>
              <a:t> seeps. Gas samples were collected during field work for </a:t>
            </a:r>
            <a:r>
              <a:rPr lang="en-US" sz="1400" baseline="30000" dirty="0">
                <a:solidFill>
                  <a:srgbClr val="0000FF"/>
                </a:solidFill>
              </a:rPr>
              <a:t>14</a:t>
            </a:r>
            <a:r>
              <a:rPr lang="en-US" sz="1400" dirty="0">
                <a:solidFill>
                  <a:srgbClr val="0000FF"/>
                </a:solidFill>
              </a:rPr>
              <a:t>C dating.</a:t>
            </a:r>
            <a:endParaRPr lang="en-US" sz="800" dirty="0">
              <a:solidFill>
                <a:srgbClr val="0000FF"/>
              </a:solidFill>
              <a:latin typeface="Arial"/>
              <a:cs typeface="Arial"/>
            </a:endParaRPr>
          </a:p>
          <a:p>
            <a:pPr eaLnBrk="1" hangingPunct="1">
              <a:spcBef>
                <a:spcPts val="600"/>
              </a:spcBef>
            </a:pPr>
            <a:r>
              <a:rPr lang="en-US" sz="1400" b="1" dirty="0">
                <a:solidFill>
                  <a:srgbClr val="0000FF"/>
                </a:solidFill>
                <a:latin typeface="Arial"/>
                <a:cs typeface="Arial"/>
              </a:rPr>
              <a:t>Results</a:t>
            </a:r>
          </a:p>
          <a:p>
            <a:pPr eaLnBrk="1" hangingPunct="1"/>
            <a:r>
              <a:rPr lang="en-US" sz="1400" dirty="0">
                <a:solidFill>
                  <a:srgbClr val="0000FF"/>
                </a:solidFill>
              </a:rPr>
              <a:t>Large </a:t>
            </a:r>
            <a:r>
              <a:rPr lang="en-US" sz="1400" baseline="30000" dirty="0">
                <a:solidFill>
                  <a:srgbClr val="0000FF"/>
                </a:solidFill>
              </a:rPr>
              <a:t>14</a:t>
            </a:r>
            <a:r>
              <a:rPr lang="en-US" sz="1400" dirty="0">
                <a:solidFill>
                  <a:srgbClr val="0000FF"/>
                </a:solidFill>
              </a:rPr>
              <a:t>C-depleted methane seeps in interior Alaska, the Brooks Range, and Alaska North Slope created high perennial backscatter from lake ice, indicating that L-band SAR detects large gas seeps in lakes that freeze, even when a thin layer of snow or ice obscures seeps from appearing in optical/multispectral imagery.</a:t>
            </a:r>
            <a:endParaRPr lang="en-US" sz="900" b="1" dirty="0">
              <a:solidFill>
                <a:srgbClr val="0000FF"/>
              </a:solidFill>
              <a:latin typeface="Arial"/>
              <a:cs typeface="Arial"/>
            </a:endParaRPr>
          </a:p>
        </p:txBody>
      </p:sp>
    </p:spTree>
    <p:extLst>
      <p:ext uri="{BB962C8B-B14F-4D97-AF65-F5344CB8AC3E}">
        <p14:creationId xmlns:p14="http://schemas.microsoft.com/office/powerpoint/2010/main" val="1737285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latin typeface="Arial" panose="020B0604020202020204" pitchFamily="34" charset="0"/>
                <a:cs typeface="Arial" panose="020B0604020202020204" pitchFamily="34" charset="0"/>
              </a:rPr>
              <a:t>Notes</a:t>
            </a:r>
          </a:p>
        </p:txBody>
      </p:sp>
      <p:sp>
        <p:nvSpPr>
          <p:cNvPr id="7" name="TextBox 3"/>
          <p:cNvSpPr txBox="1">
            <a:spLocks noChangeArrowheads="1"/>
          </p:cNvSpPr>
          <p:nvPr/>
        </p:nvSpPr>
        <p:spPr bwMode="auto">
          <a:xfrm>
            <a:off x="457200" y="1752600"/>
            <a:ext cx="8001000" cy="35855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Aft>
                <a:spcPts val="600"/>
              </a:spcAft>
            </a:pPr>
            <a:r>
              <a:rPr lang="en-US" sz="1400" b="1" dirty="0">
                <a:solidFill>
                  <a:srgbClr val="0000FF"/>
                </a:solidFill>
                <a:latin typeface="Arial"/>
                <a:cs typeface="Arial"/>
              </a:rPr>
              <a:t>Citation:</a:t>
            </a:r>
          </a:p>
          <a:p>
            <a:pPr eaLnBrk="1" hangingPunct="1">
              <a:spcAft>
                <a:spcPts val="600"/>
              </a:spcAft>
            </a:pPr>
            <a:r>
              <a:rPr lang="en-US" sz="1400" dirty="0">
                <a:solidFill>
                  <a:srgbClr val="0000FF"/>
                </a:solidFill>
              </a:rPr>
              <a:t>Engram, M and K.M. Walter Anthony . “Synthetic aperture radar (SAR) detects large gas seeps in Alaska lakes." </a:t>
            </a:r>
            <a:r>
              <a:rPr lang="en-US" sz="1400" i="1" dirty="0">
                <a:solidFill>
                  <a:srgbClr val="0000FF"/>
                </a:solidFill>
              </a:rPr>
              <a:t>Environmental Research Letters </a:t>
            </a:r>
            <a:r>
              <a:rPr lang="en-US" sz="1400" dirty="0">
                <a:solidFill>
                  <a:srgbClr val="0000FF"/>
                </a:solidFill>
              </a:rPr>
              <a:t> 19, no. 2 (2024): </a:t>
            </a:r>
            <a:r>
              <a:rPr lang="en-US" sz="1100" b="0" i="0" dirty="0">
                <a:solidFill>
                  <a:srgbClr val="0000FF"/>
                </a:solidFill>
                <a:effectLst/>
                <a:latin typeface="-apple-system"/>
              </a:rPr>
              <a:t> </a:t>
            </a:r>
            <a:r>
              <a:rPr lang="en-US" sz="1400" b="0" i="0" dirty="0">
                <a:solidFill>
                  <a:srgbClr val="0000FF"/>
                </a:solidFill>
                <a:effectLst/>
                <a:latin typeface="Arial" panose="020B0604020202020204" pitchFamily="34" charset="0"/>
                <a:cs typeface="Arial" panose="020B0604020202020204" pitchFamily="34" charset="0"/>
              </a:rPr>
              <a:t>044034. </a:t>
            </a:r>
            <a:r>
              <a:rPr lang="en-US" sz="1400" b="0" i="0" dirty="0" err="1">
                <a:solidFill>
                  <a:srgbClr val="0000FF"/>
                </a:solidFill>
                <a:effectLst/>
                <a:latin typeface="Arial" panose="020B0604020202020204" pitchFamily="34" charset="0"/>
                <a:cs typeface="Arial" panose="020B0604020202020204" pitchFamily="34" charset="0"/>
              </a:rPr>
              <a:t>doi</a:t>
            </a:r>
            <a:r>
              <a:rPr lang="en-US" sz="1400" b="0" i="0" dirty="0">
                <a:solidFill>
                  <a:srgbClr val="0000FF"/>
                </a:solidFill>
                <a:effectLst/>
                <a:latin typeface="Arial" panose="020B0604020202020204" pitchFamily="34" charset="0"/>
                <a:cs typeface="Arial" panose="020B0604020202020204" pitchFamily="34" charset="0"/>
              </a:rPr>
              <a:t>:</a:t>
            </a:r>
            <a:r>
              <a:rPr lang="en-US" sz="1400" b="0" kern="1200" dirty="0">
                <a:solidFill>
                  <a:srgbClr val="0000FF"/>
                </a:solidFill>
                <a:latin typeface="Arial" panose="020B0604020202020204" pitchFamily="34" charset="0"/>
                <a:ea typeface="+mj-ea"/>
                <a:cs typeface="Arial" panose="020B0604020202020204" pitchFamily="34" charset="0"/>
              </a:rPr>
              <a:t> 10.1088/1748-9326/ad2b2a</a:t>
            </a:r>
            <a:endParaRPr lang="en-US" sz="1400" dirty="0">
              <a:solidFill>
                <a:srgbClr val="0000FF"/>
              </a:solidFill>
              <a:latin typeface="Arial" panose="020B0604020202020204" pitchFamily="34" charset="0"/>
              <a:cs typeface="Arial" panose="020B0604020202020204" pitchFamily="34" charset="0"/>
            </a:endParaRPr>
          </a:p>
          <a:p>
            <a:pPr eaLnBrk="1" hangingPunct="1">
              <a:spcAft>
                <a:spcPts val="600"/>
              </a:spcAft>
            </a:pPr>
            <a:endParaRPr lang="en-US" sz="1400" dirty="0">
              <a:solidFill>
                <a:srgbClr val="0000FF"/>
              </a:solidFill>
              <a:latin typeface="Arial"/>
              <a:cs typeface="Arial"/>
            </a:endParaRPr>
          </a:p>
          <a:p>
            <a:pPr eaLnBrk="1" hangingPunct="1">
              <a:spcAft>
                <a:spcPts val="600"/>
              </a:spcAft>
            </a:pPr>
            <a:endParaRPr lang="en-US" sz="1400" dirty="0">
              <a:solidFill>
                <a:srgbClr val="0000FF"/>
              </a:solidFill>
              <a:latin typeface="Arial"/>
              <a:cs typeface="Arial"/>
            </a:endParaRPr>
          </a:p>
          <a:p>
            <a:pPr eaLnBrk="1" hangingPunct="1">
              <a:spcAft>
                <a:spcPts val="600"/>
              </a:spcAft>
            </a:pPr>
            <a:r>
              <a:rPr lang="en-US" sz="1400" b="1" dirty="0">
                <a:solidFill>
                  <a:srgbClr val="0000FF"/>
                </a:solidFill>
                <a:latin typeface="Arial"/>
                <a:cs typeface="Arial"/>
              </a:rPr>
              <a:t>Award Information:</a:t>
            </a:r>
          </a:p>
          <a:p>
            <a:pPr eaLnBrk="1" hangingPunct="1">
              <a:spcAft>
                <a:spcPts val="600"/>
              </a:spcAft>
            </a:pPr>
            <a:r>
              <a:rPr lang="en-US" sz="1400" dirty="0">
                <a:solidFill>
                  <a:srgbClr val="0000FF"/>
                </a:solidFill>
                <a:latin typeface="Arial"/>
                <a:cs typeface="Arial"/>
              </a:rPr>
              <a:t>This research was supported by the NASA Terrestrial Ecology Program (</a:t>
            </a:r>
            <a:r>
              <a:rPr lang="en-US" sz="1400" dirty="0">
                <a:solidFill>
                  <a:srgbClr val="0000FF"/>
                </a:solidFill>
              </a:rPr>
              <a:t>NNH18ZDA001N-TE.</a:t>
            </a:r>
            <a:r>
              <a:rPr lang="en-US" sz="1400" dirty="0">
                <a:solidFill>
                  <a:srgbClr val="0000FF"/>
                </a:solidFill>
                <a:latin typeface="Arial"/>
                <a:cs typeface="Arial"/>
              </a:rPr>
              <a:t>) under NASA Award number 80NM0018D0004</a:t>
            </a:r>
          </a:p>
          <a:p>
            <a:pPr eaLnBrk="1" hangingPunct="1">
              <a:spcAft>
                <a:spcPts val="600"/>
              </a:spcAft>
            </a:pPr>
            <a:r>
              <a:rPr lang="en-US" sz="1400" dirty="0">
                <a:solidFill>
                  <a:srgbClr val="0000FF"/>
                </a:solidFill>
                <a:latin typeface="Arial"/>
                <a:cs typeface="Arial"/>
              </a:rPr>
              <a:t>This research supported the NASA Terrestrial Ecology Arctic-Boreal Vulnerability Experiment</a:t>
            </a:r>
          </a:p>
          <a:p>
            <a:pPr eaLnBrk="1" hangingPunct="1">
              <a:spcAft>
                <a:spcPts val="600"/>
              </a:spcAft>
            </a:pPr>
            <a:endParaRPr lang="en-US" sz="1400" dirty="0">
              <a:solidFill>
                <a:srgbClr val="0000FF"/>
              </a:solidFill>
              <a:latin typeface="Arial"/>
              <a:cs typeface="Arial"/>
            </a:endParaRPr>
          </a:p>
          <a:p>
            <a:pPr eaLnBrk="1" hangingPunct="1">
              <a:spcAft>
                <a:spcPts val="600"/>
              </a:spcAft>
            </a:pPr>
            <a:endParaRPr lang="en-US" sz="1400" dirty="0">
              <a:solidFill>
                <a:srgbClr val="0000FF"/>
              </a:solidFill>
              <a:latin typeface="Arial"/>
              <a:cs typeface="Arial"/>
            </a:endParaRPr>
          </a:p>
          <a:p>
            <a:pPr eaLnBrk="1" hangingPunct="1">
              <a:spcAft>
                <a:spcPts val="600"/>
              </a:spcAft>
            </a:pPr>
            <a:endParaRPr lang="en-US" sz="1400" dirty="0">
              <a:solidFill>
                <a:srgbClr val="0000FF"/>
              </a:solidFill>
              <a:latin typeface="Arial"/>
              <a:cs typeface="Aria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34200" y="5742925"/>
            <a:ext cx="1676400" cy="614342"/>
          </a:xfrm>
          <a:prstGeom prst="rect">
            <a:avLst/>
          </a:prstGeom>
        </p:spPr>
      </p:pic>
    </p:spTree>
    <p:extLst>
      <p:ext uri="{BB962C8B-B14F-4D97-AF65-F5344CB8AC3E}">
        <p14:creationId xmlns:p14="http://schemas.microsoft.com/office/powerpoint/2010/main" val="4240291095"/>
      </p:ext>
    </p:extLst>
  </p:cSld>
  <p:clrMapOvr>
    <a:masterClrMapping/>
  </p:clrMapOvr>
</p:sld>
</file>

<file path=ppt/theme/theme1.xml><?xml version="1.0" encoding="utf-8"?>
<a:theme xmlns:a="http://schemas.openxmlformats.org/drawingml/2006/main" name="GPMC Nov 2001">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484E0"/>
      </a:hlink>
      <a:folHlink>
        <a:srgbClr val="B2B2B2"/>
      </a:folHlink>
    </a:clrScheme>
    <a:fontScheme name="GPMC Nov 200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8" charset="0"/>
          </a:defRPr>
        </a:defPPr>
      </a:lstStyle>
    </a:lnDef>
  </a:objectDefaults>
  <a:extraClrSchemeLst>
    <a:extraClrScheme>
      <a:clrScheme name="GPMC Nov 200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PMC Nov 200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PMC Nov 200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PMC Nov 200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PMC Nov 20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PMC Nov 20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PMC Nov 20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8510</TotalTime>
  <Words>746</Words>
  <Application>Microsoft Office PowerPoint</Application>
  <PresentationFormat>On-screen Show (4:3)</PresentationFormat>
  <Paragraphs>23</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ＭＳ Ｐゴシック</vt:lpstr>
      <vt:lpstr>-apple-system</vt:lpstr>
      <vt:lpstr>Arial</vt:lpstr>
      <vt:lpstr>Calibri</vt:lpstr>
      <vt:lpstr>Times New Roman</vt:lpstr>
      <vt:lpstr>GPMC Nov 2001</vt:lpstr>
      <vt:lpstr>Synthetic Aperture radar (SAR) detects large gas seeps in Alaska lakes Engram, M. and K.M. Walter Anthony (2024), Environ. Res. Lett., doi:10.1088/1748-9326/ad2b2a</vt:lpstr>
      <vt:lpstr>Notes</vt:lpstr>
    </vt:vector>
  </TitlesOfParts>
  <Company>Booz Allen Hamilton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Yoseph, Elizabeth [USA]</dc:creator>
  <cp:lastModifiedBy>Melanie Engram</cp:lastModifiedBy>
  <cp:revision>77</cp:revision>
  <cp:lastPrinted>2016-12-19T15:06:13Z</cp:lastPrinted>
  <dcterms:created xsi:type="dcterms:W3CDTF">2014-07-25T19:02:24Z</dcterms:created>
  <dcterms:modified xsi:type="dcterms:W3CDTF">2024-03-21T03:32:54Z</dcterms:modified>
</cp:coreProperties>
</file>