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9"/>
    <p:restoredTop sz="94643"/>
  </p:normalViewPr>
  <p:slideViewPr>
    <p:cSldViewPr snapToGrid="0" snapToObjects="1">
      <p:cViewPr varScale="1">
        <p:scale>
          <a:sx n="102" d="100"/>
          <a:sy n="102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4551-3927-A74E-8CAA-197A4C1B8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2EBDF-A7F8-0541-965F-34ADCF358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DD627-72B3-D04E-AAFE-18F2AC61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625C0-C640-6D45-AA0C-4C30EFA8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FD701-F22D-C44D-B9EE-2420B01F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5D3D-E543-A24C-9AE0-C18E0B17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BBAE8-7A4A-CA4D-94BB-2D324C089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91803-F55B-6B4C-9A62-B7720A0F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60A01-8B26-3743-88C8-0AC1DE9A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9E180-4DE5-2F49-8BB5-9AD137D1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2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6A362-42DF-114F-889B-7D18FEC5B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45B6F-A76B-A54E-B940-FDAB2BA03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2BCE-433E-E745-97FF-C4966239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923A6-1547-8644-AFD6-7DC8319F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24508-6505-004A-9B9A-62177907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DC5-797F-A347-B6B7-898E3330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825DA-4124-1545-93C6-E5A27501C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E18CD-2134-7340-81EA-68ABE582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69049-F435-E64A-BDB7-260F8228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D0631-F097-2A4E-BFD2-FAB07072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74A2-77A3-1B4D-AA13-F632EB0C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B377A-1979-CE49-9485-65ADCCCF8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9B96C-0F18-D341-8A3B-D1D375F4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8C8B7-A493-DB4C-9D22-1210A8D0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CE10C-2451-8D40-8BA5-19A1E6A2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B470-E040-A447-98D2-96C093FF2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680EA-4A86-044C-AC8F-92F21B835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C7D4C-3180-5A40-B731-47401AED7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2A3FA-6F16-0F42-964F-5D4DF809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77AEB-3385-EC47-8CFB-53883B8D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950E6-1CEE-A34B-A307-C3F43DB6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2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550E7-2B90-BE4A-A28F-23AE3EB1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C53F3-5D76-B94E-BD95-444745965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39568-02C0-A145-85A6-AEA8DAFB3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EA82A-EF7B-B947-9297-CCEF00D9A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5C18B-B30F-F543-906D-341D6B51A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FEBBE-BC4B-B44C-873B-80FE5210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2/17/24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3DF9F-66E4-574E-AAF6-6CA9ACBA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1CAB1-7001-2D47-95E7-4EDB9B88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1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137B-1837-A941-A16A-516A1D67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80062-88DE-AB40-885A-D6184FD2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2/17/24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80FC4-296B-8B44-AC52-F07D8354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9327A-2921-3B4B-BFF4-3D004CBD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0FDFF-3F0B-E742-993B-B664128E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2/17/24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2DAE5-B0BB-C949-9897-77E9A7D3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0A11-6222-2244-8F59-0550068A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6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9424-4BE0-0F42-A248-38C96419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5A78E-BEE7-DF4A-A422-43786917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CA4F2-FEF9-0C4F-9F0A-D8B16293A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66F52-9248-E24B-9707-BE5401BF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AC3D5-101F-B445-ADB7-D826CC52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1D73E-79C1-394C-837B-81721EED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5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8C769-69CF-424F-8277-08FC9BF5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5CFED-DDD6-DB42-B601-08EF27B6E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931DE-6966-F74B-A92C-95E83B447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80D50-EF86-E146-A145-F7EA5986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1ADAD-0C39-6346-857C-EB4F58F1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C5373-E09C-FC4D-B7F8-8EBF5C07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902327-CCF0-5C4A-82FE-C97BDA6F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2BAEA-1A9A-AA47-B7EC-E1F059B8E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1C0D-8F23-2A4D-92D3-14F853B6E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C3F1-E82C-C14A-B645-E5553160488A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36F04-345E-F74B-8860-3FFF9EE0E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3D858-4CA7-ED4A-94CB-512B5F6F4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23JG007667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9E5CB9B-9254-404A-84ED-B9E9EFA06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EE3C4F4-DE9F-9E4F-B069-3E9B6A4B77E9}"/>
              </a:ext>
            </a:extLst>
          </p:cNvPr>
          <p:cNvSpPr>
            <a:spLocks noGrp="1"/>
          </p:cNvSpPr>
          <p:nvPr/>
        </p:nvSpPr>
        <p:spPr bwMode="auto">
          <a:xfrm>
            <a:off x="1418253" y="308872"/>
            <a:ext cx="8752114" cy="748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lc="http://schemas.openxmlformats.org/drawingml/2006/lockedCanvas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000" b="0" dirty="0">
                <a:solidFill>
                  <a:srgbClr val="0000FF"/>
                </a:solidFill>
                <a:effectLst/>
                <a:latin typeface="+mn-lt"/>
              </a:rPr>
              <a:t>A Greenhouse Gas Budget for Mexico During 2000–2019</a:t>
            </a:r>
            <a:br>
              <a:rPr lang="en-US" sz="2400" b="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200" b="0" i="1" dirty="0">
                <a:solidFill>
                  <a:srgbClr val="0000FF"/>
                </a:solidFill>
                <a:latin typeface="+mn-lt"/>
              </a:rPr>
              <a:t>Murray-</a:t>
            </a:r>
            <a:r>
              <a:rPr lang="en-US" sz="1200" b="0" i="1" dirty="0" err="1">
                <a:solidFill>
                  <a:srgbClr val="0000FF"/>
                </a:solidFill>
                <a:latin typeface="+mn-lt"/>
              </a:rPr>
              <a:t>Tortarolo</a:t>
            </a:r>
            <a:r>
              <a:rPr lang="en-US" sz="1200" b="0" i="1" dirty="0">
                <a:solidFill>
                  <a:srgbClr val="0000FF"/>
                </a:solidFill>
                <a:latin typeface="+mn-lt"/>
              </a:rPr>
              <a:t>, G, et al. (2024). </a:t>
            </a:r>
            <a:r>
              <a:rPr lang="en-US" sz="1200" b="0" dirty="0">
                <a:solidFill>
                  <a:srgbClr val="0000FF"/>
                </a:solidFill>
                <a:effectLst/>
                <a:latin typeface="+mn-lt"/>
              </a:rPr>
              <a:t>A Greenhouse Gas Budget for Mexico During 2000–2019</a:t>
            </a:r>
            <a:r>
              <a:rPr lang="en-US" sz="1200" b="0" i="1" dirty="0">
                <a:solidFill>
                  <a:srgbClr val="0000FF"/>
                </a:solidFill>
                <a:latin typeface="+mn-lt"/>
              </a:rPr>
              <a:t>. JGR </a:t>
            </a:r>
            <a:r>
              <a:rPr lang="en-US" sz="1200" b="0" i="1" dirty="0" err="1">
                <a:solidFill>
                  <a:srgbClr val="0000FF"/>
                </a:solidFill>
                <a:latin typeface="+mn-lt"/>
              </a:rPr>
              <a:t>Biogeosciences</a:t>
            </a:r>
            <a:r>
              <a:rPr lang="en-US" sz="1200" b="0" i="1" dirty="0">
                <a:solidFill>
                  <a:srgbClr val="0000FF"/>
                </a:solidFill>
                <a:latin typeface="+mn-lt"/>
              </a:rPr>
              <a:t>, 129(1), e2023JG007667. </a:t>
            </a:r>
            <a:r>
              <a:rPr lang="en-US" sz="1200" b="0" i="0" u="none" strike="noStrike" dirty="0">
                <a:solidFill>
                  <a:srgbClr val="0000FF"/>
                </a:solidFill>
                <a:effectLst/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https://doi.org/10.1029/2023JG007667</a:t>
            </a:r>
            <a:endParaRPr lang="en-US" sz="1200" b="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74E0967A-E50A-614B-898E-81EB5B059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8" y="1506721"/>
            <a:ext cx="6977578" cy="481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Science Question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latin typeface="+mj-lt"/>
              </a:rPr>
              <a:t>What is the greenhouse gas budget for Mexico over the past two decades (2000-2019)?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latin typeface="+mj-lt"/>
              </a:rPr>
              <a:t>What are the emissions and removals of CO</a:t>
            </a:r>
            <a:r>
              <a:rPr lang="en-US" sz="1300" baseline="-25000" dirty="0">
                <a:latin typeface="+mj-lt"/>
              </a:rPr>
              <a:t>2</a:t>
            </a:r>
            <a:r>
              <a:rPr lang="en-US" sz="1300" dirty="0">
                <a:latin typeface="+mj-lt"/>
              </a:rPr>
              <a:t>, CH</a:t>
            </a:r>
            <a:r>
              <a:rPr lang="en-US" sz="1300" baseline="-25000" dirty="0">
                <a:latin typeface="+mj-lt"/>
              </a:rPr>
              <a:t>4</a:t>
            </a:r>
            <a:r>
              <a:rPr lang="en-US" sz="1300" dirty="0">
                <a:latin typeface="+mj-lt"/>
              </a:rPr>
              <a:t> and N</a:t>
            </a:r>
            <a:r>
              <a:rPr lang="en-US" sz="1300" baseline="-25000" dirty="0">
                <a:latin typeface="+mj-lt"/>
              </a:rPr>
              <a:t>2</a:t>
            </a:r>
            <a:r>
              <a:rPr lang="en-US" sz="1300" dirty="0">
                <a:latin typeface="+mj-lt"/>
              </a:rPr>
              <a:t>O by natural and anthropogenic sectors?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latin typeface="+mj-lt"/>
              </a:rPr>
              <a:t>Where are main discrepancies and uncertainties in datasets and integration?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latin typeface="+mj-lt"/>
              </a:rPr>
              <a:t>The work is carried out as part of the </a:t>
            </a:r>
            <a:r>
              <a:rPr lang="en-US" sz="1300" dirty="0" err="1">
                <a:latin typeface="+mj-lt"/>
              </a:rPr>
              <a:t>REgional</a:t>
            </a:r>
            <a:r>
              <a:rPr lang="en-US" sz="1300" dirty="0">
                <a:latin typeface="+mj-lt"/>
              </a:rPr>
              <a:t> Carbon Cycle and Processes study (RECCAP2).</a:t>
            </a:r>
          </a:p>
          <a:p>
            <a:endParaRPr lang="en-US" sz="12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Analysis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300" dirty="0">
                <a:latin typeface="+mj-lt"/>
              </a:rPr>
              <a:t>Data from the Mexico National Greenhouse Gas Inventory (NGHGI), land-surface models, and atmospheric inversions were combined to estimate greenhouse gas emissions and removals.</a:t>
            </a:r>
          </a:p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300" dirty="0">
                <a:latin typeface="+mj-lt"/>
              </a:rPr>
              <a:t>The data included estimates for natural sources (i.e., terrestrial ecosystems and wetlands) and anthropogenic sectors (fossil fuels, agriculture, waste, land-use and land cover change).</a:t>
            </a:r>
            <a:endParaRPr lang="en-US" sz="1200" dirty="0">
              <a:latin typeface="+mj-lt"/>
            </a:endParaRPr>
          </a:p>
          <a:p>
            <a:pPr eaLnBrk="1" hangingPunct="1"/>
            <a:endParaRPr lang="en-US" sz="12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Results/Significance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latin typeface="+mj-lt"/>
              </a:rPr>
              <a:t>Mexico is a source of GHG emissions, ranging from 695-910 TgCO</a:t>
            </a:r>
            <a:r>
              <a:rPr lang="en-US" sz="1300" baseline="-25000" dirty="0">
                <a:latin typeface="+mj-lt"/>
              </a:rPr>
              <a:t>2</a:t>
            </a:r>
            <a:r>
              <a:rPr lang="en-US" sz="1300" dirty="0">
                <a:latin typeface="+mj-lt"/>
              </a:rPr>
              <a:t>-eq yr</a:t>
            </a:r>
            <a:r>
              <a:rPr lang="en-US" sz="1300" baseline="30000" dirty="0">
                <a:latin typeface="+mj-lt"/>
              </a:rPr>
              <a:t>-1</a:t>
            </a:r>
            <a:r>
              <a:rPr lang="en-US" sz="1300" dirty="0">
                <a:latin typeface="+mj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latin typeface="+mj-lt"/>
              </a:rPr>
              <a:t>Seventy percent of emissions are attributed to CO</a:t>
            </a:r>
            <a:r>
              <a:rPr lang="en-US" sz="1300" baseline="-25000" dirty="0">
                <a:latin typeface="+mj-lt"/>
              </a:rPr>
              <a:t>2</a:t>
            </a:r>
            <a:r>
              <a:rPr lang="en-US" sz="1300" dirty="0">
                <a:latin typeface="+mj-lt"/>
              </a:rPr>
              <a:t>, 23% to CH</a:t>
            </a:r>
            <a:r>
              <a:rPr lang="en-US" sz="1300" baseline="-25000" dirty="0">
                <a:latin typeface="+mj-lt"/>
              </a:rPr>
              <a:t>4</a:t>
            </a:r>
            <a:r>
              <a:rPr lang="en-US" sz="1300" dirty="0">
                <a:latin typeface="+mj-lt"/>
              </a:rPr>
              <a:t> and 5% to N</a:t>
            </a:r>
            <a:r>
              <a:rPr lang="en-US" sz="1300" baseline="-25000" dirty="0">
                <a:latin typeface="+mj-lt"/>
              </a:rPr>
              <a:t>2</a:t>
            </a:r>
            <a:r>
              <a:rPr lang="en-US" sz="1300" dirty="0">
                <a:latin typeface="+mj-lt"/>
              </a:rPr>
              <a:t>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latin typeface="+mj-lt"/>
              </a:rPr>
              <a:t>There is good agreement across anthropogenic sectors and less agreement for the land carbon sink.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latin typeface="+mj-lt"/>
              </a:rPr>
              <a:t>NGHGI estimates were much larger removals than other modeled estimates.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latin typeface="+mj-lt"/>
              </a:rPr>
              <a:t>Lateral fluxes and outgassing processes from aquatic systems remain problematic for double counting and for helping reconcile bottom-up and top-down budgets</a:t>
            </a:r>
          </a:p>
          <a:p>
            <a:pPr eaLnBrk="1" hangingPunct="1"/>
            <a:endParaRPr lang="en-US" sz="12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>
                <a:solidFill>
                  <a:srgbClr val="0000FF"/>
                </a:solidFill>
                <a:latin typeface="Arial"/>
                <a:cs typeface="Arial"/>
              </a:rPr>
              <a:t>Acknowledgements</a:t>
            </a:r>
          </a:p>
          <a:p>
            <a:pPr eaLnBrk="1" hangingPunct="1"/>
            <a:r>
              <a:rPr lang="en-US" sz="1300" b="0" i="0" dirty="0">
                <a:effectLst/>
                <a:latin typeface="+mj-lt"/>
              </a:rPr>
              <a:t>This research was supported in part by the NASA Carbon Monitoring </a:t>
            </a:r>
            <a:r>
              <a:rPr lang="en-US" sz="1300" dirty="0">
                <a:latin typeface="+mj-lt"/>
              </a:rPr>
              <a:t>System and includes co-authors Rodrigo Vargas, Abhishek Chatterjee, Jonathan Wang and Ben Poulter.</a:t>
            </a:r>
            <a:endParaRPr lang="en-US" sz="1300" b="1" dirty="0">
              <a:latin typeface="+mj-lt"/>
              <a:cs typeface="Arial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747EFB-B3AD-462E-9248-19E1A4D2C79D}"/>
              </a:ext>
            </a:extLst>
          </p:cNvPr>
          <p:cNvSpPr txBox="1"/>
          <p:nvPr/>
        </p:nvSpPr>
        <p:spPr>
          <a:xfrm>
            <a:off x="7271805" y="6318295"/>
            <a:ext cx="47296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0000FF"/>
                </a:solidFill>
                <a:latin typeface="+mj-lt"/>
              </a:rPr>
              <a:t>Figure 1: Emissions and removals of CO</a:t>
            </a:r>
            <a:r>
              <a:rPr lang="en-US" sz="1200" b="1" i="1" baseline="-25000" dirty="0">
                <a:solidFill>
                  <a:srgbClr val="0000FF"/>
                </a:solidFill>
                <a:latin typeface="+mj-lt"/>
              </a:rPr>
              <a:t>2</a:t>
            </a:r>
            <a:r>
              <a:rPr lang="en-US" sz="1200" b="1" i="1" dirty="0">
                <a:solidFill>
                  <a:srgbClr val="0000FF"/>
                </a:solidFill>
                <a:latin typeface="+mj-lt"/>
              </a:rPr>
              <a:t> (top), CH</a:t>
            </a:r>
            <a:r>
              <a:rPr lang="en-US" sz="1200" b="1" i="1" baseline="-25000" dirty="0">
                <a:solidFill>
                  <a:srgbClr val="0000FF"/>
                </a:solidFill>
                <a:latin typeface="+mj-lt"/>
              </a:rPr>
              <a:t>4</a:t>
            </a:r>
            <a:r>
              <a:rPr lang="en-US" sz="1200" b="1" i="1" dirty="0">
                <a:solidFill>
                  <a:srgbClr val="0000FF"/>
                </a:solidFill>
                <a:latin typeface="+mj-lt"/>
              </a:rPr>
              <a:t> (middle) and N</a:t>
            </a:r>
            <a:r>
              <a:rPr lang="en-US" sz="1200" b="1" i="1" baseline="-25000" dirty="0">
                <a:solidFill>
                  <a:srgbClr val="0000FF"/>
                </a:solidFill>
                <a:latin typeface="+mj-lt"/>
              </a:rPr>
              <a:t>2</a:t>
            </a:r>
            <a:r>
              <a:rPr lang="en-US" sz="1200" b="1" i="1" dirty="0">
                <a:solidFill>
                  <a:srgbClr val="0000FF"/>
                </a:solidFill>
                <a:latin typeface="+mj-lt"/>
              </a:rPr>
              <a:t>O (bottom) by natural and anthropogenic sectors.</a:t>
            </a:r>
          </a:p>
        </p:txBody>
      </p:sp>
      <p:pic>
        <p:nvPicPr>
          <p:cNvPr id="3" name="Picture 2" descr="A graph of a number of people&#10;&#10;Description automatically generated with medium confidence">
            <a:extLst>
              <a:ext uri="{FF2B5EF4-FFF2-40B4-BE49-F238E27FC236}">
                <a16:creationId xmlns:a16="http://schemas.microsoft.com/office/drawing/2014/main" id="{B2FE803C-D82D-9C1E-CDB1-DEF00CBE1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6583" y="4940443"/>
            <a:ext cx="4284909" cy="1423437"/>
          </a:xfrm>
          <a:prstGeom prst="rect">
            <a:avLst/>
          </a:prstGeom>
        </p:spPr>
      </p:pic>
      <p:pic>
        <p:nvPicPr>
          <p:cNvPr id="7" name="Picture 6" descr="A graph of a number of individuals&#10;&#10;Description automatically generated with medium confidence">
            <a:extLst>
              <a:ext uri="{FF2B5EF4-FFF2-40B4-BE49-F238E27FC236}">
                <a16:creationId xmlns:a16="http://schemas.microsoft.com/office/drawing/2014/main" id="{B0E26C09-65BE-AB1A-0CAD-6256BBD613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2019" y="1205838"/>
            <a:ext cx="4279473" cy="2150174"/>
          </a:xfrm>
          <a:prstGeom prst="rect">
            <a:avLst/>
          </a:prstGeom>
        </p:spPr>
      </p:pic>
      <p:pic>
        <p:nvPicPr>
          <p:cNvPr id="9" name="Picture 8" descr="A graph of different types of land use&#10;&#10;Description automatically generated with medium confidence">
            <a:extLst>
              <a:ext uri="{FF2B5EF4-FFF2-40B4-BE49-F238E27FC236}">
                <a16:creationId xmlns:a16="http://schemas.microsoft.com/office/drawing/2014/main" id="{F7CDE889-9DCC-0C26-3915-0B098E1745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4863" y="3356696"/>
            <a:ext cx="2656914" cy="158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454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307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Poulter, Benjamin (GSFC-6180)</cp:lastModifiedBy>
  <cp:revision>26</cp:revision>
  <dcterms:created xsi:type="dcterms:W3CDTF">2020-09-01T15:19:03Z</dcterms:created>
  <dcterms:modified xsi:type="dcterms:W3CDTF">2024-02-18T01:42:09Z</dcterms:modified>
</cp:coreProperties>
</file>