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81010E87.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E8B120-46DD-F2F2-128A-D698FFDE0562}" name="Ran Wang" initials="RW" userId="S::rwang22@unl.edu::59b3aaf2-7ec9-4ec1-8047-0b87c925a7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0"/>
    <p:restoredTop sz="96327"/>
  </p:normalViewPr>
  <p:slideViewPr>
    <p:cSldViewPr snapToGrid="0">
      <p:cViewPr varScale="1">
        <p:scale>
          <a:sx n="97" d="100"/>
          <a:sy n="97" d="100"/>
        </p:scale>
        <p:origin x="84"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y, Elizabeth (GSFC-618.0)[GLOBAL SCIENCE &amp; TECHNOLOGY INC]" userId="ecd94774-0799-44f5-8d2d-1627cab2172c" providerId="ADAL" clId="{104A8F66-A3DE-46B3-93A3-A3A0A2C494E0}"/>
    <pc:docChg chg="undo custSel addSld delSld">
      <pc:chgData name="Hoy, Elizabeth (GSFC-618.0)[GLOBAL SCIENCE &amp; TECHNOLOGY INC]" userId="ecd94774-0799-44f5-8d2d-1627cab2172c" providerId="ADAL" clId="{104A8F66-A3DE-46B3-93A3-A3A0A2C494E0}" dt="2024-02-15T17:04:11.159" v="2" actId="47"/>
      <pc:docMkLst>
        <pc:docMk/>
      </pc:docMkLst>
      <pc:sldChg chg="add del">
        <pc:chgData name="Hoy, Elizabeth (GSFC-618.0)[GLOBAL SCIENCE &amp; TECHNOLOGY INC]" userId="ecd94774-0799-44f5-8d2d-1627cab2172c" providerId="ADAL" clId="{104A8F66-A3DE-46B3-93A3-A3A0A2C494E0}" dt="2024-02-15T16:58:08.114" v="1" actId="47"/>
        <pc:sldMkLst>
          <pc:docMk/>
          <pc:sldMk cId="2164330119" sldId="256"/>
        </pc:sldMkLst>
      </pc:sldChg>
      <pc:sldChg chg="del">
        <pc:chgData name="Hoy, Elizabeth (GSFC-618.0)[GLOBAL SCIENCE &amp; TECHNOLOGY INC]" userId="ecd94774-0799-44f5-8d2d-1627cab2172c" providerId="ADAL" clId="{104A8F66-A3DE-46B3-93A3-A3A0A2C494E0}" dt="2024-02-15T17:04:11.159" v="2" actId="47"/>
        <pc:sldMkLst>
          <pc:docMk/>
          <pc:sldMk cId="2463553525" sldId="257"/>
        </pc:sldMkLst>
      </pc:sldChg>
    </pc:docChg>
  </pc:docChgLst>
</pc:chgInfo>
</file>

<file path=ppt/comments/modernComment_100_81010E87.xml><?xml version="1.0" encoding="utf-8"?>
<p188:cmLst xmlns:a="http://schemas.openxmlformats.org/drawingml/2006/main" xmlns:r="http://schemas.openxmlformats.org/officeDocument/2006/relationships" xmlns:p188="http://schemas.microsoft.com/office/powerpoint/2018/8/main">
  <p188:cm id="{DC30CC42-644C-5044-AC17-88A5D002F5A1}" authorId="{58E8B120-46DD-F2F2-128A-D698FFDE0562}" created="2023-12-04T23:11:25.646">
    <ac:txMkLst xmlns:ac="http://schemas.microsoft.com/office/drawing/2013/main/command">
      <pc:docMk xmlns:pc="http://schemas.microsoft.com/office/powerpoint/2013/main/command"/>
      <pc:sldMk xmlns:pc="http://schemas.microsoft.com/office/powerpoint/2013/main/command" cId="2164330119" sldId="256"/>
      <ac:spMk id="10" creationId="{77B77E0E-AD77-49DB-FC27-3BFEB2BC5BCB}"/>
      <ac:txMk cp="184" len="9">
        <ac:context len="220" hash="3047994143"/>
      </ac:txMk>
    </ac:txMkLst>
    <p188:pos x="865347" y="1362489"/>
    <p188:txBody>
      <a:bodyPr/>
      <a:lstStyle/>
      <a:p>
        <a:r>
          <a:rPr lang="en-US"/>
          <a:t>We also use data from FluxNet 2015 and NEON sites.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7095-7B04-47AF-8F4C-8EB534D4AA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C303CA-0BC6-B0DB-D204-3C1B083F4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ABD668-7994-55AF-F441-410A47FECF6A}"/>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610B77FA-DC35-4C86-F353-C68D1AFA2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D7CFF-00A1-7C16-ACF7-4EAF0452212B}"/>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121689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4C70-7F6B-0A36-2341-16AD240CB5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1B090E-D635-49E4-9A1F-9B92E360C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ED76D-37F7-24C1-6378-894C92C4E8A2}"/>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0524350B-C314-B0DF-8022-C442E07C3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A0F61-6178-77B8-2164-C79DF748CA84}"/>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69982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A68172-C7CF-13B3-6D5B-88E8C32803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3B25DA-06CE-36AF-7F67-F7A25FC749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C49A9-1F52-F0CD-A072-84EE1AC3C009}"/>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F2077BA4-D6D5-4DC5-77CA-8DFD57948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80A68-21D1-D50E-D873-42299C70D720}"/>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248970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9475-AE12-A034-7244-543A1FB10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756C9-C3F1-BE29-6DCE-8D1E34F2A7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F72B4-86A8-99E2-F1FF-B5AF260942C8}"/>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05F73C12-C74B-8334-45A0-D017FC075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E5C93-656E-80A0-55A1-8128EF6C027F}"/>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299291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537F-E974-C73C-B7FA-E56243BD43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71E2D4-2B92-B41B-2500-42D12CD93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27FA6-DA65-8509-D2B7-D020E4C1C50A}"/>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1C085672-C586-4C25-D550-49382D527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E9BB4-1E08-08CA-FBDD-3F4F30452F40}"/>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338357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EE92-9435-845E-1CAC-60EF50764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36781-672B-A76B-269C-FAD79FAF63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842AE-8F8F-3ADF-BCFD-417D99CA37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C2C639-2CE5-90A6-68EA-8179F6C133BB}"/>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6" name="Footer Placeholder 5">
            <a:extLst>
              <a:ext uri="{FF2B5EF4-FFF2-40B4-BE49-F238E27FC236}">
                <a16:creationId xmlns:a16="http://schemas.microsoft.com/office/drawing/2014/main" id="{19F2B7F8-CD82-A2B4-ACD0-EADCD499E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061F3-B817-8BDF-6C34-09F9BE020F94}"/>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429158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AC2D-5DFA-02AF-D2B5-2426285B41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AA81A-5AC5-52FD-D980-15FBD0D05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82EE5-2034-D0CB-E837-5A3BAEFBE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DCEFBD-327E-97D0-1E73-4F8E6B2BF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B3D33-E1AF-B757-A307-0AEFEC1980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816BBE-E3A3-945F-36FF-3135FF0E8FE9}"/>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8" name="Footer Placeholder 7">
            <a:extLst>
              <a:ext uri="{FF2B5EF4-FFF2-40B4-BE49-F238E27FC236}">
                <a16:creationId xmlns:a16="http://schemas.microsoft.com/office/drawing/2014/main" id="{BF0C82C3-E401-6A48-6EAF-230AB0D021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AE1B52-5EFC-14B0-24BC-C49703BD4D2D}"/>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70155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BA99-4165-A693-30EA-40AAC5FEE1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B0C423-9F01-FD41-239D-0C50B1A1B961}"/>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4" name="Footer Placeholder 3">
            <a:extLst>
              <a:ext uri="{FF2B5EF4-FFF2-40B4-BE49-F238E27FC236}">
                <a16:creationId xmlns:a16="http://schemas.microsoft.com/office/drawing/2014/main" id="{0E42D55D-E031-28D1-5C0E-E26D0308C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32E25-A71F-1763-EA8D-47B0A702E5DE}"/>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203621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95A84-8C61-B553-2C32-655E1E26C0E8}"/>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3" name="Footer Placeholder 2">
            <a:extLst>
              <a:ext uri="{FF2B5EF4-FFF2-40B4-BE49-F238E27FC236}">
                <a16:creationId xmlns:a16="http://schemas.microsoft.com/office/drawing/2014/main" id="{6CB888E2-E173-B37F-91C6-1386D52BA8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168F2A-D652-8FD3-CE35-70D3CE8CECB8}"/>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252964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9882-01BD-3941-EC67-626C2DAFA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D72381-F48F-EDA0-9C55-EFC0E796CE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CAFF8A-51AD-9B33-9B70-000B62566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439CD-146F-1829-82F6-BBBF8493A437}"/>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6" name="Footer Placeholder 5">
            <a:extLst>
              <a:ext uri="{FF2B5EF4-FFF2-40B4-BE49-F238E27FC236}">
                <a16:creationId xmlns:a16="http://schemas.microsoft.com/office/drawing/2014/main" id="{95284977-4B94-D4C4-835A-64BA71777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B8109-C550-7B61-4F8E-4C545484F56D}"/>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6304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154A-782B-70D3-7EC4-50B683916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11A8AE-1EC8-B0A3-6BEC-1E63A8E08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87963C-941B-DC88-44B2-444DE671D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E4FCB-F937-6F71-3D45-A047CA3950E8}"/>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6" name="Footer Placeholder 5">
            <a:extLst>
              <a:ext uri="{FF2B5EF4-FFF2-40B4-BE49-F238E27FC236}">
                <a16:creationId xmlns:a16="http://schemas.microsoft.com/office/drawing/2014/main" id="{6F253F4E-9904-25C7-D636-CCC9748B2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6E744A-F3C2-1551-3ECE-0468FA2BDFC5}"/>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74746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DC71D4-BE89-6BF5-58D9-0F015C78C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AF74B9-AF2D-4B52-C640-25558B771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BA50E-2D91-3B88-6178-B933207A5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C47A5B6B-1E54-BB97-2473-AC8D852C4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87C2B4-A602-2B3F-FC8C-61932942C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45DD7-A3AA-1F4E-B631-C5CCC4B9EAD1}" type="slidenum">
              <a:rPr lang="en-US" smtClean="0"/>
              <a:t>‹#›</a:t>
            </a:fld>
            <a:endParaRPr lang="en-US"/>
          </a:p>
        </p:txBody>
      </p:sp>
    </p:spTree>
    <p:extLst>
      <p:ext uri="{BB962C8B-B14F-4D97-AF65-F5344CB8AC3E}">
        <p14:creationId xmlns:p14="http://schemas.microsoft.com/office/powerpoint/2010/main" val="1293869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microsoft.com/office/2018/10/relationships/comments" Target="../comments/modernComment_100_81010E8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ED25-79EB-149F-D383-FE50C484B9B1}"/>
              </a:ext>
            </a:extLst>
          </p:cNvPr>
          <p:cNvSpPr>
            <a:spLocks noGrp="1"/>
          </p:cNvSpPr>
          <p:nvPr>
            <p:ph type="ctrTitle"/>
          </p:nvPr>
        </p:nvSpPr>
        <p:spPr>
          <a:xfrm>
            <a:off x="586409" y="191793"/>
            <a:ext cx="10515600" cy="973006"/>
          </a:xfrm>
        </p:spPr>
        <p:txBody>
          <a:bodyPr>
            <a:normAutofit fontScale="90000"/>
          </a:bodyPr>
          <a:lstStyle/>
          <a:p>
            <a:pPr>
              <a:spcAft>
                <a:spcPts val="60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Snow-corrected vegetation indices for improved gross primary productivity assessment in </a:t>
            </a:r>
            <a:br>
              <a:rPr lang="en-US" sz="2000" b="1" dirty="0">
                <a:effectLst/>
                <a:latin typeface="Calibri" panose="020F0502020204030204" pitchFamily="34" charset="0"/>
                <a:ea typeface="Times New Roman" panose="02020603050405020304" pitchFamily="18" charset="0"/>
                <a:cs typeface="Calibri" panose="020F0502020204030204" pitchFamily="34" charset="0"/>
              </a:rPr>
            </a:br>
            <a:r>
              <a:rPr lang="en-US" sz="2000" b="1" dirty="0">
                <a:effectLst/>
                <a:latin typeface="Calibri" panose="020F0502020204030204" pitchFamily="34" charset="0"/>
                <a:ea typeface="Times New Roman" panose="02020603050405020304" pitchFamily="18" charset="0"/>
                <a:cs typeface="Calibri" panose="020F0502020204030204" pitchFamily="34" charset="0"/>
              </a:rPr>
              <a:t>North American evergreen forests</a:t>
            </a:r>
            <a:br>
              <a:rPr lang="en-US" sz="2000" b="1" dirty="0">
                <a:latin typeface="Calibri" panose="020F0502020204030204" pitchFamily="34" charset="0"/>
                <a:ea typeface="Times New Roman" panose="02020603050405020304" pitchFamily="18" charset="0"/>
                <a:cs typeface="Calibri" panose="020F0502020204030204" pitchFamily="34" charset="0"/>
              </a:rPr>
            </a:b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CA" sz="1600" dirty="0">
                <a:effectLst/>
                <a:latin typeface="Calibri" panose="020F0502020204030204" pitchFamily="34" charset="0"/>
                <a:ea typeface="Times New Roman" panose="02020603050405020304" pitchFamily="18" charset="0"/>
                <a:cs typeface="Calibri" panose="020F0502020204030204" pitchFamily="34" charset="0"/>
              </a:rPr>
              <a:t>Wang R, Bowling DR, Gamon JA, Smith KR, Yu R, </a:t>
            </a:r>
            <a:r>
              <a:rPr lang="en-CA" sz="1600" dirty="0" err="1">
                <a:effectLst/>
                <a:latin typeface="Calibri" panose="020F0502020204030204" pitchFamily="34" charset="0"/>
                <a:ea typeface="Times New Roman" panose="02020603050405020304" pitchFamily="18" charset="0"/>
                <a:cs typeface="Calibri" panose="020F0502020204030204" pitchFamily="34" charset="0"/>
              </a:rPr>
              <a:t>Hmimina</a:t>
            </a:r>
            <a:r>
              <a:rPr lang="en-CA" sz="1600" dirty="0">
                <a:effectLst/>
                <a:latin typeface="Calibri" panose="020F0502020204030204" pitchFamily="34" charset="0"/>
                <a:ea typeface="Times New Roman" panose="02020603050405020304" pitchFamily="18" charset="0"/>
                <a:cs typeface="Calibri" panose="020F0502020204030204" pitchFamily="34" charset="0"/>
              </a:rPr>
              <a:t> G, Masahito U, </a:t>
            </a:r>
            <a:r>
              <a:rPr lang="en-CA" sz="1600" dirty="0" err="1">
                <a:effectLst/>
                <a:latin typeface="Calibri" panose="020F0502020204030204" pitchFamily="34" charset="0"/>
                <a:ea typeface="Times New Roman" panose="02020603050405020304" pitchFamily="18" charset="0"/>
                <a:cs typeface="Calibri" panose="020F0502020204030204" pitchFamily="34" charset="0"/>
              </a:rPr>
              <a:t>Noormets</a:t>
            </a:r>
            <a:r>
              <a:rPr lang="en-CA" sz="1600" dirty="0">
                <a:effectLst/>
                <a:latin typeface="Calibri" panose="020F0502020204030204" pitchFamily="34" charset="0"/>
                <a:ea typeface="Times New Roman" panose="02020603050405020304" pitchFamily="18" charset="0"/>
                <a:cs typeface="Calibri" panose="020F0502020204030204" pitchFamily="34" charset="0"/>
              </a:rPr>
              <a:t> A, Kolb TE, Richardson AD, Bourque CPA, </a:t>
            </a:r>
            <a:r>
              <a:rPr lang="en-CA" sz="1600" dirty="0" err="1">
                <a:effectLst/>
                <a:latin typeface="Calibri" panose="020F0502020204030204" pitchFamily="34" charset="0"/>
                <a:ea typeface="Times New Roman" panose="02020603050405020304" pitchFamily="18" charset="0"/>
                <a:cs typeface="Calibri" panose="020F0502020204030204" pitchFamily="34" charset="0"/>
              </a:rPr>
              <a:t>Bracho</a:t>
            </a:r>
            <a:r>
              <a:rPr lang="en-CA" sz="1600" dirty="0">
                <a:effectLst/>
                <a:latin typeface="Calibri" panose="020F0502020204030204" pitchFamily="34" charset="0"/>
                <a:ea typeface="Times New Roman" panose="02020603050405020304" pitchFamily="18" charset="0"/>
                <a:cs typeface="Calibri" panose="020F0502020204030204" pitchFamily="34" charset="0"/>
              </a:rPr>
              <a:t> R, </a:t>
            </a:r>
            <a:r>
              <a:rPr lang="en-CA" sz="1600" dirty="0" err="1">
                <a:effectLst/>
                <a:latin typeface="Calibri" panose="020F0502020204030204" pitchFamily="34" charset="0"/>
                <a:ea typeface="Times New Roman" panose="02020603050405020304" pitchFamily="18" charset="0"/>
                <a:cs typeface="Calibri" panose="020F0502020204030204" pitchFamily="34" charset="0"/>
              </a:rPr>
              <a:t>Blanken</a:t>
            </a:r>
            <a:r>
              <a:rPr lang="en-CA" sz="1600" dirty="0">
                <a:effectLst/>
                <a:latin typeface="Calibri" panose="020F0502020204030204" pitchFamily="34" charset="0"/>
                <a:ea typeface="Times New Roman" panose="02020603050405020304" pitchFamily="18" charset="0"/>
                <a:cs typeface="Calibri" panose="020F0502020204030204" pitchFamily="34" charset="0"/>
              </a:rPr>
              <a:t> PD, Black TA, Arain MA (2023). </a:t>
            </a:r>
            <a:r>
              <a:rPr lang="en-US" sz="1600" i="1" dirty="0">
                <a:effectLst/>
                <a:latin typeface="Calibri" panose="020F0502020204030204" pitchFamily="34" charset="0"/>
                <a:ea typeface="Times New Roman" panose="02020603050405020304" pitchFamily="18" charset="0"/>
                <a:cs typeface="Calibri" panose="020F0502020204030204" pitchFamily="34" charset="0"/>
              </a:rPr>
              <a:t>Agricultural and Forest Meteorology</a:t>
            </a:r>
            <a:r>
              <a:rPr lang="en-US" sz="1600" dirty="0">
                <a:effectLst/>
                <a:latin typeface="Calibri" panose="020F0502020204030204" pitchFamily="34" charset="0"/>
                <a:ea typeface="Times New Roman" panose="02020603050405020304" pitchFamily="18" charset="0"/>
                <a:cs typeface="Calibri" panose="020F0502020204030204" pitchFamily="34" charset="0"/>
              </a:rPr>
              <a:t>. 340:109600. </a:t>
            </a:r>
            <a:r>
              <a:rPr lang="en-US" sz="1600" strike="noStrike" dirty="0">
                <a:effectLst/>
                <a:latin typeface="Calibri" panose="020F0502020204030204" pitchFamily="34" charset="0"/>
                <a:ea typeface="Times New Roman" panose="02020603050405020304" pitchFamily="18" charset="0"/>
                <a:cs typeface="Calibri" panose="020F0502020204030204" pitchFamily="34" charset="0"/>
              </a:rPr>
              <a:t>https://doi.org/10.1016/j.agrformet.2023.109600</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32A640D-79C1-4BC6-D436-21102FB068E2}"/>
              </a:ext>
            </a:extLst>
          </p:cNvPr>
          <p:cNvPicPr>
            <a:picLocks noChangeAspect="1"/>
          </p:cNvPicPr>
          <p:nvPr/>
        </p:nvPicPr>
        <p:blipFill>
          <a:blip r:embed="rId3"/>
          <a:stretch>
            <a:fillRect/>
          </a:stretch>
        </p:blipFill>
        <p:spPr>
          <a:xfrm>
            <a:off x="10588532" y="100972"/>
            <a:ext cx="1511104" cy="552710"/>
          </a:xfrm>
          <a:prstGeom prst="rect">
            <a:avLst/>
          </a:prstGeom>
        </p:spPr>
      </p:pic>
      <p:sp>
        <p:nvSpPr>
          <p:cNvPr id="6" name="TextBox 5">
            <a:extLst>
              <a:ext uri="{FF2B5EF4-FFF2-40B4-BE49-F238E27FC236}">
                <a16:creationId xmlns:a16="http://schemas.microsoft.com/office/drawing/2014/main" id="{3BB0FAAB-678A-FB81-B358-698D90C3BF12}"/>
              </a:ext>
            </a:extLst>
          </p:cNvPr>
          <p:cNvSpPr txBox="1"/>
          <p:nvPr/>
        </p:nvSpPr>
        <p:spPr>
          <a:xfrm>
            <a:off x="182611" y="3698813"/>
            <a:ext cx="4451506" cy="2677656"/>
          </a:xfrm>
          <a:prstGeom prst="rect">
            <a:avLst/>
          </a:prstGeom>
          <a:noFill/>
        </p:spPr>
        <p:txBody>
          <a:bodyPr wrap="square">
            <a:spAutoFit/>
          </a:bodyPr>
          <a:lstStyle/>
          <a:p>
            <a:r>
              <a:rPr lang="en-US" sz="1400" b="1" dirty="0"/>
              <a:t>Background:</a:t>
            </a:r>
            <a:r>
              <a:rPr lang="en-US" sz="1400" dirty="0"/>
              <a:t> Numerous satellite studies have shown trends in vegetation indices that are also used to infer changing vegetation productivity.  Interpretation of these indices can be problematic for evergreen forests leading to alternative indices, however independent studies suggest that all reflectance indices can be also confounded by snow, reducing their utility for GPP assessment.</a:t>
            </a:r>
          </a:p>
          <a:p>
            <a:endParaRPr lang="en-US" sz="1400" dirty="0"/>
          </a:p>
          <a:p>
            <a:r>
              <a:rPr lang="en-US" sz="1400" b="1" dirty="0"/>
              <a:t>Research Question:</a:t>
            </a:r>
            <a:r>
              <a:rPr lang="en-US" sz="1400" dirty="0"/>
              <a:t> How do different vegetation indices perform as indicators of GPP in evergreen forests? To what extent are these indices confounded by snow, and how well can snow correction improve GPP assessment?</a:t>
            </a:r>
          </a:p>
        </p:txBody>
      </p:sp>
      <p:sp>
        <p:nvSpPr>
          <p:cNvPr id="7" name="TextBox 6">
            <a:extLst>
              <a:ext uri="{FF2B5EF4-FFF2-40B4-BE49-F238E27FC236}">
                <a16:creationId xmlns:a16="http://schemas.microsoft.com/office/drawing/2014/main" id="{02F9AAB5-9B53-87C2-533D-558A56125735}"/>
              </a:ext>
            </a:extLst>
          </p:cNvPr>
          <p:cNvSpPr txBox="1"/>
          <p:nvPr/>
        </p:nvSpPr>
        <p:spPr>
          <a:xfrm>
            <a:off x="4634118" y="2498895"/>
            <a:ext cx="1210091" cy="800219"/>
          </a:xfrm>
          <a:prstGeom prst="rect">
            <a:avLst/>
          </a:prstGeom>
          <a:noFill/>
        </p:spPr>
        <p:txBody>
          <a:bodyPr wrap="square" rtlCol="0">
            <a:spAutoFit/>
          </a:bodyPr>
          <a:lstStyle/>
          <a:p>
            <a:r>
              <a:rPr lang="en-US" sz="1400" b="1" dirty="0"/>
              <a:t>Results:</a:t>
            </a:r>
          </a:p>
          <a:p>
            <a:endParaRPr lang="en-US" sz="1400" dirty="0"/>
          </a:p>
          <a:p>
            <a:endParaRPr lang="en-US" dirty="0"/>
          </a:p>
        </p:txBody>
      </p:sp>
      <p:pic>
        <p:nvPicPr>
          <p:cNvPr id="8" name="Picture 7">
            <a:extLst>
              <a:ext uri="{FF2B5EF4-FFF2-40B4-BE49-F238E27FC236}">
                <a16:creationId xmlns:a16="http://schemas.microsoft.com/office/drawing/2014/main" id="{CA764BDC-D461-27E8-5FF3-6780144D5418}"/>
              </a:ext>
            </a:extLst>
          </p:cNvPr>
          <p:cNvPicPr>
            <a:picLocks noChangeAspect="1"/>
          </p:cNvPicPr>
          <p:nvPr/>
        </p:nvPicPr>
        <p:blipFill>
          <a:blip r:embed="rId4"/>
          <a:stretch>
            <a:fillRect/>
          </a:stretch>
        </p:blipFill>
        <p:spPr>
          <a:xfrm>
            <a:off x="308111" y="1205912"/>
            <a:ext cx="4065653" cy="2009411"/>
          </a:xfrm>
          <a:prstGeom prst="rect">
            <a:avLst/>
          </a:prstGeom>
        </p:spPr>
      </p:pic>
      <p:sp>
        <p:nvSpPr>
          <p:cNvPr id="9" name="TextBox 8">
            <a:extLst>
              <a:ext uri="{FF2B5EF4-FFF2-40B4-BE49-F238E27FC236}">
                <a16:creationId xmlns:a16="http://schemas.microsoft.com/office/drawing/2014/main" id="{FEAA05F0-58AA-111B-5555-BE1DFC44EB13}"/>
              </a:ext>
            </a:extLst>
          </p:cNvPr>
          <p:cNvSpPr txBox="1"/>
          <p:nvPr/>
        </p:nvSpPr>
        <p:spPr>
          <a:xfrm>
            <a:off x="308111" y="3225135"/>
            <a:ext cx="4326006" cy="492443"/>
          </a:xfrm>
          <a:prstGeom prst="rect">
            <a:avLst/>
          </a:prstGeom>
          <a:noFill/>
        </p:spPr>
        <p:txBody>
          <a:bodyPr wrap="square" rtlCol="0">
            <a:spAutoFit/>
          </a:bodyPr>
          <a:lstStyle/>
          <a:p>
            <a:r>
              <a:rPr lang="en-US" sz="1200" dirty="0"/>
              <a:t>Fig. 1. Geographic scope of study, showing locations of 47 evergreen forest flux tower sites used in the analysis</a:t>
            </a:r>
            <a:r>
              <a:rPr lang="en-US" sz="1400" dirty="0"/>
              <a:t>.</a:t>
            </a:r>
          </a:p>
        </p:txBody>
      </p:sp>
      <p:sp>
        <p:nvSpPr>
          <p:cNvPr id="10" name="TextBox 9">
            <a:extLst>
              <a:ext uri="{FF2B5EF4-FFF2-40B4-BE49-F238E27FC236}">
                <a16:creationId xmlns:a16="http://schemas.microsoft.com/office/drawing/2014/main" id="{77B77E0E-AD77-49DB-FC27-3BFEB2BC5BCB}"/>
              </a:ext>
            </a:extLst>
          </p:cNvPr>
          <p:cNvSpPr txBox="1"/>
          <p:nvPr/>
        </p:nvSpPr>
        <p:spPr>
          <a:xfrm>
            <a:off x="4634116" y="1223957"/>
            <a:ext cx="3824081" cy="1169551"/>
          </a:xfrm>
          <a:prstGeom prst="rect">
            <a:avLst/>
          </a:prstGeom>
          <a:noFill/>
        </p:spPr>
        <p:txBody>
          <a:bodyPr wrap="square" rtlCol="0">
            <a:spAutoFit/>
          </a:bodyPr>
          <a:lstStyle/>
          <a:p>
            <a:r>
              <a:rPr lang="en-US" sz="1400" b="1" dirty="0"/>
              <a:t>Method: </a:t>
            </a:r>
            <a:r>
              <a:rPr lang="en-US" sz="1400" dirty="0"/>
              <a:t>MODIS MAIAC data were used to derive vegetation indices (NDVI, </a:t>
            </a:r>
            <a:r>
              <a:rPr lang="en-US" sz="1400" dirty="0" err="1"/>
              <a:t>NIRv</a:t>
            </a:r>
            <a:r>
              <a:rPr lang="en-US" sz="1400" dirty="0"/>
              <a:t>, </a:t>
            </a:r>
            <a:r>
              <a:rPr lang="en-US" sz="1400" dirty="0" err="1"/>
              <a:t>kNDVI</a:t>
            </a:r>
            <a:r>
              <a:rPr lang="en-US" sz="1400" dirty="0"/>
              <a:t>, and CCI) and evaluate snow effects on both indices and their relationship with GPP (derived from 47 </a:t>
            </a:r>
            <a:r>
              <a:rPr lang="en-US" sz="1400" dirty="0" err="1"/>
              <a:t>Ameriflux</a:t>
            </a:r>
            <a:r>
              <a:rPr lang="en-US" sz="1400" dirty="0"/>
              <a:t> sites in North America). </a:t>
            </a:r>
          </a:p>
        </p:txBody>
      </p:sp>
      <p:sp>
        <p:nvSpPr>
          <p:cNvPr id="5" name="TextBox 4">
            <a:extLst>
              <a:ext uri="{FF2B5EF4-FFF2-40B4-BE49-F238E27FC236}">
                <a16:creationId xmlns:a16="http://schemas.microsoft.com/office/drawing/2014/main" id="{05657E8E-0CB7-C126-631A-D8DD7A9C1250}"/>
              </a:ext>
            </a:extLst>
          </p:cNvPr>
          <p:cNvSpPr txBox="1"/>
          <p:nvPr/>
        </p:nvSpPr>
        <p:spPr>
          <a:xfrm>
            <a:off x="8522798" y="5899416"/>
            <a:ext cx="3669202" cy="954107"/>
          </a:xfrm>
          <a:prstGeom prst="rect">
            <a:avLst/>
          </a:prstGeom>
          <a:noFill/>
        </p:spPr>
        <p:txBody>
          <a:bodyPr wrap="square" rtlCol="0">
            <a:spAutoFit/>
          </a:bodyPr>
          <a:lstStyle/>
          <a:p>
            <a:r>
              <a:rPr lang="en-US" sz="1400" b="1" dirty="0"/>
              <a:t>Significance</a:t>
            </a:r>
            <a:r>
              <a:rPr lang="en-US" sz="1400" dirty="0"/>
              <a:t>: This study demonstrates that vegetation index-GPP correlations can be confounded by snow. Snow removal reveals the underlying biological relationships with GPP.</a:t>
            </a:r>
            <a:endParaRPr lang="en-US" dirty="0"/>
          </a:p>
        </p:txBody>
      </p:sp>
      <p:pic>
        <p:nvPicPr>
          <p:cNvPr id="11" name="Picture 10">
            <a:extLst>
              <a:ext uri="{FF2B5EF4-FFF2-40B4-BE49-F238E27FC236}">
                <a16:creationId xmlns:a16="http://schemas.microsoft.com/office/drawing/2014/main" id="{7F70F07C-47B8-4F37-F635-92F0EEBBF68E}"/>
              </a:ext>
            </a:extLst>
          </p:cNvPr>
          <p:cNvPicPr>
            <a:picLocks noChangeAspect="1"/>
          </p:cNvPicPr>
          <p:nvPr/>
        </p:nvPicPr>
        <p:blipFill>
          <a:blip r:embed="rId5"/>
          <a:stretch>
            <a:fillRect/>
          </a:stretch>
        </p:blipFill>
        <p:spPr>
          <a:xfrm>
            <a:off x="4634118" y="2803628"/>
            <a:ext cx="3824081" cy="2578078"/>
          </a:xfrm>
          <a:prstGeom prst="rect">
            <a:avLst/>
          </a:prstGeom>
        </p:spPr>
      </p:pic>
      <p:sp>
        <p:nvSpPr>
          <p:cNvPr id="12" name="TextBox 11">
            <a:extLst>
              <a:ext uri="{FF2B5EF4-FFF2-40B4-BE49-F238E27FC236}">
                <a16:creationId xmlns:a16="http://schemas.microsoft.com/office/drawing/2014/main" id="{FC97AD1C-B2D2-71A8-01CD-9668D55A7DFF}"/>
              </a:ext>
            </a:extLst>
          </p:cNvPr>
          <p:cNvSpPr txBox="1"/>
          <p:nvPr/>
        </p:nvSpPr>
        <p:spPr>
          <a:xfrm>
            <a:off x="4634116" y="5294355"/>
            <a:ext cx="3953291" cy="1015663"/>
          </a:xfrm>
          <a:prstGeom prst="rect">
            <a:avLst/>
          </a:prstGeom>
          <a:noFill/>
        </p:spPr>
        <p:txBody>
          <a:bodyPr wrap="square" rtlCol="0">
            <a:spAutoFit/>
          </a:bodyPr>
          <a:lstStyle/>
          <a:p>
            <a:r>
              <a:rPr lang="en-US" sz="1200" dirty="0"/>
              <a:t>Fig. 2. All vegetation indices were strongly affected by snow (grey periods), and snow removal (SR) altered the index values. Snow enhanced the seasonal contrasts of greenness-based indices (NDVI, </a:t>
            </a:r>
            <a:r>
              <a:rPr lang="en-US" sz="1200" dirty="0" err="1"/>
              <a:t>NIRv</a:t>
            </a:r>
            <a:r>
              <a:rPr lang="en-US" sz="1200" dirty="0"/>
              <a:t> and </a:t>
            </a:r>
            <a:r>
              <a:rPr lang="en-US" sz="1200" dirty="0" err="1"/>
              <a:t>kNDVI</a:t>
            </a:r>
            <a:r>
              <a:rPr lang="en-US" sz="1200" dirty="0"/>
              <a:t>) and suppressed the seasonal contrasts of the pigment index (CCI)</a:t>
            </a:r>
          </a:p>
        </p:txBody>
      </p:sp>
      <p:pic>
        <p:nvPicPr>
          <p:cNvPr id="13" name="Picture 12">
            <a:extLst>
              <a:ext uri="{FF2B5EF4-FFF2-40B4-BE49-F238E27FC236}">
                <a16:creationId xmlns:a16="http://schemas.microsoft.com/office/drawing/2014/main" id="{598922E6-5952-DC16-3272-1F2FF034A189}"/>
              </a:ext>
            </a:extLst>
          </p:cNvPr>
          <p:cNvPicPr>
            <a:picLocks noChangeAspect="1"/>
          </p:cNvPicPr>
          <p:nvPr/>
        </p:nvPicPr>
        <p:blipFill>
          <a:blip r:embed="rId6"/>
          <a:stretch>
            <a:fillRect/>
          </a:stretch>
        </p:blipFill>
        <p:spPr>
          <a:xfrm>
            <a:off x="8553883" y="1267737"/>
            <a:ext cx="3455507" cy="2683889"/>
          </a:xfrm>
          <a:prstGeom prst="rect">
            <a:avLst/>
          </a:prstGeom>
        </p:spPr>
      </p:pic>
      <p:sp>
        <p:nvSpPr>
          <p:cNvPr id="14" name="TextBox 13">
            <a:extLst>
              <a:ext uri="{FF2B5EF4-FFF2-40B4-BE49-F238E27FC236}">
                <a16:creationId xmlns:a16="http://schemas.microsoft.com/office/drawing/2014/main" id="{10EC4E45-C65A-ED74-4B82-1203FC49D59E}"/>
              </a:ext>
            </a:extLst>
          </p:cNvPr>
          <p:cNvSpPr txBox="1"/>
          <p:nvPr/>
        </p:nvSpPr>
        <p:spPr>
          <a:xfrm>
            <a:off x="8522798" y="3970325"/>
            <a:ext cx="3669202" cy="1938992"/>
          </a:xfrm>
          <a:prstGeom prst="rect">
            <a:avLst/>
          </a:prstGeom>
          <a:noFill/>
        </p:spPr>
        <p:txBody>
          <a:bodyPr wrap="square" rtlCol="0">
            <a:spAutoFit/>
          </a:bodyPr>
          <a:lstStyle/>
          <a:p>
            <a:r>
              <a:rPr lang="en-US" sz="1200" dirty="0"/>
              <a:t>Fig. 3. Snow cover (orange points) led to significant artifacts in relationships between vegetation indices and GPP.  Snow-free points (blue) altered the correlations between vegetation indices and GPP.  Snow removal improved the correlation between GPP and CCI, leading to an improved result for this pigment index.  Snow removal reduced the correlation between GPP and greenness indices (NDVI, </a:t>
            </a:r>
            <a:r>
              <a:rPr lang="en-US" sz="1200" dirty="0" err="1"/>
              <a:t>NIRv</a:t>
            </a:r>
            <a:r>
              <a:rPr lang="en-US" sz="1200" dirty="0"/>
              <a:t> and </a:t>
            </a:r>
            <a:r>
              <a:rPr lang="en-US" sz="1200" dirty="0" err="1"/>
              <a:t>kNDVI</a:t>
            </a:r>
            <a:r>
              <a:rPr lang="en-US" sz="1200" dirty="0"/>
              <a:t>), indicating that much of the seasonal correlation with GPP was an artifact of snow cover, not a true biological effect.</a:t>
            </a:r>
          </a:p>
        </p:txBody>
      </p:sp>
      <p:sp>
        <p:nvSpPr>
          <p:cNvPr id="15" name="TextBox 14">
            <a:extLst>
              <a:ext uri="{FF2B5EF4-FFF2-40B4-BE49-F238E27FC236}">
                <a16:creationId xmlns:a16="http://schemas.microsoft.com/office/drawing/2014/main" id="{ED2405E7-FEE3-7014-7935-ADD5DA55C76C}"/>
              </a:ext>
            </a:extLst>
          </p:cNvPr>
          <p:cNvSpPr txBox="1"/>
          <p:nvPr/>
        </p:nvSpPr>
        <p:spPr>
          <a:xfrm>
            <a:off x="308112" y="6376467"/>
            <a:ext cx="8245772" cy="400110"/>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Acknowledgement</a:t>
            </a:r>
            <a:r>
              <a:rPr lang="en-US" sz="1000" dirty="0">
                <a:latin typeface="Times New Roman" panose="02020603050405020304" pitchFamily="18" charset="0"/>
                <a:cs typeface="Times New Roman" panose="02020603050405020304" pitchFamily="18" charset="0"/>
              </a:rPr>
              <a:t>: Supported by the Macrosystems Biology and NEON-Enabled Science (award 1926090) and Division of Environmental Biology programs (award 1929709) to DRB and JAG and NASA Arctic-Boreal Vulnerability Experiment grant (NNX15AT78A) to JAG.</a:t>
            </a:r>
            <a:endParaRPr lang="en-US" sz="1000" dirty="0"/>
          </a:p>
        </p:txBody>
      </p:sp>
    </p:spTree>
    <p:extLst>
      <p:ext uri="{BB962C8B-B14F-4D97-AF65-F5344CB8AC3E}">
        <p14:creationId xmlns:p14="http://schemas.microsoft.com/office/powerpoint/2010/main" val="216433011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503</TotalTime>
  <Words>462</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Snow-corrected vegetation indices for improved gross primary productivity assessment in  North American evergreen forests  Wang R, Bowling DR, Gamon JA, Smith KR, Yu R, Hmimina G, Masahito U, Noormets A, Kolb TE, Richardson AD, Bourque CPA, Bracho R, Blanken PD, Black TA, Arain MA (2023). Agricultural and Forest Meteorology. 340:109600. https://doi.org/10.1016/j.agrformet.2023.109600.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Snow-corrected vegetation indices for improved gross primary productivity assessment in  North American evergreen forests.   Wang R, Bowling DR, Gamon JA, Smith KR, Yu R, Hmimina G, Masahito U, Noormets A, Kolb TE, Richardson AD, Bourque CPA, Bracho R, Blanken PD, Black TA, Arain MA (2023). Agricultural and Forest Meteorology. 340:109600. https://doi.org/10.1016/j.agrformet.2023.109600. </dc:title>
  <dc:creator>John Gamon</dc:creator>
  <cp:lastModifiedBy>Hoy, Elizabeth (GSFC-618.0)[GLOBAL SCIENCE &amp; TECHNOLOGY INC]</cp:lastModifiedBy>
  <cp:revision>12</cp:revision>
  <dcterms:created xsi:type="dcterms:W3CDTF">2023-11-10T17:02:19Z</dcterms:created>
  <dcterms:modified xsi:type="dcterms:W3CDTF">2024-02-15T17:04:13Z</dcterms:modified>
</cp:coreProperties>
</file>