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4" r:id="rId2"/>
    <p:sldId id="265"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80" autoAdjust="0"/>
    <p:restoredTop sz="60408" autoAdjust="0"/>
  </p:normalViewPr>
  <p:slideViewPr>
    <p:cSldViewPr>
      <p:cViewPr varScale="1">
        <p:scale>
          <a:sx n="74" d="100"/>
          <a:sy n="74" d="100"/>
        </p:scale>
        <p:origin x="3400" y="184"/>
      </p:cViewPr>
      <p:guideLst>
        <p:guide orient="horz" pos="2160"/>
        <p:guide pos="2880"/>
      </p:guideLst>
    </p:cSldViewPr>
  </p:slideViewPr>
  <p:outlineViewPr>
    <p:cViewPr>
      <p:scale>
        <a:sx n="33" d="100"/>
        <a:sy n="33" d="100"/>
      </p:scale>
      <p:origin x="0" y="-1218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6C394DAF-D41D-4170-A942-5EC726C12CCE}" type="datetimeFigureOut">
              <a:rPr lang="en-US" smtClean="0"/>
              <a:t>1/23/24</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E129A5CA-096F-418F-9FEB-D0E4975ED517}" type="slidenum">
              <a:rPr lang="en-US" smtClean="0"/>
              <a:t>‹#›</a:t>
            </a:fld>
            <a:endParaRPr lang="en-US" dirty="0"/>
          </a:p>
        </p:txBody>
      </p:sp>
    </p:spTree>
    <p:extLst>
      <p:ext uri="{BB962C8B-B14F-4D97-AF65-F5344CB8AC3E}">
        <p14:creationId xmlns:p14="http://schemas.microsoft.com/office/powerpoint/2010/main" val="2729178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oi.org/10.1111/gcb.17151"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Citation: </a:t>
            </a:r>
          </a:p>
          <a:p>
            <a:r>
              <a:rPr lang="en-US" b="0" i="0" dirty="0">
                <a:solidFill>
                  <a:srgbClr val="1C1D1E"/>
                </a:solidFill>
                <a:effectLst/>
                <a:latin typeface="Open Sans" panose="020B0606030504020204" pitchFamily="34" charset="0"/>
              </a:rPr>
              <a:t>Kim, J. E., Wang, J. A., Li, Y., </a:t>
            </a:r>
            <a:r>
              <a:rPr lang="en-US" b="0" i="0" dirty="0" err="1">
                <a:solidFill>
                  <a:srgbClr val="1C1D1E"/>
                </a:solidFill>
                <a:effectLst/>
                <a:latin typeface="Open Sans" panose="020B0606030504020204" pitchFamily="34" charset="0"/>
              </a:rPr>
              <a:t>Czimczik</a:t>
            </a:r>
            <a:r>
              <a:rPr lang="en-US" b="0" i="0" dirty="0">
                <a:solidFill>
                  <a:srgbClr val="1C1D1E"/>
                </a:solidFill>
                <a:effectLst/>
                <a:latin typeface="Open Sans" panose="020B0606030504020204" pitchFamily="34" charset="0"/>
              </a:rPr>
              <a:t>, C. I., &amp; Randerson, J. T. (2024). Wildfire-induced increases in photosynthesis in boreal forest ecosystems of North America. </a:t>
            </a:r>
            <a:r>
              <a:rPr lang="en-US" b="0" i="1" dirty="0">
                <a:solidFill>
                  <a:srgbClr val="1C1D1E"/>
                </a:solidFill>
                <a:effectLst/>
                <a:latin typeface="Open Sans" panose="020B0606030504020204" pitchFamily="34" charset="0"/>
              </a:rPr>
              <a:t>Global Change Biology</a:t>
            </a:r>
            <a:r>
              <a:rPr lang="en-US" b="0" i="0" dirty="0">
                <a:solidFill>
                  <a:srgbClr val="1C1D1E"/>
                </a:solidFill>
                <a:effectLst/>
                <a:latin typeface="Open Sans" panose="020B0606030504020204" pitchFamily="34" charset="0"/>
              </a:rPr>
              <a:t>, 30, e17151. </a:t>
            </a:r>
            <a:r>
              <a:rPr lang="en-US" i="0" u="none" strike="noStrike" dirty="0">
                <a:effectLst/>
                <a:latin typeface="Open Sans" panose="020B0606030504020204" pitchFamily="34" charset="0"/>
                <a:hlinkClick r:id="rId3"/>
              </a:rPr>
              <a:t>https://doi.org/10.1111/gcb.17151</a:t>
            </a:r>
            <a:endParaRPr lang="en-US" i="0" u="none" strike="noStrike" dirty="0">
              <a:effectLst/>
              <a:latin typeface="Open Sans" panose="020B0606030504020204" pitchFamily="34" charset="0"/>
            </a:endParaRPr>
          </a:p>
          <a:p>
            <a:endParaRPr lang="en-US" i="0" u="none" strike="noStrike" dirty="0">
              <a:effectLst/>
              <a:latin typeface="Open Sans" panose="020B0606030504020204" pitchFamily="34" charset="0"/>
            </a:endParaRPr>
          </a:p>
          <a:p>
            <a:r>
              <a:rPr lang="en-US" i="0" u="none" strike="noStrike" dirty="0">
                <a:effectLst/>
                <a:latin typeface="Open Sans" panose="020B0606030504020204" pitchFamily="34" charset="0"/>
              </a:rPr>
              <a:t>NASA data products:</a:t>
            </a:r>
          </a:p>
          <a:p>
            <a:r>
              <a:rPr lang="en-US" i="0" u="none" strike="noStrike" dirty="0">
                <a:effectLst/>
                <a:latin typeface="Open Sans" panose="020B0606030504020204" pitchFamily="34" charset="0"/>
              </a:rPr>
              <a:t>ABoVE dominant land cover from 1984-2014</a:t>
            </a:r>
          </a:p>
          <a:p>
            <a:r>
              <a:rPr lang="en-US" i="0" u="none" strike="noStrike" dirty="0">
                <a:effectLst/>
                <a:latin typeface="Open Sans" panose="020B0606030504020204" pitchFamily="34" charset="0"/>
              </a:rPr>
              <a:t>Orbiting Carbon Observatory-2 (OCO-2) Solar-induced fluorescence</a:t>
            </a:r>
          </a:p>
          <a:p>
            <a:endParaRPr lang="en-US" i="0" u="none" strike="noStrike" dirty="0">
              <a:effectLst/>
              <a:latin typeface="Open Sans" panose="020B0606030504020204" pitchFamily="34" charset="0"/>
            </a:endParaRPr>
          </a:p>
          <a:p>
            <a:r>
              <a:rPr lang="en-US" i="0" u="none" strike="noStrike" dirty="0">
                <a:effectLst/>
                <a:latin typeface="Open Sans" panose="020B0606030504020204" pitchFamily="34" charset="0"/>
              </a:rPr>
              <a:t>Abstract:</a:t>
            </a:r>
          </a:p>
          <a:p>
            <a:r>
              <a:rPr lang="en-US" b="0" i="0" dirty="0">
                <a:solidFill>
                  <a:srgbClr val="000000"/>
                </a:solidFill>
                <a:effectLst/>
                <a:latin typeface="Open Sans" panose="020B0606030504020204" pitchFamily="34" charset="0"/>
              </a:rPr>
              <a:t>Observations of the annual cycle of atmospheric CO</a:t>
            </a:r>
            <a:r>
              <a:rPr lang="en-US" b="0" i="0" baseline="-25000" dirty="0">
                <a:solidFill>
                  <a:srgbClr val="000000"/>
                </a:solidFill>
                <a:effectLst/>
                <a:latin typeface="Open Sans" panose="020B0606030504020204" pitchFamily="34" charset="0"/>
              </a:rPr>
              <a:t>2</a:t>
            </a:r>
            <a:r>
              <a:rPr lang="en-US" b="0" i="0" dirty="0">
                <a:solidFill>
                  <a:srgbClr val="000000"/>
                </a:solidFill>
                <a:effectLst/>
                <a:latin typeface="Open Sans" panose="020B0606030504020204" pitchFamily="34" charset="0"/>
              </a:rPr>
              <a:t> in high northern latitudes provide evidence for an increase in terrestrial metabolism in Arctic tundra and boreal forest ecosystems. However, the mechanisms driving these changes are not yet fully understood. One proposed hypothesis is that ecological change from disturbance, such as wildfire, could increase the magnitude and change the phase of net ecosystem exchange through shifts in plant community composition. Yet, little quantitative work has evaluated this potential mechanism at a regional scale. Here we investigate how fire disturbance influences landscape-level patterns of photosynthesis across western boreal North America. We use Alaska and Canadian large fire databases to identify the perimeters of wildfires, a Landsat-derived land cover time series to characterize plant functional types (PFTs), and solar-induced fluorescence (SIF) from the Orbiting Carbon Observatory-2 (OCO-2) as a proxy for photosynthesis. We analyze these datasets to characterize post-fire changes in plant succession and photosynthetic activity using a space-for-time approach. We find that increases in herbaceous and sparse vegetation, shrub, and deciduous broadleaf forest PFTs during mid-succession yield enhancements in SIF by 8–40% during June and July for 2- to 59-year stands relative to pre-fire controls. From the analysis of post-fire land cover changes within individual ecoregions and modeling, we identify two mechanisms by which fires contribute to long-term trends in SIF. First, increases in annual burning are shifting the stand age distribution, leading to increases in the abundance of shrubs and deciduous broadleaf forests that have considerably higher SIF during early- and mid-summer. Second, fire appears to facilitate a long-term shift from evergreen conifer to broadleaf deciduous forest in the Boreal Plain ecoregion. These findings suggest that increasing fire can contribute substantially to positive trends in seasonal CO</a:t>
            </a:r>
            <a:r>
              <a:rPr lang="en-US" b="0" i="0" baseline="-25000" dirty="0">
                <a:solidFill>
                  <a:srgbClr val="000000"/>
                </a:solidFill>
                <a:effectLst/>
                <a:latin typeface="Open Sans" panose="020B0606030504020204" pitchFamily="34" charset="0"/>
              </a:rPr>
              <a:t>2</a:t>
            </a:r>
            <a:r>
              <a:rPr lang="en-US" b="0" i="0" dirty="0">
                <a:solidFill>
                  <a:srgbClr val="000000"/>
                </a:solidFill>
                <a:effectLst/>
                <a:latin typeface="Open Sans" panose="020B0606030504020204" pitchFamily="34" charset="0"/>
              </a:rPr>
              <a:t> exchange without a close coupling to long-term increases in carbon storage.</a:t>
            </a:r>
            <a:br>
              <a:rPr lang="en-US" b="0" i="0" dirty="0">
                <a:solidFill>
                  <a:srgbClr val="000000"/>
                </a:solidFill>
                <a:effectLst/>
                <a:latin typeface="Open Sans" panose="020B0606030504020204" pitchFamily="34" charset="0"/>
              </a:rPr>
            </a:br>
            <a:br>
              <a:rPr lang="en-US" b="0" i="0" dirty="0">
                <a:solidFill>
                  <a:srgbClr val="000000"/>
                </a:solidFill>
                <a:effectLst/>
                <a:latin typeface="Open Sans" panose="020B0606030504020204" pitchFamily="34" charset="0"/>
              </a:rPr>
            </a:br>
            <a:endParaRPr lang="en-US" i="0" u="none" strike="noStrike" dirty="0">
              <a:effectLst/>
              <a:latin typeface="Open Sans" panose="020B0606030504020204" pitchFamily="34" charset="0"/>
            </a:endParaRPr>
          </a:p>
          <a:p>
            <a:endParaRPr lang="en-US" dirty="0"/>
          </a:p>
        </p:txBody>
      </p:sp>
      <p:sp>
        <p:nvSpPr>
          <p:cNvPr id="4" name="Slide Number Placeholder 3"/>
          <p:cNvSpPr>
            <a:spLocks noGrp="1"/>
          </p:cNvSpPr>
          <p:nvPr>
            <p:ph type="sldNum" sz="quarter" idx="10"/>
          </p:nvPr>
        </p:nvSpPr>
        <p:spPr/>
        <p:txBody>
          <a:bodyPr/>
          <a:lstStyle/>
          <a:p>
            <a:fld id="{E129A5CA-096F-418F-9FEB-D0E4975ED517}" type="slidenum">
              <a:rPr lang="en-US" smtClean="0"/>
              <a:t>1</a:t>
            </a:fld>
            <a:endParaRPr lang="en-US" dirty="0"/>
          </a:p>
        </p:txBody>
      </p:sp>
    </p:spTree>
    <p:extLst>
      <p:ext uri="{BB962C8B-B14F-4D97-AF65-F5344CB8AC3E}">
        <p14:creationId xmlns:p14="http://schemas.microsoft.com/office/powerpoint/2010/main" val="141768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29A5CA-096F-418F-9FEB-D0E4975ED517}" type="slidenum">
              <a:rPr lang="en-US" smtClean="0"/>
              <a:t>2</a:t>
            </a:fld>
            <a:endParaRPr lang="en-US" dirty="0"/>
          </a:p>
        </p:txBody>
      </p:sp>
    </p:spTree>
    <p:extLst>
      <p:ext uri="{BB962C8B-B14F-4D97-AF65-F5344CB8AC3E}">
        <p14:creationId xmlns:p14="http://schemas.microsoft.com/office/powerpoint/2010/main" val="3581042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3"/>
            <a:ext cx="6400800" cy="1752600"/>
          </a:xfrm>
        </p:spPr>
        <p:txBody>
          <a:bodyPr/>
          <a:lstStyle>
            <a:lvl1pPr marL="0" indent="0" algn="ctr">
              <a:buNone/>
              <a:defRPr/>
            </a:lvl1pPr>
            <a:lvl2pPr marL="456846" indent="0" algn="ctr">
              <a:buNone/>
              <a:defRPr/>
            </a:lvl2pPr>
            <a:lvl3pPr marL="913693" indent="0" algn="ctr">
              <a:buNone/>
              <a:defRPr/>
            </a:lvl3pPr>
            <a:lvl4pPr marL="1370540" indent="0" algn="ctr">
              <a:buNone/>
              <a:defRPr/>
            </a:lvl4pPr>
            <a:lvl5pPr marL="1827384" indent="0" algn="ctr">
              <a:buNone/>
              <a:defRPr/>
            </a:lvl5pPr>
            <a:lvl6pPr marL="2284230" indent="0" algn="ctr">
              <a:buNone/>
              <a:defRPr/>
            </a:lvl6pPr>
            <a:lvl7pPr marL="2741077" indent="0" algn="ctr">
              <a:buNone/>
              <a:defRPr/>
            </a:lvl7pPr>
            <a:lvl8pPr marL="3197922" indent="0" algn="ctr">
              <a:buNone/>
              <a:defRPr/>
            </a:lvl8pPr>
            <a:lvl9pPr marL="3654769" indent="0" algn="ctr">
              <a:buNone/>
              <a:defRPr/>
            </a:lvl9pPr>
          </a:lstStyle>
          <a:p>
            <a:r>
              <a:rPr lang="en-US"/>
              <a:t>Click to edit Master subtitle style</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86C869AB-AAB5-8945-9B48-0324A8B3E70D}"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404299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252BFC5C-7B89-4E41-9A30-8CDEBE46D535}"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560572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9088" y="327035"/>
            <a:ext cx="2044700" cy="55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27035"/>
            <a:ext cx="5983288" cy="55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B8D322FF-251F-2F4E-87F4-E6764F6327F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891442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533400"/>
          </a:xfrm>
        </p:spPr>
        <p:txBody>
          <a:bodyPr/>
          <a:lstStyle/>
          <a:p>
            <a:r>
              <a:rPr lang="en-US"/>
              <a:t>Click to edit Master title style</a:t>
            </a:r>
          </a:p>
        </p:txBody>
      </p:sp>
      <p:sp>
        <p:nvSpPr>
          <p:cNvPr id="3" name="Text Placeholder 2"/>
          <p:cNvSpPr>
            <a:spLocks noGrp="1"/>
          </p:cNvSpPr>
          <p:nvPr>
            <p:ph type="body" sz="half" idx="1"/>
          </p:nvPr>
        </p:nvSpPr>
        <p:spPr>
          <a:xfrm>
            <a:off x="685800" y="1066800"/>
            <a:ext cx="38100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066801"/>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771900"/>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9"/>
          <p:cNvSpPr>
            <a:spLocks noGrp="1" noChangeArrowheads="1"/>
          </p:cNvSpPr>
          <p:nvPr>
            <p:ph type="ftr" sz="quarter" idx="10"/>
          </p:nvPr>
        </p:nvSpPr>
        <p:spPr bwMode="auto">
          <a:xfrm>
            <a:off x="3048001" y="6629401"/>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dirty="0">
              <a:solidFill>
                <a:srgbClr val="3333CC"/>
              </a:solidFill>
              <a:ea typeface="ＭＳ Ｐゴシック" charset="0"/>
            </a:endParaRPr>
          </a:p>
        </p:txBody>
      </p:sp>
    </p:spTree>
    <p:extLst>
      <p:ext uri="{BB962C8B-B14F-4D97-AF65-F5344CB8AC3E}">
        <p14:creationId xmlns:p14="http://schemas.microsoft.com/office/powerpoint/2010/main" val="1667055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Rectangle 9"/>
          <p:cNvSpPr>
            <a:spLocks noGrp="1" noChangeArrowheads="1"/>
          </p:cNvSpPr>
          <p:nvPr>
            <p:ph type="ftr" sz="quarter" idx="3"/>
          </p:nvPr>
        </p:nvSpPr>
        <p:spPr bwMode="auto">
          <a:xfrm>
            <a:off x="3048001" y="6613526"/>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dirty="0">
              <a:solidFill>
                <a:srgbClr val="3333CC"/>
              </a:solidFill>
              <a:ea typeface="ＭＳ Ｐゴシック" charset="0"/>
            </a:endParaRPr>
          </a:p>
        </p:txBody>
      </p:sp>
    </p:spTree>
    <p:extLst>
      <p:ext uri="{BB962C8B-B14F-4D97-AF65-F5344CB8AC3E}">
        <p14:creationId xmlns:p14="http://schemas.microsoft.com/office/powerpoint/2010/main" val="4163817621"/>
      </p:ext>
    </p:extLst>
  </p:cSld>
  <p:clrMapOvr>
    <a:masterClrMapping/>
  </p:clrMapOvr>
  <p:transition spd="med"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1" y="304800"/>
            <a:ext cx="6096000" cy="571500"/>
          </a:xfrm>
        </p:spPr>
        <p:txBody>
          <a:bodyPr/>
          <a:lstStyle>
            <a:lvl1pPr>
              <a:defRPr sz="28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9"/>
          <p:cNvSpPr>
            <a:spLocks noGrp="1" noChangeArrowheads="1"/>
          </p:cNvSpPr>
          <p:nvPr>
            <p:ph type="ftr" sz="quarter" idx="11"/>
          </p:nvPr>
        </p:nvSpPr>
        <p:spPr>
          <a:ln/>
        </p:spPr>
        <p:txBody>
          <a:bodyPr/>
          <a:lstStyle>
            <a:lvl1pPr>
              <a:defRPr/>
            </a:lvl1pPr>
          </a:lstStyle>
          <a:p>
            <a:pPr>
              <a:defRPr/>
            </a:pPr>
            <a:fld id="{23A3FCC9-E66A-1145-B904-CAB326CB98F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976292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23"/>
            <a:ext cx="7772400" cy="1500187"/>
          </a:xfrm>
        </p:spPr>
        <p:txBody>
          <a:bodyPr anchor="b"/>
          <a:lstStyle>
            <a:lvl1pPr marL="0" indent="0">
              <a:buNone/>
              <a:defRPr sz="2000"/>
            </a:lvl1pPr>
            <a:lvl2pPr marL="456846" indent="0">
              <a:buNone/>
              <a:defRPr sz="1800"/>
            </a:lvl2pPr>
            <a:lvl3pPr marL="913693" indent="0">
              <a:buNone/>
              <a:defRPr sz="1600"/>
            </a:lvl3pPr>
            <a:lvl4pPr marL="1370540" indent="0">
              <a:buNone/>
              <a:defRPr sz="1400"/>
            </a:lvl4pPr>
            <a:lvl5pPr marL="1827384" indent="0">
              <a:buNone/>
              <a:defRPr sz="1400"/>
            </a:lvl5pPr>
            <a:lvl6pPr marL="2284230" indent="0">
              <a:buNone/>
              <a:defRPr sz="1400"/>
            </a:lvl6pPr>
            <a:lvl7pPr marL="2741077" indent="0">
              <a:buNone/>
              <a:defRPr sz="1400"/>
            </a:lvl7pPr>
            <a:lvl8pPr marL="3197922" indent="0">
              <a:buNone/>
              <a:defRPr sz="1400"/>
            </a:lvl8pPr>
            <a:lvl9pPr marL="3654769"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5EB24194-454F-374F-8232-686D2FA2EA4D}"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3697243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447800"/>
            <a:ext cx="4013200"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99000" y="1447800"/>
            <a:ext cx="4014788"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821ABE65-7947-134D-B34C-E018BC2D490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3460574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6846" indent="0">
              <a:buNone/>
              <a:defRPr sz="2000" b="1"/>
            </a:lvl2pPr>
            <a:lvl3pPr marL="913693" indent="0">
              <a:buNone/>
              <a:defRPr sz="1800" b="1"/>
            </a:lvl3pPr>
            <a:lvl4pPr marL="1370540" indent="0">
              <a:buNone/>
              <a:defRPr sz="1600" b="1"/>
            </a:lvl4pPr>
            <a:lvl5pPr marL="1827384" indent="0">
              <a:buNone/>
              <a:defRPr sz="1600" b="1"/>
            </a:lvl5pPr>
            <a:lvl6pPr marL="2284230" indent="0">
              <a:buNone/>
              <a:defRPr sz="1600" b="1"/>
            </a:lvl6pPr>
            <a:lvl7pPr marL="2741077" indent="0">
              <a:buNone/>
              <a:defRPr sz="1600" b="1"/>
            </a:lvl7pPr>
            <a:lvl8pPr marL="3197922" indent="0">
              <a:buNone/>
              <a:defRPr sz="1600" b="1"/>
            </a:lvl8pPr>
            <a:lvl9pPr marL="365476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4"/>
            <a:ext cx="4041775" cy="639762"/>
          </a:xfrm>
        </p:spPr>
        <p:txBody>
          <a:bodyPr anchor="b"/>
          <a:lstStyle>
            <a:lvl1pPr marL="0" indent="0">
              <a:buNone/>
              <a:defRPr sz="2400" b="1"/>
            </a:lvl1pPr>
            <a:lvl2pPr marL="456846" indent="0">
              <a:buNone/>
              <a:defRPr sz="2000" b="1"/>
            </a:lvl2pPr>
            <a:lvl3pPr marL="913693" indent="0">
              <a:buNone/>
              <a:defRPr sz="1800" b="1"/>
            </a:lvl3pPr>
            <a:lvl4pPr marL="1370540" indent="0">
              <a:buNone/>
              <a:defRPr sz="1600" b="1"/>
            </a:lvl4pPr>
            <a:lvl5pPr marL="1827384" indent="0">
              <a:buNone/>
              <a:defRPr sz="1600" b="1"/>
            </a:lvl5pPr>
            <a:lvl6pPr marL="2284230" indent="0">
              <a:buNone/>
              <a:defRPr sz="1600" b="1"/>
            </a:lvl6pPr>
            <a:lvl7pPr marL="2741077" indent="0">
              <a:buNone/>
              <a:defRPr sz="1600" b="1"/>
            </a:lvl7pPr>
            <a:lvl8pPr marL="3197922" indent="0">
              <a:buNone/>
              <a:defRPr sz="1600" b="1"/>
            </a:lvl8pPr>
            <a:lvl9pPr marL="365476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fld id="{C1718463-808A-6843-ACFF-BF9D4445594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929398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fld id="{2022655C-23D9-6943-B41E-570597392F16}"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952739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fld id="{982D74FA-F0E1-F945-B657-B2CFFF6A641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59875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4"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6"/>
            <a:ext cx="3008313" cy="4691063"/>
          </a:xfrm>
        </p:spPr>
        <p:txBody>
          <a:bodyPr/>
          <a:lstStyle>
            <a:lvl1pPr marL="0" indent="0">
              <a:buNone/>
              <a:defRPr sz="1400"/>
            </a:lvl1pPr>
            <a:lvl2pPr marL="456846" indent="0">
              <a:buNone/>
              <a:defRPr sz="1200"/>
            </a:lvl2pPr>
            <a:lvl3pPr marL="913693" indent="0">
              <a:buNone/>
              <a:defRPr sz="1000"/>
            </a:lvl3pPr>
            <a:lvl4pPr marL="1370540" indent="0">
              <a:buNone/>
              <a:defRPr sz="900"/>
            </a:lvl4pPr>
            <a:lvl5pPr marL="1827384" indent="0">
              <a:buNone/>
              <a:defRPr sz="900"/>
            </a:lvl5pPr>
            <a:lvl6pPr marL="2284230" indent="0">
              <a:buNone/>
              <a:defRPr sz="900"/>
            </a:lvl6pPr>
            <a:lvl7pPr marL="2741077" indent="0">
              <a:buNone/>
              <a:defRPr sz="900"/>
            </a:lvl7pPr>
            <a:lvl8pPr marL="3197922" indent="0">
              <a:buNone/>
              <a:defRPr sz="900"/>
            </a:lvl8pPr>
            <a:lvl9pPr marL="3654769"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1B0EE266-AF95-E340-B8F5-FA07BA3B7DF0}"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38142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846" indent="0">
              <a:buNone/>
              <a:defRPr sz="2800"/>
            </a:lvl2pPr>
            <a:lvl3pPr marL="913693" indent="0">
              <a:buNone/>
              <a:defRPr sz="2400"/>
            </a:lvl3pPr>
            <a:lvl4pPr marL="1370540" indent="0">
              <a:buNone/>
              <a:defRPr sz="2000"/>
            </a:lvl4pPr>
            <a:lvl5pPr marL="1827384" indent="0">
              <a:buNone/>
              <a:defRPr sz="2000"/>
            </a:lvl5pPr>
            <a:lvl6pPr marL="2284230" indent="0">
              <a:buNone/>
              <a:defRPr sz="2000"/>
            </a:lvl6pPr>
            <a:lvl7pPr marL="2741077" indent="0">
              <a:buNone/>
              <a:defRPr sz="2000"/>
            </a:lvl7pPr>
            <a:lvl8pPr marL="3197922" indent="0">
              <a:buNone/>
              <a:defRPr sz="2000"/>
            </a:lvl8pPr>
            <a:lvl9pPr marL="3654769"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846" indent="0">
              <a:buNone/>
              <a:defRPr sz="1200"/>
            </a:lvl2pPr>
            <a:lvl3pPr marL="913693" indent="0">
              <a:buNone/>
              <a:defRPr sz="1000"/>
            </a:lvl3pPr>
            <a:lvl4pPr marL="1370540" indent="0">
              <a:buNone/>
              <a:defRPr sz="900"/>
            </a:lvl4pPr>
            <a:lvl5pPr marL="1827384" indent="0">
              <a:buNone/>
              <a:defRPr sz="900"/>
            </a:lvl5pPr>
            <a:lvl6pPr marL="2284230" indent="0">
              <a:buNone/>
              <a:defRPr sz="900"/>
            </a:lvl6pPr>
            <a:lvl7pPr marL="2741077" indent="0">
              <a:buNone/>
              <a:defRPr sz="900"/>
            </a:lvl7pPr>
            <a:lvl8pPr marL="3197922" indent="0">
              <a:buNone/>
              <a:defRPr sz="900"/>
            </a:lvl8pPr>
            <a:lvl9pPr marL="3654769"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A22F6BFB-6513-DE46-9E73-439096B0E8F5}"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701663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Line 5"/>
          <p:cNvSpPr>
            <a:spLocks noChangeShapeType="1"/>
          </p:cNvSpPr>
          <p:nvPr/>
        </p:nvSpPr>
        <p:spPr bwMode="auto">
          <a:xfrm>
            <a:off x="65098" y="1062038"/>
            <a:ext cx="9020175" cy="0"/>
          </a:xfrm>
          <a:prstGeom prst="line">
            <a:avLst/>
          </a:prstGeom>
          <a:noFill/>
          <a:ln w="38100" cmpd="dbl">
            <a:solidFill>
              <a:schemeClr val="accent2"/>
            </a:solidFill>
            <a:round/>
            <a:headEnd/>
            <a:tailEnd/>
          </a:ln>
          <a:extLst>
            <a:ext uri="{909E8E84-426E-40dd-AFC4-6F175D3DCCD1}">
              <a14:hiddenFill xmlns:a14="http://schemas.microsoft.com/office/drawing/2010/main" xmlns="">
                <a:noFill/>
              </a14:hiddenFill>
            </a:ext>
          </a:extLst>
        </p:spPr>
        <p:txBody>
          <a:bodyPr wrap="none" lIns="91366" tIns="45685" rIns="91366" bIns="45685" anchor="ctr"/>
          <a:lstStyle/>
          <a:p>
            <a:pPr defTabSz="913693" fontAlgn="base">
              <a:spcBef>
                <a:spcPct val="0"/>
              </a:spcBef>
              <a:spcAft>
                <a:spcPct val="0"/>
              </a:spcAft>
            </a:pPr>
            <a:endParaRPr lang="en-US" sz="1200" dirty="0">
              <a:solidFill>
                <a:srgbClr val="000000"/>
              </a:solidFill>
              <a:ea typeface="ＭＳ Ｐゴシック" charset="0"/>
            </a:endParaRPr>
          </a:p>
        </p:txBody>
      </p:sp>
      <p:sp>
        <p:nvSpPr>
          <p:cNvPr id="1028" name="Rectangle 6"/>
          <p:cNvSpPr>
            <a:spLocks noGrp="1" noChangeArrowheads="1"/>
          </p:cNvSpPr>
          <p:nvPr>
            <p:ph type="title"/>
          </p:nvPr>
        </p:nvSpPr>
        <p:spPr bwMode="auto">
          <a:xfrm>
            <a:off x="1524001" y="327025"/>
            <a:ext cx="609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6906" tIns="48453" rIns="96906" bIns="48453" numCol="1" anchor="ctr" anchorCtr="0" compatLnSpc="1">
            <a:prstTxWarp prst="textNoShape">
              <a:avLst/>
            </a:prstTxWarp>
          </a:bodyPr>
          <a:lstStyle/>
          <a:p>
            <a:pPr lvl="0"/>
            <a:r>
              <a:rPr lang="en-US"/>
              <a:t>Click to edit Master title style</a:t>
            </a:r>
          </a:p>
        </p:txBody>
      </p:sp>
      <p:sp>
        <p:nvSpPr>
          <p:cNvPr id="1029" name="Rectangle 7"/>
          <p:cNvSpPr>
            <a:spLocks noGrp="1" noChangeArrowheads="1"/>
          </p:cNvSpPr>
          <p:nvPr>
            <p:ph type="body" idx="1"/>
          </p:nvPr>
        </p:nvSpPr>
        <p:spPr bwMode="auto">
          <a:xfrm>
            <a:off x="533400" y="1447800"/>
            <a:ext cx="8180388" cy="4408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6906" tIns="48453" rIns="96906" bIns="484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9784" name="Rectangle 8"/>
          <p:cNvSpPr>
            <a:spLocks noGrp="1" noChangeArrowheads="1"/>
          </p:cNvSpPr>
          <p:nvPr>
            <p:ph type="dt" sz="half" idx="2"/>
          </p:nvPr>
        </p:nvSpPr>
        <p:spPr bwMode="auto">
          <a:xfrm>
            <a:off x="6951663" y="6653222"/>
            <a:ext cx="2005012" cy="204787"/>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r" eaLnBrk="0" hangingPunct="0">
              <a:defRPr sz="1000">
                <a:ea typeface="+mn-ea"/>
                <a:cs typeface="+mn-cs"/>
              </a:defRPr>
            </a:lvl1pPr>
          </a:lstStyle>
          <a:p>
            <a:pPr defTabSz="913693" fontAlgn="base">
              <a:spcBef>
                <a:spcPct val="0"/>
              </a:spcBef>
              <a:spcAft>
                <a:spcPct val="0"/>
              </a:spcAft>
              <a:defRPr/>
            </a:pPr>
            <a:endParaRPr lang="en-US" dirty="0">
              <a:solidFill>
                <a:srgbClr val="000000"/>
              </a:solidFill>
            </a:endParaRPr>
          </a:p>
        </p:txBody>
      </p:sp>
      <p:sp>
        <p:nvSpPr>
          <p:cNvPr id="459785" name="Rectangle 9"/>
          <p:cNvSpPr>
            <a:spLocks noGrp="1" noChangeArrowheads="1"/>
          </p:cNvSpPr>
          <p:nvPr>
            <p:ph type="ftr" sz="quarter" idx="3"/>
          </p:nvPr>
        </p:nvSpPr>
        <p:spPr bwMode="auto">
          <a:xfrm>
            <a:off x="3048001" y="6613526"/>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dirty="0">
              <a:solidFill>
                <a:srgbClr val="3333CC"/>
              </a:solidFill>
              <a:ea typeface="ＭＳ Ｐゴシック" charset="0"/>
            </a:endParaRPr>
          </a:p>
        </p:txBody>
      </p:sp>
      <p:pic>
        <p:nvPicPr>
          <p:cNvPr id="3" name="Picture 2">
            <a:extLst>
              <a:ext uri="{FF2B5EF4-FFF2-40B4-BE49-F238E27FC236}">
                <a16:creationId xmlns:a16="http://schemas.microsoft.com/office/drawing/2014/main" id="{3733086C-103E-4B43-8F87-208F97E73029}"/>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77825" y="38100"/>
            <a:ext cx="1927224" cy="963612"/>
          </a:xfrm>
          <a:prstGeom prst="rect">
            <a:avLst/>
          </a:prstGeom>
        </p:spPr>
      </p:pic>
    </p:spTree>
    <p:extLst>
      <p:ext uri="{BB962C8B-B14F-4D97-AF65-F5344CB8AC3E}">
        <p14:creationId xmlns:p14="http://schemas.microsoft.com/office/powerpoint/2010/main" val="42845623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rtl="0" eaLnBrk="0" fontAlgn="base" hangingPunct="0">
        <a:spcBef>
          <a:spcPct val="0"/>
        </a:spcBef>
        <a:spcAft>
          <a:spcPct val="0"/>
        </a:spcAft>
        <a:defRPr sz="2100" b="1">
          <a:solidFill>
            <a:schemeClr val="accent2"/>
          </a:solidFill>
          <a:latin typeface="+mj-lt"/>
          <a:ea typeface="ＭＳ Ｐゴシック" pitchFamily="-108" charset="-128"/>
          <a:cs typeface="ＭＳ Ｐゴシック" pitchFamily="-108" charset="-128"/>
        </a:defRPr>
      </a:lvl1pPr>
      <a:lvl2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2pPr>
      <a:lvl3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3pPr>
      <a:lvl4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4pPr>
      <a:lvl5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5pPr>
      <a:lvl6pPr marL="456846" algn="ctr" rtl="0" eaLnBrk="0" fontAlgn="base" hangingPunct="0">
        <a:spcBef>
          <a:spcPct val="0"/>
        </a:spcBef>
        <a:spcAft>
          <a:spcPct val="0"/>
        </a:spcAft>
        <a:defRPr sz="2100" b="1">
          <a:solidFill>
            <a:schemeClr val="accent2"/>
          </a:solidFill>
          <a:latin typeface="Times New Roman" pitchFamily="-108" charset="0"/>
        </a:defRPr>
      </a:lvl6pPr>
      <a:lvl7pPr marL="913693" algn="ctr" rtl="0" eaLnBrk="0" fontAlgn="base" hangingPunct="0">
        <a:spcBef>
          <a:spcPct val="0"/>
        </a:spcBef>
        <a:spcAft>
          <a:spcPct val="0"/>
        </a:spcAft>
        <a:defRPr sz="2100" b="1">
          <a:solidFill>
            <a:schemeClr val="accent2"/>
          </a:solidFill>
          <a:latin typeface="Times New Roman" pitchFamily="-108" charset="0"/>
        </a:defRPr>
      </a:lvl7pPr>
      <a:lvl8pPr marL="1370540" algn="ctr" rtl="0" eaLnBrk="0" fontAlgn="base" hangingPunct="0">
        <a:spcBef>
          <a:spcPct val="0"/>
        </a:spcBef>
        <a:spcAft>
          <a:spcPct val="0"/>
        </a:spcAft>
        <a:defRPr sz="2100" b="1">
          <a:solidFill>
            <a:schemeClr val="accent2"/>
          </a:solidFill>
          <a:latin typeface="Times New Roman" pitchFamily="-108" charset="0"/>
        </a:defRPr>
      </a:lvl8pPr>
      <a:lvl9pPr marL="1827384" algn="ctr" rtl="0" eaLnBrk="0" fontAlgn="base" hangingPunct="0">
        <a:spcBef>
          <a:spcPct val="0"/>
        </a:spcBef>
        <a:spcAft>
          <a:spcPct val="0"/>
        </a:spcAft>
        <a:defRPr sz="2100" b="1">
          <a:solidFill>
            <a:schemeClr val="accent2"/>
          </a:solidFill>
          <a:latin typeface="Times New Roman" pitchFamily="-108" charset="0"/>
        </a:defRPr>
      </a:lvl9pPr>
    </p:titleStyle>
    <p:bodyStyle>
      <a:lvl1pPr marL="342635" indent="-342635" algn="l" rtl="0" eaLnBrk="0" fontAlgn="base" hangingPunct="0">
        <a:spcBef>
          <a:spcPct val="20000"/>
        </a:spcBef>
        <a:spcAft>
          <a:spcPct val="0"/>
        </a:spcAft>
        <a:buSzPct val="100000"/>
        <a:buChar char="•"/>
        <a:defRPr sz="3200">
          <a:solidFill>
            <a:schemeClr val="accent2"/>
          </a:solidFill>
          <a:latin typeface="+mn-lt"/>
          <a:ea typeface="ＭＳ Ｐゴシック" pitchFamily="-108" charset="-128"/>
          <a:cs typeface="ＭＳ Ｐゴシック" pitchFamily="-108" charset="-128"/>
        </a:defRPr>
      </a:lvl1pPr>
      <a:lvl2pPr marL="721754" indent="-256976" algn="l" rtl="0" eaLnBrk="0" fontAlgn="base" hangingPunct="0">
        <a:spcBef>
          <a:spcPct val="20000"/>
        </a:spcBef>
        <a:spcAft>
          <a:spcPct val="0"/>
        </a:spcAft>
        <a:buSzPct val="100000"/>
        <a:buChar char="–"/>
        <a:defRPr sz="2800">
          <a:solidFill>
            <a:schemeClr val="accent2"/>
          </a:solidFill>
          <a:latin typeface="+mn-lt"/>
          <a:ea typeface="ＭＳ Ｐゴシック" pitchFamily="-108" charset="-128"/>
        </a:defRPr>
      </a:lvl2pPr>
      <a:lvl3pPr marL="1072320" indent="-230009" algn="l" rtl="0" eaLnBrk="0" fontAlgn="base" hangingPunct="0">
        <a:spcBef>
          <a:spcPct val="20000"/>
        </a:spcBef>
        <a:spcAft>
          <a:spcPct val="0"/>
        </a:spcAft>
        <a:buSzPct val="100000"/>
        <a:buChar char="•"/>
        <a:defRPr sz="2400">
          <a:solidFill>
            <a:schemeClr val="accent2"/>
          </a:solidFill>
          <a:latin typeface="+mn-lt"/>
          <a:ea typeface="ＭＳ Ｐゴシック" pitchFamily="-108" charset="-128"/>
        </a:defRPr>
      </a:lvl3pPr>
      <a:lvl4pPr marL="1419714" indent="-226836"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4pPr>
      <a:lvl5pPr marL="1770281"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5pPr>
      <a:lvl6pPr marL="222712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6pPr>
      <a:lvl7pPr marL="2683972"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7pPr>
      <a:lvl8pPr marL="314081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8pPr>
      <a:lvl9pPr marL="359766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9pPr>
    </p:bodyStyle>
    <p:otherStyle>
      <a:defPPr>
        <a:defRPr lang="en-US"/>
      </a:defPPr>
      <a:lvl1pPr marL="0" algn="l" defTabSz="456846" rtl="0" eaLnBrk="1" latinLnBrk="0" hangingPunct="1">
        <a:defRPr sz="1800" kern="1200">
          <a:solidFill>
            <a:schemeClr val="tx1"/>
          </a:solidFill>
          <a:latin typeface="+mn-lt"/>
          <a:ea typeface="+mn-ea"/>
          <a:cs typeface="+mn-cs"/>
        </a:defRPr>
      </a:lvl1pPr>
      <a:lvl2pPr marL="456846" algn="l" defTabSz="456846" rtl="0" eaLnBrk="1" latinLnBrk="0" hangingPunct="1">
        <a:defRPr sz="1800" kern="1200">
          <a:solidFill>
            <a:schemeClr val="tx1"/>
          </a:solidFill>
          <a:latin typeface="+mn-lt"/>
          <a:ea typeface="+mn-ea"/>
          <a:cs typeface="+mn-cs"/>
        </a:defRPr>
      </a:lvl2pPr>
      <a:lvl3pPr marL="913693" algn="l" defTabSz="456846" rtl="0" eaLnBrk="1" latinLnBrk="0" hangingPunct="1">
        <a:defRPr sz="1800" kern="1200">
          <a:solidFill>
            <a:schemeClr val="tx1"/>
          </a:solidFill>
          <a:latin typeface="+mn-lt"/>
          <a:ea typeface="+mn-ea"/>
          <a:cs typeface="+mn-cs"/>
        </a:defRPr>
      </a:lvl3pPr>
      <a:lvl4pPr marL="1370540" algn="l" defTabSz="456846" rtl="0" eaLnBrk="1" latinLnBrk="0" hangingPunct="1">
        <a:defRPr sz="1800" kern="1200">
          <a:solidFill>
            <a:schemeClr val="tx1"/>
          </a:solidFill>
          <a:latin typeface="+mn-lt"/>
          <a:ea typeface="+mn-ea"/>
          <a:cs typeface="+mn-cs"/>
        </a:defRPr>
      </a:lvl4pPr>
      <a:lvl5pPr marL="1827384" algn="l" defTabSz="456846" rtl="0" eaLnBrk="1" latinLnBrk="0" hangingPunct="1">
        <a:defRPr sz="1800" kern="1200">
          <a:solidFill>
            <a:schemeClr val="tx1"/>
          </a:solidFill>
          <a:latin typeface="+mn-lt"/>
          <a:ea typeface="+mn-ea"/>
          <a:cs typeface="+mn-cs"/>
        </a:defRPr>
      </a:lvl5pPr>
      <a:lvl6pPr marL="2284230" algn="l" defTabSz="456846" rtl="0" eaLnBrk="1" latinLnBrk="0" hangingPunct="1">
        <a:defRPr sz="1800" kern="1200">
          <a:solidFill>
            <a:schemeClr val="tx1"/>
          </a:solidFill>
          <a:latin typeface="+mn-lt"/>
          <a:ea typeface="+mn-ea"/>
          <a:cs typeface="+mn-cs"/>
        </a:defRPr>
      </a:lvl6pPr>
      <a:lvl7pPr marL="2741077" algn="l" defTabSz="456846" rtl="0" eaLnBrk="1" latinLnBrk="0" hangingPunct="1">
        <a:defRPr sz="1800" kern="1200">
          <a:solidFill>
            <a:schemeClr val="tx1"/>
          </a:solidFill>
          <a:latin typeface="+mn-lt"/>
          <a:ea typeface="+mn-ea"/>
          <a:cs typeface="+mn-cs"/>
        </a:defRPr>
      </a:lvl7pPr>
      <a:lvl8pPr marL="3197922" algn="l" defTabSz="456846" rtl="0" eaLnBrk="1" latinLnBrk="0" hangingPunct="1">
        <a:defRPr sz="1800" kern="1200">
          <a:solidFill>
            <a:schemeClr val="tx1"/>
          </a:solidFill>
          <a:latin typeface="+mn-lt"/>
          <a:ea typeface="+mn-ea"/>
          <a:cs typeface="+mn-cs"/>
        </a:defRPr>
      </a:lvl8pPr>
      <a:lvl9pPr marL="3654769" algn="l" defTabSz="4568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1BDE2E8-DF6D-71D9-1C3E-7E0E4074E37A}"/>
              </a:ext>
            </a:extLst>
          </p:cNvPr>
          <p:cNvPicPr>
            <a:picLocks noChangeAspect="1"/>
          </p:cNvPicPr>
          <p:nvPr/>
        </p:nvPicPr>
        <p:blipFill rotWithShape="1">
          <a:blip r:embed="rId3">
            <a:extLst>
              <a:ext uri="{28A0092B-C50C-407E-A947-70E740481C1C}">
                <a14:useLocalDpi xmlns:a14="http://schemas.microsoft.com/office/drawing/2010/main" val="0"/>
              </a:ext>
            </a:extLst>
          </a:blip>
          <a:srcRect t="6937"/>
          <a:stretch/>
        </p:blipFill>
        <p:spPr>
          <a:xfrm>
            <a:off x="2173147" y="1115215"/>
            <a:ext cx="6869575" cy="2710365"/>
          </a:xfrm>
          <a:prstGeom prst="rect">
            <a:avLst/>
          </a:prstGeom>
        </p:spPr>
      </p:pic>
      <p:sp>
        <p:nvSpPr>
          <p:cNvPr id="2" name="Title 1"/>
          <p:cNvSpPr>
            <a:spLocks noGrp="1"/>
          </p:cNvSpPr>
          <p:nvPr>
            <p:ph type="title"/>
          </p:nvPr>
        </p:nvSpPr>
        <p:spPr>
          <a:xfrm>
            <a:off x="838200" y="-1787"/>
            <a:ext cx="8241175" cy="1068587"/>
          </a:xfrm>
        </p:spPr>
        <p:txBody>
          <a:bodyPr/>
          <a:lstStyle/>
          <a:p>
            <a:r>
              <a:rPr lang="en-US" sz="2000" dirty="0">
                <a:latin typeface="Arial" panose="020B0604020202020204" pitchFamily="34" charset="0"/>
                <a:cs typeface="Arial" panose="020B0604020202020204" pitchFamily="34" charset="0"/>
              </a:rPr>
              <a:t>Wildfire-induced increases in photosynthesis in boreal forest ecosystems of North America</a:t>
            </a:r>
            <a:br>
              <a:rPr lang="en-US"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Kim, J. E., Wang, J. A., Li, Y., </a:t>
            </a:r>
            <a:r>
              <a:rPr lang="en-US" sz="1400" dirty="0" err="1">
                <a:latin typeface="Arial" panose="020B0604020202020204" pitchFamily="34" charset="0"/>
                <a:cs typeface="Arial" panose="020B0604020202020204" pitchFamily="34" charset="0"/>
              </a:rPr>
              <a:t>Czimczik</a:t>
            </a:r>
            <a:r>
              <a:rPr lang="en-US" sz="1400" dirty="0">
                <a:latin typeface="Arial" panose="020B0604020202020204" pitchFamily="34" charset="0"/>
                <a:cs typeface="Arial" panose="020B0604020202020204" pitchFamily="34" charset="0"/>
              </a:rPr>
              <a:t>, C. I., &amp; Randerson, J. T. (2024). Global Change Biology, 30, e17151.  https://</a:t>
            </a:r>
            <a:r>
              <a:rPr lang="en-US" sz="1400" dirty="0" err="1">
                <a:latin typeface="Arial" panose="020B0604020202020204" pitchFamily="34" charset="0"/>
                <a:cs typeface="Arial" panose="020B0604020202020204" pitchFamily="34" charset="0"/>
              </a:rPr>
              <a:t>doi.org</a:t>
            </a:r>
            <a:r>
              <a:rPr lang="en-US" sz="1400" dirty="0">
                <a:latin typeface="Arial" panose="020B0604020202020204" pitchFamily="34" charset="0"/>
                <a:cs typeface="Arial" panose="020B0604020202020204" pitchFamily="34" charset="0"/>
              </a:rPr>
              <a:t>/10.1111/gcb.17151</a:t>
            </a:r>
          </a:p>
        </p:txBody>
      </p:sp>
      <p:sp>
        <p:nvSpPr>
          <p:cNvPr id="11" name="TextBox 3"/>
          <p:cNvSpPr txBox="1">
            <a:spLocks noChangeArrowheads="1"/>
          </p:cNvSpPr>
          <p:nvPr/>
        </p:nvSpPr>
        <p:spPr bwMode="auto">
          <a:xfrm>
            <a:off x="24114" y="3352800"/>
            <a:ext cx="3200400" cy="38779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400" b="1" dirty="0">
              <a:solidFill>
                <a:srgbClr val="0000FF"/>
              </a:solidFill>
              <a:latin typeface="Arial"/>
              <a:cs typeface="Arial"/>
            </a:endParaRPr>
          </a:p>
          <a:p>
            <a:pPr eaLnBrk="1" hangingPunct="1"/>
            <a:r>
              <a:rPr lang="en-US" sz="1400" b="1" dirty="0">
                <a:solidFill>
                  <a:srgbClr val="0000FF"/>
                </a:solidFill>
                <a:latin typeface="Arial"/>
                <a:cs typeface="Arial"/>
              </a:rPr>
              <a:t>Analysis</a:t>
            </a:r>
          </a:p>
          <a:p>
            <a:pPr eaLnBrk="1" hangingPunct="1"/>
            <a:r>
              <a:rPr lang="en-US" sz="1400" dirty="0">
                <a:solidFill>
                  <a:srgbClr val="0000FF"/>
                </a:solidFill>
                <a:latin typeface="Arial"/>
                <a:cs typeface="Arial"/>
              </a:rPr>
              <a:t>We used the NASA Arctic Boreal Vulnerability Experiment (ABoVE) dominant land cover and level-2 Orbiting Carbon Observatory-2 (OCO-2) SIF as a proxy for gross primary production (GPP). We used fire databases form Alaska and Canada to identify fire perimeters then use a space-for-time approach to characterize post-fire changes in PFTs and SIF. We then use simple models to understand the long-term trends in vegetation and fire return intervals on the seasonal pattern of SIF.</a:t>
            </a:r>
          </a:p>
          <a:p>
            <a:pPr eaLnBrk="1" hangingPunct="1"/>
            <a:endParaRPr lang="en-US" sz="800" dirty="0">
              <a:solidFill>
                <a:srgbClr val="0000FF"/>
              </a:solidFill>
              <a:latin typeface="Arial"/>
              <a:cs typeface="Arial"/>
            </a:endParaRPr>
          </a:p>
          <a:p>
            <a:pPr eaLnBrk="1" hangingPunct="1"/>
            <a:endParaRPr lang="en-US" sz="1400" b="1" dirty="0">
              <a:solidFill>
                <a:srgbClr val="0000FF"/>
              </a:solidFill>
              <a:latin typeface="Arial"/>
              <a:cs typeface="Arial"/>
            </a:endParaRPr>
          </a:p>
        </p:txBody>
      </p:sp>
      <p:sp>
        <p:nvSpPr>
          <p:cNvPr id="14" name="TextBox 3"/>
          <p:cNvSpPr txBox="1">
            <a:spLocks noChangeArrowheads="1"/>
          </p:cNvSpPr>
          <p:nvPr/>
        </p:nvSpPr>
        <p:spPr bwMode="auto">
          <a:xfrm>
            <a:off x="4272265" y="3214556"/>
            <a:ext cx="4871735" cy="7386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600"/>
              </a:spcAft>
            </a:pPr>
            <a:r>
              <a:rPr lang="en-US" sz="1400" dirty="0">
                <a:latin typeface="Arial"/>
                <a:cs typeface="Arial"/>
              </a:rPr>
              <a:t>Post-fire trajectories in plant function types (PFTs) (a) and solar-induced fluorescence (SIF) (b). (c) describes the change in seasonality of SIF with a changing fire regime.</a:t>
            </a:r>
            <a:endParaRPr lang="en-US" sz="1400" dirty="0"/>
          </a:p>
        </p:txBody>
      </p:sp>
      <p:sp>
        <p:nvSpPr>
          <p:cNvPr id="6" name="TextBox 3">
            <a:extLst>
              <a:ext uri="{FF2B5EF4-FFF2-40B4-BE49-F238E27FC236}">
                <a16:creationId xmlns:a16="http://schemas.microsoft.com/office/drawing/2014/main" id="{BA7D9822-2339-8934-135B-F79435E0A786}"/>
              </a:ext>
            </a:extLst>
          </p:cNvPr>
          <p:cNvSpPr txBox="1">
            <a:spLocks noChangeArrowheads="1"/>
          </p:cNvSpPr>
          <p:nvPr/>
        </p:nvSpPr>
        <p:spPr bwMode="auto">
          <a:xfrm>
            <a:off x="3236453" y="3808365"/>
            <a:ext cx="5983748" cy="31085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b="1" dirty="0">
                <a:solidFill>
                  <a:srgbClr val="0000FF"/>
                </a:solidFill>
                <a:latin typeface="Arial"/>
                <a:cs typeface="Arial"/>
              </a:rPr>
              <a:t>Results</a:t>
            </a:r>
          </a:p>
          <a:p>
            <a:pPr eaLnBrk="1" hangingPunct="1"/>
            <a:r>
              <a:rPr lang="en-US" sz="1400" dirty="0">
                <a:solidFill>
                  <a:srgbClr val="0000FF"/>
                </a:solidFill>
              </a:rPr>
              <a:t>We find that there are two pathways that fires can enhance the seasonality of SIF and therefore GPP: </a:t>
            </a:r>
            <a:r>
              <a:rPr lang="en-US" sz="1400" dirty="0" err="1">
                <a:solidFill>
                  <a:srgbClr val="0000FF"/>
                </a:solidFill>
              </a:rPr>
              <a:t>i</a:t>
            </a:r>
            <a:r>
              <a:rPr lang="en-US" sz="1400" dirty="0">
                <a:solidFill>
                  <a:srgbClr val="0000FF"/>
                </a:solidFill>
              </a:rPr>
              <a:t>) More fire reduces the regional stand age creating a landscape where more early successional stands made of higher photosynthesizing vegetation, such as shrubs and deciduous forests. ii) Shifts in vegetation composition where evergreen conifer forests do not recover and are replaced by deciduous broadleaf forests lead to extended changes in seasonality of SIF.</a:t>
            </a:r>
            <a:br>
              <a:rPr lang="en-US" sz="1400" dirty="0">
                <a:solidFill>
                  <a:srgbClr val="0000FF"/>
                </a:solidFill>
              </a:rPr>
            </a:br>
            <a:endParaRPr lang="en-US" sz="1400" b="1" dirty="0">
              <a:solidFill>
                <a:srgbClr val="0000FF"/>
              </a:solidFill>
              <a:latin typeface="Arial"/>
              <a:cs typeface="Arial"/>
            </a:endParaRPr>
          </a:p>
          <a:p>
            <a:pPr eaLnBrk="1" hangingPunct="1"/>
            <a:r>
              <a:rPr lang="en-US" sz="1400" b="1" dirty="0">
                <a:solidFill>
                  <a:srgbClr val="0000FF"/>
                </a:solidFill>
                <a:latin typeface="Arial"/>
                <a:cs typeface="Arial"/>
              </a:rPr>
              <a:t>Significance</a:t>
            </a:r>
          </a:p>
          <a:p>
            <a:pPr eaLnBrk="1" hangingPunct="1"/>
            <a:r>
              <a:rPr lang="en-US" sz="1400" dirty="0">
                <a:solidFill>
                  <a:srgbClr val="0000FF"/>
                </a:solidFill>
                <a:latin typeface="Arial"/>
                <a:cs typeface="Arial"/>
              </a:rPr>
              <a:t>We provide support for the idea that wildfires enhance GPP through changes in plant communities. As a result, we show that wildfires are important in our understanding of community composition and annual cycle of ecosystem fluxes and therefore future carbon storage.</a:t>
            </a:r>
          </a:p>
        </p:txBody>
      </p:sp>
      <p:sp>
        <p:nvSpPr>
          <p:cNvPr id="7" name="TextBox 3">
            <a:extLst>
              <a:ext uri="{FF2B5EF4-FFF2-40B4-BE49-F238E27FC236}">
                <a16:creationId xmlns:a16="http://schemas.microsoft.com/office/drawing/2014/main" id="{48D1CDBA-8E1A-A1B3-B2AB-78690C3E7976}"/>
              </a:ext>
            </a:extLst>
          </p:cNvPr>
          <p:cNvSpPr txBox="1">
            <a:spLocks noChangeArrowheads="1"/>
          </p:cNvSpPr>
          <p:nvPr/>
        </p:nvSpPr>
        <p:spPr bwMode="auto">
          <a:xfrm>
            <a:off x="12176" y="1148770"/>
            <a:ext cx="2195695" cy="2462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b="1" dirty="0">
                <a:solidFill>
                  <a:srgbClr val="0000FF"/>
                </a:solidFill>
                <a:latin typeface="Arial"/>
                <a:cs typeface="Arial"/>
              </a:rPr>
              <a:t>Science Questions</a:t>
            </a:r>
          </a:p>
          <a:p>
            <a:pPr eaLnBrk="1" hangingPunct="1"/>
            <a:r>
              <a:rPr lang="en-US" sz="1400" dirty="0">
                <a:solidFill>
                  <a:srgbClr val="0000FF"/>
                </a:solidFill>
                <a:latin typeface="Arial"/>
                <a:cs typeface="Arial"/>
              </a:rPr>
              <a:t>We address the following questions: How does fire influence plant functional type (PFT) composition and solar-induced fluorescence (SIF) seasonal dynamics, and what are the implications that has on changing carbon fluxes?</a:t>
            </a:r>
            <a:endParaRPr lang="en-US" sz="800" dirty="0">
              <a:solidFill>
                <a:srgbClr val="0000FF"/>
              </a:solidFill>
              <a:latin typeface="Arial"/>
              <a:cs typeface="Arial"/>
            </a:endParaRPr>
          </a:p>
        </p:txBody>
      </p:sp>
    </p:spTree>
    <p:extLst>
      <p:ext uri="{BB962C8B-B14F-4D97-AF65-F5344CB8AC3E}">
        <p14:creationId xmlns:p14="http://schemas.microsoft.com/office/powerpoint/2010/main" val="1737285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latin typeface="Arial" panose="020B0604020202020204" pitchFamily="34" charset="0"/>
                <a:cs typeface="Arial" panose="020B0604020202020204" pitchFamily="34" charset="0"/>
              </a:rPr>
              <a:t>Notes</a:t>
            </a:r>
          </a:p>
        </p:txBody>
      </p:sp>
      <p:sp>
        <p:nvSpPr>
          <p:cNvPr id="7" name="TextBox 3"/>
          <p:cNvSpPr txBox="1">
            <a:spLocks noChangeArrowheads="1"/>
          </p:cNvSpPr>
          <p:nvPr/>
        </p:nvSpPr>
        <p:spPr bwMode="auto">
          <a:xfrm>
            <a:off x="457200" y="1752600"/>
            <a:ext cx="8001000" cy="3062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600"/>
              </a:spcAft>
            </a:pPr>
            <a:r>
              <a:rPr lang="en-US" sz="1400" b="1" dirty="0">
                <a:solidFill>
                  <a:srgbClr val="0000FF"/>
                </a:solidFill>
                <a:latin typeface="Arial"/>
                <a:cs typeface="Arial"/>
              </a:rPr>
              <a:t>Citation:</a:t>
            </a:r>
          </a:p>
          <a:p>
            <a:pPr eaLnBrk="1" hangingPunct="1">
              <a:spcAft>
                <a:spcPts val="600"/>
              </a:spcAft>
            </a:pPr>
            <a:r>
              <a:rPr lang="en-US" sz="1400" dirty="0">
                <a:solidFill>
                  <a:srgbClr val="0000FF"/>
                </a:solidFill>
                <a:latin typeface="Arial"/>
                <a:cs typeface="Arial"/>
              </a:rPr>
              <a:t>Kim, J. E., Wang, J. A., Li, Y., </a:t>
            </a:r>
            <a:r>
              <a:rPr lang="en-US" sz="1400" dirty="0" err="1">
                <a:solidFill>
                  <a:srgbClr val="0000FF"/>
                </a:solidFill>
                <a:latin typeface="Arial"/>
                <a:cs typeface="Arial"/>
              </a:rPr>
              <a:t>Czimczik</a:t>
            </a:r>
            <a:r>
              <a:rPr lang="en-US" sz="1400" dirty="0">
                <a:solidFill>
                  <a:srgbClr val="0000FF"/>
                </a:solidFill>
                <a:latin typeface="Arial"/>
                <a:cs typeface="Arial"/>
              </a:rPr>
              <a:t>, C. I., &amp; Randerson, J. T. (2024). Wildfire-induced increases in photosynthesis in boreal forest ecosystems of North America. Global Change Biology, 30, e17151. https://</a:t>
            </a:r>
            <a:r>
              <a:rPr lang="en-US" sz="1400" dirty="0" err="1">
                <a:solidFill>
                  <a:srgbClr val="0000FF"/>
                </a:solidFill>
                <a:latin typeface="Arial"/>
                <a:cs typeface="Arial"/>
              </a:rPr>
              <a:t>doi.org</a:t>
            </a:r>
            <a:r>
              <a:rPr lang="en-US" sz="1400" dirty="0">
                <a:solidFill>
                  <a:srgbClr val="0000FF"/>
                </a:solidFill>
                <a:latin typeface="Arial"/>
                <a:cs typeface="Arial"/>
              </a:rPr>
              <a:t>/10.1111/gcb.17151</a:t>
            </a:r>
          </a:p>
          <a:p>
            <a:pPr eaLnBrk="1" hangingPunct="1">
              <a:spcAft>
                <a:spcPts val="600"/>
              </a:spcAft>
            </a:pPr>
            <a:endParaRPr lang="en-US" sz="1400" dirty="0">
              <a:solidFill>
                <a:srgbClr val="0000FF"/>
              </a:solidFill>
              <a:latin typeface="Arial"/>
              <a:cs typeface="Arial"/>
            </a:endParaRPr>
          </a:p>
          <a:p>
            <a:pPr eaLnBrk="1" hangingPunct="1">
              <a:spcAft>
                <a:spcPts val="600"/>
              </a:spcAft>
            </a:pPr>
            <a:r>
              <a:rPr lang="en-US" sz="1400" b="1" dirty="0">
                <a:solidFill>
                  <a:srgbClr val="0000FF"/>
                </a:solidFill>
                <a:latin typeface="Arial"/>
                <a:cs typeface="Arial"/>
              </a:rPr>
              <a:t>Award Information:</a:t>
            </a:r>
          </a:p>
          <a:p>
            <a:pPr eaLnBrk="1" hangingPunct="1">
              <a:spcAft>
                <a:spcPts val="600"/>
              </a:spcAft>
            </a:pPr>
            <a:r>
              <a:rPr lang="en-US" sz="1400" dirty="0">
                <a:solidFill>
                  <a:srgbClr val="0000FF"/>
                </a:solidFill>
                <a:latin typeface="Arial"/>
                <a:cs typeface="Arial"/>
              </a:rPr>
              <a:t>This research supported by the NASA Arctic-Boreal Vulnerability Experiment (ABoVE) under NASA Award number (80NSSC23K0140), and NASA Modeling, Analysis, and Prediction (MAP) under NASA Award number (80NSSC21K1362). It is also supported through the National Science Foundation Graduate Research Fellowship Program under Award number (DGE-1839285) and the US Department of Energy Office of Science RUBISCO.</a:t>
            </a:r>
          </a:p>
          <a:p>
            <a:pPr eaLnBrk="1" hangingPunct="1">
              <a:spcAft>
                <a:spcPts val="600"/>
              </a:spcAft>
            </a:pPr>
            <a:endParaRPr lang="en-US" sz="1400" dirty="0">
              <a:solidFill>
                <a:srgbClr val="0000FF"/>
              </a:solidFill>
              <a:latin typeface="Arial"/>
              <a:cs typeface="Aria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5742925"/>
            <a:ext cx="1676400" cy="614342"/>
          </a:xfrm>
          <a:prstGeom prst="rect">
            <a:avLst/>
          </a:prstGeom>
        </p:spPr>
      </p:pic>
    </p:spTree>
    <p:extLst>
      <p:ext uri="{BB962C8B-B14F-4D97-AF65-F5344CB8AC3E}">
        <p14:creationId xmlns:p14="http://schemas.microsoft.com/office/powerpoint/2010/main" val="4240291095"/>
      </p:ext>
    </p:extLst>
  </p:cSld>
  <p:clrMapOvr>
    <a:masterClrMapping/>
  </p:clrMapOvr>
</p:sld>
</file>

<file path=ppt/theme/theme1.xml><?xml version="1.0" encoding="utf-8"?>
<a:theme xmlns:a="http://schemas.openxmlformats.org/drawingml/2006/main" name="GPMC Nov 2001">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484E0"/>
      </a:hlink>
      <a:folHlink>
        <a:srgbClr val="B2B2B2"/>
      </a:folHlink>
    </a:clrScheme>
    <a:fontScheme name="GPMC Nov 200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lnDef>
  </a:objectDefaults>
  <a:extraClrSchemeLst>
    <a:extraClrScheme>
      <a:clrScheme name="GPMC Nov 20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PMC Nov 20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PMC Nov 20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PMC Nov 20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PMC Nov 20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PMC Nov 20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PMC Nov 20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8530</TotalTime>
  <Words>899</Words>
  <Application>Microsoft Macintosh PowerPoint</Application>
  <PresentationFormat>On-screen Show (4:3)</PresentationFormat>
  <Paragraphs>28</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ＭＳ Ｐゴシック</vt:lpstr>
      <vt:lpstr>Arial</vt:lpstr>
      <vt:lpstr>Calibri</vt:lpstr>
      <vt:lpstr>Open Sans</vt:lpstr>
      <vt:lpstr>Times New Roman</vt:lpstr>
      <vt:lpstr>GPMC Nov 2001</vt:lpstr>
      <vt:lpstr>Wildfire-induced increases in photosynthesis in boreal forest ecosystems of North America Kim, J. E., Wang, J. A., Li, Y., Czimczik, C. I., &amp; Randerson, J. T. (2024). Global Change Biology, 30, e17151.  https://doi.org/10.1111/gcb.17151</vt:lpstr>
      <vt:lpstr>Notes</vt:lpstr>
    </vt:vector>
  </TitlesOfParts>
  <Company>Booz Allen Hamilton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Yoseph, Elizabeth [USA]</dc:creator>
  <cp:lastModifiedBy>Jinhyuk Kim</cp:lastModifiedBy>
  <cp:revision>64</cp:revision>
  <cp:lastPrinted>2016-12-19T15:06:13Z</cp:lastPrinted>
  <dcterms:created xsi:type="dcterms:W3CDTF">2014-07-25T19:02:24Z</dcterms:created>
  <dcterms:modified xsi:type="dcterms:W3CDTF">2024-01-24T01:09:34Z</dcterms:modified>
</cp:coreProperties>
</file>