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66" r:id="rId4"/>
  </p:sldMasterIdLst>
  <p:notesMasterIdLst>
    <p:notesMasterId r:id="rId6"/>
  </p:notesMasterIdLst>
  <p:handoutMasterIdLst>
    <p:handoutMasterId r:id="rId7"/>
  </p:handoutMasterIdLst>
  <p:sldIdLst>
    <p:sldId id="539" r:id="rId5"/>
  </p:sldIdLst>
  <p:sldSz cx="8686800" cy="6400800"/>
  <p:notesSz cx="7010400" cy="9296400"/>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016">
          <p15:clr>
            <a:srgbClr val="A4A3A4"/>
          </p15:clr>
        </p15:guide>
        <p15:guide id="2" pos="2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FF2E"/>
    <a:srgbClr val="FFFF66"/>
    <a:srgbClr val="C9AB00"/>
    <a:srgbClr val="FF08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2"/>
    <p:restoredTop sz="96723" autoAdjust="0"/>
  </p:normalViewPr>
  <p:slideViewPr>
    <p:cSldViewPr snapToGrid="0" snapToObjects="1">
      <p:cViewPr varScale="1">
        <p:scale>
          <a:sx n="131" d="100"/>
          <a:sy n="131" d="100"/>
        </p:scale>
        <p:origin x="1542" y="108"/>
      </p:cViewPr>
      <p:guideLst>
        <p:guide orient="horz" pos="2016"/>
        <p:guide pos="2736"/>
      </p:guideLst>
    </p:cSldViewPr>
  </p:slideViewPr>
  <p:outlineViewPr>
    <p:cViewPr>
      <p:scale>
        <a:sx n="33" d="100"/>
        <a:sy n="33" d="100"/>
      </p:scale>
      <p:origin x="0" y="0"/>
    </p:cViewPr>
  </p:outlineViewPr>
  <p:notesTextViewPr>
    <p:cViewPr>
      <p:scale>
        <a:sx n="3" d="2"/>
        <a:sy n="3" d="2"/>
      </p:scale>
      <p:origin x="0" y="-1770"/>
    </p:cViewPr>
  </p:notesTextViewPr>
  <p:sorterViewPr>
    <p:cViewPr>
      <p:scale>
        <a:sx n="200" d="100"/>
        <a:sy n="200" d="100"/>
      </p:scale>
      <p:origin x="0" y="1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993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306513" y="781050"/>
            <a:ext cx="4398962" cy="3241675"/>
          </a:xfrm>
          <a:prstGeom prst="rect">
            <a:avLst/>
          </a:prstGeom>
          <a:noFill/>
          <a:ln w="12700">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23925" y="4446588"/>
            <a:ext cx="5153025" cy="4133850"/>
          </a:xfrm>
          <a:prstGeom prst="rect">
            <a:avLst/>
          </a:prstGeom>
          <a:noFill/>
          <a:ln w="12700">
            <a:noFill/>
            <a:miter lim="800000"/>
            <a:headEnd/>
            <a:tailEnd/>
          </a:ln>
          <a:effectLst/>
        </p:spPr>
        <p:txBody>
          <a:bodyPr vert="horz" wrap="square" lIns="93684" tIns="45227" rIns="93684" bIns="452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50603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Full Citation</a:t>
            </a:r>
            <a:r>
              <a:rPr lang="en-US" dirty="0" smtClean="0"/>
              <a:t>: Whitcomb, J., R. Chen, D. Clewley, J.S. Kimball, N.J. Pastick, Y. Yi, and M.</a:t>
            </a:r>
            <a:r>
              <a:rPr lang="en-US" baseline="0" dirty="0" smtClean="0"/>
              <a:t> </a:t>
            </a:r>
            <a:r>
              <a:rPr lang="en-US" baseline="0" dirty="0" err="1" smtClean="0"/>
              <a:t>Moghaddam</a:t>
            </a:r>
            <a:r>
              <a:rPr lang="en-US" baseline="0" dirty="0" smtClean="0"/>
              <a:t>. Maps of active layer thickness in northern Alaska by upscaling P-band </a:t>
            </a:r>
            <a:r>
              <a:rPr lang="en-US" baseline="0" dirty="0" err="1" smtClean="0"/>
              <a:t>polarimetric</a:t>
            </a:r>
            <a:r>
              <a:rPr lang="en-US" baseline="0" dirty="0" smtClean="0"/>
              <a:t> SAR retrievals. </a:t>
            </a:r>
            <a:r>
              <a:rPr lang="en-US" i="1" baseline="0" dirty="0" smtClean="0"/>
              <a:t>Environmental Research Letters</a:t>
            </a:r>
            <a:r>
              <a:rPr lang="en-US" baseline="0" dirty="0" smtClean="0"/>
              <a:t>, </a:t>
            </a:r>
            <a:r>
              <a:rPr lang="en-US" sz="1200" b="0" i="0" kern="1200" dirty="0" smtClean="0">
                <a:solidFill>
                  <a:schemeClr val="tx1"/>
                </a:solidFill>
                <a:effectLst/>
                <a:latin typeface="Times New Roman" pitchFamily="-112" charset="0"/>
                <a:ea typeface="ＭＳ Ｐゴシック" pitchFamily="-112" charset="-128"/>
                <a:cs typeface="ＭＳ Ｐゴシック" pitchFamily="-112" charset="-128"/>
              </a:rPr>
              <a:t>DOI: 10.1088/1748-9326/ad127f</a:t>
            </a:r>
            <a:r>
              <a:rPr lang="en-US" baseline="0" dirty="0" smtClean="0"/>
              <a:t>.</a:t>
            </a:r>
          </a:p>
          <a:p>
            <a:endParaRPr lang="en-US" baseline="0" dirty="0" smtClean="0"/>
          </a:p>
          <a:p>
            <a:r>
              <a:rPr lang="en-US" u="sng" baseline="0" dirty="0" smtClean="0"/>
              <a:t>Acknowledgements</a:t>
            </a:r>
            <a:r>
              <a:rPr lang="en-US" baseline="0" dirty="0" smtClean="0"/>
              <a:t>: </a:t>
            </a:r>
            <a:r>
              <a:rPr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This work was supported by NASA as part of the Arctic and</a:t>
            </a:r>
            <a:r>
              <a:rPr lang="en-US" sz="1200" kern="1200" baseline="0" dirty="0" smtClean="0">
                <a:solidFill>
                  <a:schemeClr val="tx1"/>
                </a:solidFill>
                <a:effectLst/>
                <a:latin typeface="Times New Roman" pitchFamily="-112" charset="0"/>
                <a:ea typeface="ＭＳ Ｐゴシック" pitchFamily="-112" charset="-128"/>
                <a:cs typeface="ＭＳ Ｐゴシック" pitchFamily="-112" charset="-128"/>
              </a:rPr>
              <a:t> </a:t>
            </a:r>
            <a:r>
              <a:rPr lang="en-US" sz="1200" kern="1200" dirty="0" smtClean="0">
                <a:solidFill>
                  <a:schemeClr val="tx1"/>
                </a:solidFill>
                <a:effectLst/>
                <a:latin typeface="Times New Roman" pitchFamily="-112" charset="0"/>
                <a:ea typeface="ＭＳ Ｐゴシック" pitchFamily="-112" charset="-128"/>
                <a:cs typeface="ＭＳ Ｐゴシック" pitchFamily="-112" charset="-128"/>
              </a:rPr>
              <a:t>Boreal Vulnerability Experiment (ABoVE), a NASA Terrestrial</a:t>
            </a:r>
            <a:r>
              <a:rPr lang="en-US" sz="1200" kern="1200" baseline="0" dirty="0" smtClean="0">
                <a:solidFill>
                  <a:schemeClr val="tx1"/>
                </a:solidFill>
                <a:effectLst/>
                <a:latin typeface="Times New Roman" pitchFamily="-112" charset="0"/>
                <a:ea typeface="ＭＳ Ｐゴシック" pitchFamily="-112" charset="-128"/>
                <a:cs typeface="ＭＳ Ｐゴシック" pitchFamily="-112" charset="-128"/>
              </a:rPr>
              <a:t> </a:t>
            </a:r>
            <a:r>
              <a:rPr lang="en-US" sz="1200" kern="1200" dirty="0" smtClean="0">
                <a:solidFill>
                  <a:schemeClr val="tx1"/>
                </a:solidFill>
                <a:effectLst/>
                <a:latin typeface="Times New Roman" pitchFamily="-112" charset="0"/>
                <a:ea typeface="ＭＳ Ｐゴシック" pitchFamily="-112" charset="-128"/>
                <a:cs typeface="ＭＳ Ｐゴシック" pitchFamily="-112" charset="-128"/>
              </a:rPr>
              <a:t>Ecology project, under </a:t>
            </a:r>
            <a:r>
              <a:rPr lang="en-US" sz="1200" kern="1200" dirty="0" smtClean="0">
                <a:solidFill>
                  <a:schemeClr val="tx1"/>
                </a:solidFill>
                <a:effectLst/>
                <a:latin typeface="Times New Roman" pitchFamily="-112" charset="0"/>
                <a:ea typeface="ＭＳ Ｐゴシック" pitchFamily="-112" charset="-128"/>
                <a:cs typeface="ＭＳ Ｐゴシック" pitchFamily="-112" charset="-128"/>
              </a:rPr>
              <a:t>Grants 80NSSC19M0114 and 80NSSC22K1238</a:t>
            </a:r>
            <a:r>
              <a:rPr lang="en-US" sz="1200" b="0" i="0" u="none" strike="noStrike" kern="1200" baseline="0" dirty="0" smtClean="0">
                <a:solidFill>
                  <a:schemeClr val="tx1"/>
                </a:solidFill>
                <a:latin typeface="Times New Roman" pitchFamily="-112" charset="0"/>
                <a:ea typeface="ＭＳ Ｐゴシック" pitchFamily="-112" charset="-128"/>
                <a:cs typeface="ＭＳ Ｐゴシック" pitchFamily="-112" charset="-128"/>
              </a:rPr>
              <a:t>.</a:t>
            </a:r>
            <a:endParaRPr lang="en-US" sz="1200" b="0" i="0" u="none" strike="noStrike" kern="1200" baseline="0" dirty="0" smtClean="0">
              <a:solidFill>
                <a:schemeClr val="tx1"/>
              </a:solidFill>
              <a:latin typeface="Times New Roman" pitchFamily="-112" charset="0"/>
              <a:ea typeface="ＭＳ Ｐゴシック" pitchFamily="-112" charset="-128"/>
              <a:cs typeface="ＭＳ Ｐゴシック" pitchFamily="-112" charset="-128"/>
            </a:endParaRPr>
          </a:p>
          <a:p>
            <a:endParaRPr lang="en-US" sz="1200" b="0" i="0" u="none" strike="noStrike" kern="1200" baseline="0" dirty="0" smtClean="0">
              <a:solidFill>
                <a:schemeClr val="tx1"/>
              </a:solidFill>
              <a:latin typeface="Times New Roman" pitchFamily="-112" charset="0"/>
              <a:ea typeface="ＭＳ Ｐゴシック" pitchFamily="-112" charset="-128"/>
              <a:cs typeface="ＭＳ Ｐゴシック" pitchFamily="-112" charset="-128"/>
            </a:endParaRPr>
          </a:p>
          <a:p>
            <a:r>
              <a:rPr lang="en-US" sz="1200" b="0" i="0" u="sng" strike="noStrike" kern="1200" baseline="0" dirty="0" smtClean="0">
                <a:solidFill>
                  <a:schemeClr val="tx1"/>
                </a:solidFill>
                <a:latin typeface="Times New Roman" pitchFamily="-112" charset="0"/>
                <a:ea typeface="ＭＳ Ｐゴシック" pitchFamily="-112" charset="-128"/>
                <a:cs typeface="ＭＳ Ｐゴシック" pitchFamily="-112" charset="-128"/>
              </a:rPr>
              <a:t>Data availability</a:t>
            </a:r>
            <a:r>
              <a:rPr lang="en-US" sz="1200" b="0" i="0" u="none" strike="noStrike" kern="1200" baseline="0" dirty="0" smtClean="0">
                <a:solidFill>
                  <a:schemeClr val="tx1"/>
                </a:solidFill>
                <a:latin typeface="Times New Roman" pitchFamily="-112" charset="0"/>
                <a:ea typeface="ＭＳ Ｐゴシック" pitchFamily="-112" charset="-128"/>
                <a:cs typeface="ＭＳ Ｐゴシック" pitchFamily="-112" charset="-128"/>
              </a:rPr>
              <a:t>:  </a:t>
            </a:r>
            <a:r>
              <a:rPr lang="en-US" sz="1200" kern="1200" dirty="0" smtClean="0">
                <a:solidFill>
                  <a:schemeClr val="tx1"/>
                </a:solidFill>
                <a:effectLst/>
                <a:latin typeface="Times New Roman" pitchFamily="-112" charset="0"/>
                <a:ea typeface="ＭＳ Ｐゴシック" pitchFamily="-112" charset="-128"/>
                <a:cs typeface="ＭＳ Ｐゴシック" pitchFamily="-112" charset="-128"/>
              </a:rPr>
              <a:t>All data analyzed in this study are publicly available. The RF derived ALT dataset for Northern Alaska has been submitted to the NASA ORNL DAAC for public access.</a:t>
            </a:r>
            <a:endParaRPr lang="en-US" sz="1200" b="0" i="0" u="none" strike="noStrike" kern="1200" baseline="0" dirty="0" smtClean="0">
              <a:solidFill>
                <a:schemeClr val="tx1"/>
              </a:solidFill>
              <a:latin typeface="Times New Roman" pitchFamily="-112" charset="0"/>
              <a:ea typeface="ＭＳ Ｐゴシック" pitchFamily="-112" charset="-128"/>
              <a:cs typeface="ＭＳ Ｐゴシック" pitchFamily="-112" charset="-128"/>
            </a:endParaRPr>
          </a:p>
          <a:p>
            <a:endParaRPr lang="en-US" sz="1200" b="0" i="0" u="none" strike="noStrike" kern="1200" baseline="0" dirty="0" smtClean="0">
              <a:solidFill>
                <a:schemeClr val="tx1"/>
              </a:solidFill>
              <a:latin typeface="Times New Roman" pitchFamily="-112" charset="0"/>
              <a:ea typeface="ＭＳ Ｐゴシック" pitchFamily="-112" charset="-128"/>
            </a:endParaRPr>
          </a:p>
          <a:p>
            <a:r>
              <a:rPr lang="en-US" sz="1200" b="0" i="0" u="sng" strike="noStrike" kern="1200" baseline="0" dirty="0" smtClean="0">
                <a:solidFill>
                  <a:schemeClr val="tx1"/>
                </a:solidFill>
                <a:latin typeface="Times New Roman" pitchFamily="-112" charset="0"/>
                <a:ea typeface="ＭＳ Ｐゴシック" pitchFamily="-112" charset="-128"/>
              </a:rPr>
              <a:t>Abstract</a:t>
            </a:r>
            <a:r>
              <a:rPr lang="en-US" sz="1200" b="0" i="0" u="none" strike="noStrike" kern="1200" baseline="0" dirty="0" smtClean="0">
                <a:solidFill>
                  <a:schemeClr val="tx1"/>
                </a:solidFill>
                <a:latin typeface="Times New Roman" pitchFamily="-112" charset="0"/>
                <a:ea typeface="ＭＳ Ｐゴシック" pitchFamily="-112" charset="-128"/>
              </a:rPr>
              <a:t>: Extensive, detailed information on the spatial distribution of active layer thickness (ALT) in northern Alaska and how it evolves over time could greatly aid efforts to assess the effects of climate change on the region and also help to quantify greenhouse gas emissions generated due to permafrost thaw. For this reason, we have been developing </a:t>
            </a:r>
            <a:r>
              <a:rPr lang="en-US" sz="1200" b="0" i="0" u="none" strike="noStrike" kern="1200" baseline="0" dirty="0" smtClean="0">
                <a:solidFill>
                  <a:schemeClr val="tx1"/>
                </a:solidFill>
                <a:latin typeface="Times New Roman" pitchFamily="-112" charset="0"/>
                <a:ea typeface="ＭＳ Ｐゴシック" pitchFamily="-112" charset="-128"/>
              </a:rPr>
              <a:t>high-resolution maps </a:t>
            </a:r>
            <a:r>
              <a:rPr lang="en-US" sz="1200" b="0" i="0" u="none" strike="noStrike" kern="1200" baseline="0" dirty="0" smtClean="0">
                <a:solidFill>
                  <a:schemeClr val="tx1"/>
                </a:solidFill>
                <a:latin typeface="Times New Roman" pitchFamily="-112" charset="0"/>
                <a:ea typeface="ＭＳ Ｐゴシック" pitchFamily="-112" charset="-128"/>
              </a:rPr>
              <a:t>of ALT throughout northern Alaska. The maps are produced by upscaling from high-resolution swaths of estimated ALT retrieved from airborne P-band synthetic aperture radar (SAR) images collected for three different years. The upscaling was accomplished by using hundreds of thousands of randomly-selected samples from the SAR-derived swaths of ALT to train a machine learning regression algorithm supported by numerous spatial data layers. In order to validate the maps, thousands of randomly-selected samples of SAR derived ALT were excluded from the training in order to serve as validation pixels; error performance calculations relative to these samples yielded root-mean-square errors (RMSEs) of 7.5–9.1 cm, with bias errors of magnitude under 0.1 cm. The maps were also compared to ALT measurements collected at a number of in-situ test sites; error performance relative to the site measurements yielded RMSEs of approximately 11–12 cm and bias of 2.7–6.5 cm. These data are being used to investigate regional patterns and underlying physical controls affecting permafrost degradation in the tundra biome.</a:t>
            </a:r>
            <a:endParaRPr lang="en-US" dirty="0"/>
          </a:p>
        </p:txBody>
      </p:sp>
    </p:spTree>
    <p:extLst>
      <p:ext uri="{BB962C8B-B14F-4D97-AF65-F5344CB8AC3E}">
        <p14:creationId xmlns:p14="http://schemas.microsoft.com/office/powerpoint/2010/main" val="1555599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15"/>
          <p:cNvSpPr>
            <a:spLocks noChangeArrowheads="1"/>
          </p:cNvSpPr>
          <p:nvPr userDrawn="1"/>
        </p:nvSpPr>
        <p:spPr bwMode="auto">
          <a:xfrm>
            <a:off x="8270875" y="6045200"/>
            <a:ext cx="391454" cy="304058"/>
          </a:xfrm>
          <a:prstGeom prst="rect">
            <a:avLst/>
          </a:prstGeom>
          <a:noFill/>
          <a:ln w="12700">
            <a:noFill/>
            <a:miter lim="800000"/>
            <a:headEnd/>
            <a:tailEnd/>
          </a:ln>
          <a:effectLst/>
        </p:spPr>
        <p:txBody>
          <a:bodyPr wrap="none">
            <a:spAutoFit/>
          </a:bodyPr>
          <a:lstStyle/>
          <a:p>
            <a:fld id="{16643C30-18D5-774D-828A-A93A76B660A4}" type="slidenum">
              <a:rPr lang="en-US" sz="1376"/>
              <a:pPr/>
              <a:t>‹#›</a:t>
            </a:fld>
            <a:endParaRPr lang="en-US" sz="1376"/>
          </a:p>
        </p:txBody>
      </p:sp>
      <p:sp>
        <p:nvSpPr>
          <p:cNvPr id="2" name="Title 1"/>
          <p:cNvSpPr>
            <a:spLocks noGrp="1"/>
          </p:cNvSpPr>
          <p:nvPr>
            <p:ph type="ctrTitle"/>
          </p:nvPr>
        </p:nvSpPr>
        <p:spPr>
          <a:xfrm>
            <a:off x="650876" y="1989139"/>
            <a:ext cx="7385050" cy="1371600"/>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03338" y="3627438"/>
            <a:ext cx="6080125" cy="1635125"/>
          </a:xfrm>
        </p:spPr>
        <p:txBody>
          <a:bodyPr/>
          <a:lstStyle>
            <a:lvl1pPr marL="0" indent="0" algn="ctr">
              <a:buNone/>
              <a:defRPr/>
            </a:lvl1pPr>
            <a:lvl2pPr marL="449150" indent="0" algn="ctr">
              <a:buNone/>
              <a:defRPr/>
            </a:lvl2pPr>
            <a:lvl3pPr marL="898298" indent="0" algn="ctr">
              <a:buNone/>
              <a:defRPr/>
            </a:lvl3pPr>
            <a:lvl4pPr marL="1347448" indent="0" algn="ctr">
              <a:buNone/>
              <a:defRPr/>
            </a:lvl4pPr>
            <a:lvl5pPr marL="1796598" indent="0" algn="ctr">
              <a:buNone/>
              <a:defRPr/>
            </a:lvl5pPr>
            <a:lvl6pPr marL="2245748" indent="0" algn="ctr">
              <a:buNone/>
              <a:defRPr/>
            </a:lvl6pPr>
            <a:lvl7pPr marL="2694896" indent="0" algn="ctr">
              <a:buNone/>
              <a:defRPr/>
            </a:lvl7pPr>
            <a:lvl8pPr marL="3144046" indent="0" algn="ctr">
              <a:buNone/>
              <a:defRPr/>
            </a:lvl8pPr>
            <a:lvl9pPr marL="3593196" indent="0" algn="ctr">
              <a:buNone/>
              <a:defRPr/>
            </a:lvl9pPr>
          </a:lstStyle>
          <a:p>
            <a:r>
              <a:rPr lang="en-US"/>
              <a:t>Click to edit Master subtitle style</a:t>
            </a:r>
          </a:p>
        </p:txBody>
      </p:sp>
      <p:sp>
        <p:nvSpPr>
          <p:cNvPr id="14" name="Text Box 15"/>
          <p:cNvSpPr txBox="1">
            <a:spLocks noChangeArrowheads="1"/>
          </p:cNvSpPr>
          <p:nvPr userDrawn="1"/>
        </p:nvSpPr>
        <p:spPr bwMode="auto">
          <a:xfrm>
            <a:off x="4961613" y="22034"/>
            <a:ext cx="3840399" cy="304058"/>
          </a:xfrm>
          <a:prstGeom prst="rect">
            <a:avLst/>
          </a:prstGeom>
          <a:noFill/>
          <a:ln w="12700">
            <a:noFill/>
            <a:miter lim="800000"/>
            <a:headEnd/>
            <a:tailEnd/>
          </a:ln>
          <a:effectLst/>
        </p:spPr>
        <p:txBody>
          <a:bodyPr wrap="square">
            <a:spAutoFit/>
          </a:bodyPr>
          <a:lstStyle/>
          <a:p>
            <a:pPr>
              <a:spcBef>
                <a:spcPct val="50000"/>
              </a:spcBef>
              <a:defRPr/>
            </a:pPr>
            <a:r>
              <a:rPr lang="en-US" sz="1376" baseline="0" dirty="0">
                <a:latin typeface="+mn-lt"/>
                <a:ea typeface="+mn-ea"/>
                <a:cs typeface="+mn-cs"/>
              </a:rPr>
              <a:t>Soil Moisture Active Passive (SMAP)</a:t>
            </a:r>
          </a:p>
        </p:txBody>
      </p:sp>
      <p:grpSp>
        <p:nvGrpSpPr>
          <p:cNvPr id="12" name="Group 11">
            <a:extLst>
              <a:ext uri="{FF2B5EF4-FFF2-40B4-BE49-F238E27FC236}">
                <a16:creationId xmlns:a16="http://schemas.microsoft.com/office/drawing/2014/main" id="{EAD832B2-2B99-9D46-B698-829EDB985FD1}"/>
              </a:ext>
            </a:extLst>
          </p:cNvPr>
          <p:cNvGrpSpPr/>
          <p:nvPr userDrawn="1"/>
        </p:nvGrpSpPr>
        <p:grpSpPr>
          <a:xfrm>
            <a:off x="0" y="0"/>
            <a:ext cx="3604260" cy="940373"/>
            <a:chOff x="0" y="0"/>
            <a:chExt cx="3604260" cy="940374"/>
          </a:xfrm>
        </p:grpSpPr>
        <p:graphicFrame>
          <p:nvGraphicFramePr>
            <p:cNvPr id="13" name="Object 2">
              <a:extLst>
                <a:ext uri="{FF2B5EF4-FFF2-40B4-BE49-F238E27FC236}">
                  <a16:creationId xmlns:a16="http://schemas.microsoft.com/office/drawing/2014/main" id="{1FED0533-CD08-EF4D-8390-1BF73C7DE616}"/>
                </a:ext>
              </a:extLst>
            </p:cNvPr>
            <p:cNvGraphicFramePr>
              <a:graphicFrameLocks noChangeAspect="1"/>
            </p:cNvGraphicFramePr>
            <p:nvPr userDrawn="1">
              <p:extLst/>
            </p:nvPr>
          </p:nvGraphicFramePr>
          <p:xfrm>
            <a:off x="0" y="0"/>
            <a:ext cx="685800" cy="622300"/>
          </p:xfrm>
          <a:graphic>
            <a:graphicData uri="http://schemas.openxmlformats.org/presentationml/2006/ole">
              <mc:AlternateContent xmlns:mc="http://schemas.openxmlformats.org/markup-compatibility/2006">
                <mc:Choice xmlns:v="urn:schemas-microsoft-com:vml" Requires="v">
                  <p:oleObj spid="_x0000_s91177" name="Photo Editor Photo" r:id="rId3" imgW="1523810" imgH="1380952" progId="MSPhotoEd.3">
                    <p:embed/>
                  </p:oleObj>
                </mc:Choice>
                <mc:Fallback>
                  <p:oleObj name="Photo Editor Photo" r:id="rId3" imgW="1523810" imgH="1380952" progId="MSPhotoEd.3">
                    <p:embed/>
                    <p:pic>
                      <p:nvPicPr>
                        <p:cNvPr id="13" name="Object 2">
                          <a:extLst>
                            <a:ext uri="{FF2B5EF4-FFF2-40B4-BE49-F238E27FC236}">
                              <a16:creationId xmlns:a16="http://schemas.microsoft.com/office/drawing/2014/main" id="{1FED0533-CD08-EF4D-8390-1BF73C7DE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 cy="62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 name="Rectangle 13">
              <a:extLst>
                <a:ext uri="{FF2B5EF4-FFF2-40B4-BE49-F238E27FC236}">
                  <a16:creationId xmlns:a16="http://schemas.microsoft.com/office/drawing/2014/main" id="{7CF6D775-30E5-C640-AF26-946286F1801A}"/>
                </a:ext>
              </a:extLst>
            </p:cNvPr>
            <p:cNvSpPr>
              <a:spLocks noChangeArrowheads="1"/>
            </p:cNvSpPr>
            <p:nvPr userDrawn="1"/>
          </p:nvSpPr>
          <p:spPr bwMode="auto">
            <a:xfrm>
              <a:off x="533400" y="152400"/>
              <a:ext cx="3070860" cy="787974"/>
            </a:xfrm>
            <a:prstGeom prst="rect">
              <a:avLst/>
            </a:prstGeom>
            <a:noFill/>
            <a:ln w="9525">
              <a:noFill/>
              <a:miter lim="800000"/>
              <a:headEnd/>
              <a:tailEnd/>
            </a:ln>
            <a:effectLst/>
          </p:spPr>
          <p:txBody>
            <a:bodyPr wrap="square">
              <a:spAutoFit/>
            </a:bodyPr>
            <a:lstStyle/>
            <a:p>
              <a:pPr>
                <a:defRPr/>
              </a:pPr>
              <a:r>
                <a:rPr lang="en-US" sz="983" dirty="0">
                  <a:solidFill>
                    <a:schemeClr val="accent2"/>
                  </a:solidFill>
                  <a:latin typeface="Helvetica" pitchFamily="-112" charset="0"/>
                  <a:ea typeface="+mn-ea"/>
                  <a:cs typeface="+mn-cs"/>
                </a:rPr>
                <a:t>National Aeronautics and Space Administration</a:t>
              </a:r>
            </a:p>
            <a:p>
              <a:pPr>
                <a:defRPr/>
              </a:pPr>
              <a:r>
                <a:rPr lang="en-US" sz="983" b="1" dirty="0">
                  <a:solidFill>
                    <a:schemeClr val="accent2"/>
                  </a:solidFill>
                  <a:latin typeface="Helvetica" pitchFamily="-112" charset="0"/>
                  <a:ea typeface="+mn-ea"/>
                  <a:cs typeface="+mn-cs"/>
                </a:rPr>
                <a:t>Jet Propulsion Laboratory</a:t>
              </a:r>
            </a:p>
            <a:p>
              <a:pPr>
                <a:defRPr/>
              </a:pPr>
              <a:r>
                <a:rPr lang="en-US" sz="983" b="1" dirty="0">
                  <a:solidFill>
                    <a:schemeClr val="accent2"/>
                  </a:solidFill>
                  <a:latin typeface="Helvetica" pitchFamily="-112" charset="0"/>
                  <a:ea typeface="+mn-ea"/>
                  <a:cs typeface="+mn-cs"/>
                </a:rPr>
                <a:t>California Institute of Technology</a:t>
              </a:r>
            </a:p>
            <a:p>
              <a:pPr marL="0" marR="0" indent="0" algn="l" defTabSz="898298" rtl="0" eaLnBrk="0" fontAlgn="base" latinLnBrk="0" hangingPunct="0">
                <a:lnSpc>
                  <a:spcPct val="100000"/>
                </a:lnSpc>
                <a:spcBef>
                  <a:spcPct val="0"/>
                </a:spcBef>
                <a:spcAft>
                  <a:spcPct val="0"/>
                </a:spcAft>
                <a:buClrTx/>
                <a:buSzTx/>
                <a:buFontTx/>
                <a:buNone/>
                <a:tabLst/>
                <a:defRPr/>
              </a:pPr>
              <a:r>
                <a:rPr lang="en-US" sz="786" b="1" i="0" kern="1200" dirty="0">
                  <a:solidFill>
                    <a:schemeClr val="tx1"/>
                  </a:solidFill>
                  <a:effectLst/>
                  <a:latin typeface="Helvetica" charset="0"/>
                  <a:ea typeface="Helvetica" charset="0"/>
                  <a:cs typeface="Helvetica" charset="0"/>
                </a:rPr>
                <a:t>JPL/Caltech BUSINESS DISCREET. Caltech Record. </a:t>
              </a:r>
              <a:br>
                <a:rPr lang="en-US" sz="786" b="1" i="0" kern="1200" dirty="0">
                  <a:solidFill>
                    <a:schemeClr val="tx1"/>
                  </a:solidFill>
                  <a:effectLst/>
                  <a:latin typeface="Helvetica" charset="0"/>
                  <a:ea typeface="Helvetica" charset="0"/>
                  <a:cs typeface="Helvetica" charset="0"/>
                </a:rPr>
              </a:br>
              <a:r>
                <a:rPr lang="en-US" sz="786" b="1" i="0" kern="1200" dirty="0">
                  <a:solidFill>
                    <a:schemeClr val="tx1"/>
                  </a:solidFill>
                  <a:effectLst/>
                  <a:latin typeface="Helvetica" charset="0"/>
                  <a:ea typeface="Helvetica" charset="0"/>
                  <a:cs typeface="Helvetica" charset="0"/>
                </a:rPr>
                <a:t>Not for Public Distribution.</a:t>
              </a:r>
              <a:endParaRPr lang="en-US" sz="786" b="1" dirty="0">
                <a:solidFill>
                  <a:schemeClr val="accent2"/>
                </a:solidFill>
                <a:latin typeface="Helvetica" charset="0"/>
                <a:ea typeface="Helvetica" charset="0"/>
                <a:cs typeface="Helvetica" charset="0"/>
              </a:endParaRPr>
            </a:p>
          </p:txBody>
        </p:sp>
      </p:grpSp>
    </p:spTree>
    <p:extLst>
      <p:ext uri="{BB962C8B-B14F-4D97-AF65-F5344CB8AC3E}">
        <p14:creationId xmlns:p14="http://schemas.microsoft.com/office/powerpoint/2010/main" val="283779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4" name="Object 2">
            <a:extLst>
              <a:ext uri="{FF2B5EF4-FFF2-40B4-BE49-F238E27FC236}">
                <a16:creationId xmlns:a16="http://schemas.microsoft.com/office/drawing/2014/main" id="{4F425F46-C8BE-8249-A74D-DD8263B6A835}"/>
              </a:ext>
            </a:extLst>
          </p:cNvPr>
          <p:cNvGraphicFramePr>
            <a:graphicFrameLocks noChangeAspect="1"/>
          </p:cNvGraphicFramePr>
          <p:nvPr userDrawn="1">
            <p:extLst/>
          </p:nvPr>
        </p:nvGraphicFramePr>
        <p:xfrm>
          <a:off x="1" y="0"/>
          <a:ext cx="685800" cy="622300"/>
        </p:xfrm>
        <a:graphic>
          <a:graphicData uri="http://schemas.openxmlformats.org/presentationml/2006/ole">
            <mc:AlternateContent xmlns:mc="http://schemas.openxmlformats.org/markup-compatibility/2006">
              <mc:Choice xmlns:v="urn:schemas-microsoft-com:vml" Requires="v">
                <p:oleObj spid="_x0000_s92201" name="Photo Editor Photo" r:id="rId3" imgW="1523810" imgH="1380952" progId="MSPhotoEd.3">
                  <p:embed/>
                </p:oleObj>
              </mc:Choice>
              <mc:Fallback>
                <p:oleObj name="Photo Editor Photo" r:id="rId3" imgW="1523810" imgH="1380952" progId="MSPhotoEd.3">
                  <p:embed/>
                  <p:pic>
                    <p:nvPicPr>
                      <p:cNvPr id="14" name="Object 2">
                        <a:extLst>
                          <a:ext uri="{FF2B5EF4-FFF2-40B4-BE49-F238E27FC236}">
                            <a16:creationId xmlns:a16="http://schemas.microsoft.com/office/drawing/2014/main" id="{4F425F46-C8BE-8249-A74D-DD8263B6A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685800" cy="62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50366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8270875" y="6045200"/>
            <a:ext cx="391454" cy="304058"/>
          </a:xfrm>
          <a:prstGeom prst="rect">
            <a:avLst/>
          </a:prstGeom>
          <a:noFill/>
          <a:ln w="12700">
            <a:noFill/>
            <a:miter lim="800000"/>
            <a:headEnd/>
            <a:tailEnd/>
          </a:ln>
          <a:effectLst/>
        </p:spPr>
        <p:txBody>
          <a:bodyPr wrap="none">
            <a:spAutoFit/>
          </a:bodyPr>
          <a:lstStyle/>
          <a:p>
            <a:fld id="{31C2D8C0-0AE9-D64E-BD9E-CB648246EB48}" type="slidenum">
              <a:rPr lang="en-US" sz="1376"/>
              <a:pPr/>
              <a:t>‹#›</a:t>
            </a:fld>
            <a:endParaRPr lang="en-US" sz="1376"/>
          </a:p>
        </p:txBody>
      </p:sp>
      <p:sp>
        <p:nvSpPr>
          <p:cNvPr id="13" name="Text Box 15"/>
          <p:cNvSpPr txBox="1">
            <a:spLocks noChangeArrowheads="1"/>
          </p:cNvSpPr>
          <p:nvPr userDrawn="1"/>
        </p:nvSpPr>
        <p:spPr bwMode="auto">
          <a:xfrm>
            <a:off x="4972629" y="0"/>
            <a:ext cx="3840399" cy="304058"/>
          </a:xfrm>
          <a:prstGeom prst="rect">
            <a:avLst/>
          </a:prstGeom>
          <a:noFill/>
          <a:ln w="12700">
            <a:noFill/>
            <a:miter lim="800000"/>
            <a:headEnd/>
            <a:tailEnd/>
          </a:ln>
          <a:effectLst/>
        </p:spPr>
        <p:txBody>
          <a:bodyPr wrap="square">
            <a:spAutoFit/>
          </a:bodyPr>
          <a:lstStyle/>
          <a:p>
            <a:pPr>
              <a:spcBef>
                <a:spcPct val="50000"/>
              </a:spcBef>
              <a:defRPr/>
            </a:pPr>
            <a:r>
              <a:rPr lang="en-US" sz="1376" dirty="0">
                <a:latin typeface="+mn-lt"/>
                <a:ea typeface="+mn-ea"/>
                <a:cs typeface="+mn-cs"/>
              </a:rPr>
              <a:t>Soil Moisture Active Passive (SMAP)</a:t>
            </a:r>
          </a:p>
        </p:txBody>
      </p:sp>
      <p:grpSp>
        <p:nvGrpSpPr>
          <p:cNvPr id="12" name="Group 11">
            <a:extLst>
              <a:ext uri="{FF2B5EF4-FFF2-40B4-BE49-F238E27FC236}">
                <a16:creationId xmlns:a16="http://schemas.microsoft.com/office/drawing/2014/main" id="{8E6B018F-A8C5-C843-B04E-FA9DEEE8A10A}"/>
              </a:ext>
            </a:extLst>
          </p:cNvPr>
          <p:cNvGrpSpPr/>
          <p:nvPr userDrawn="1"/>
        </p:nvGrpSpPr>
        <p:grpSpPr>
          <a:xfrm>
            <a:off x="0" y="0"/>
            <a:ext cx="3604260" cy="940373"/>
            <a:chOff x="0" y="0"/>
            <a:chExt cx="3604260" cy="940374"/>
          </a:xfrm>
        </p:grpSpPr>
        <p:graphicFrame>
          <p:nvGraphicFramePr>
            <p:cNvPr id="14" name="Object 2">
              <a:extLst>
                <a:ext uri="{FF2B5EF4-FFF2-40B4-BE49-F238E27FC236}">
                  <a16:creationId xmlns:a16="http://schemas.microsoft.com/office/drawing/2014/main" id="{40C3F535-D18F-3841-9170-A8052552EE84}"/>
                </a:ext>
              </a:extLst>
            </p:cNvPr>
            <p:cNvGraphicFramePr>
              <a:graphicFrameLocks noChangeAspect="1"/>
            </p:cNvGraphicFramePr>
            <p:nvPr userDrawn="1">
              <p:extLst/>
            </p:nvPr>
          </p:nvGraphicFramePr>
          <p:xfrm>
            <a:off x="0" y="0"/>
            <a:ext cx="685800" cy="622300"/>
          </p:xfrm>
          <a:graphic>
            <a:graphicData uri="http://schemas.openxmlformats.org/presentationml/2006/ole">
              <mc:AlternateContent xmlns:mc="http://schemas.openxmlformats.org/markup-compatibility/2006">
                <mc:Choice xmlns:v="urn:schemas-microsoft-com:vml" Requires="v">
                  <p:oleObj spid="_x0000_s93225" name="Photo Editor Photo" r:id="rId3" imgW="1523810" imgH="1380952" progId="MSPhotoEd.3">
                    <p:embed/>
                  </p:oleObj>
                </mc:Choice>
                <mc:Fallback>
                  <p:oleObj name="Photo Editor Photo" r:id="rId3" imgW="1523810" imgH="1380952" progId="MSPhotoEd.3">
                    <p:embed/>
                    <p:pic>
                      <p:nvPicPr>
                        <p:cNvPr id="14" name="Object 2">
                          <a:extLst>
                            <a:ext uri="{FF2B5EF4-FFF2-40B4-BE49-F238E27FC236}">
                              <a16:creationId xmlns:a16="http://schemas.microsoft.com/office/drawing/2014/main" id="{40C3F535-D18F-3841-9170-A8052552E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 cy="62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 name="Rectangle 13">
              <a:extLst>
                <a:ext uri="{FF2B5EF4-FFF2-40B4-BE49-F238E27FC236}">
                  <a16:creationId xmlns:a16="http://schemas.microsoft.com/office/drawing/2014/main" id="{E2D25C95-0F0D-6F45-8746-577E6E2B1CC6}"/>
                </a:ext>
              </a:extLst>
            </p:cNvPr>
            <p:cNvSpPr>
              <a:spLocks noChangeArrowheads="1"/>
            </p:cNvSpPr>
            <p:nvPr userDrawn="1"/>
          </p:nvSpPr>
          <p:spPr bwMode="auto">
            <a:xfrm>
              <a:off x="533400" y="152400"/>
              <a:ext cx="3070860" cy="787974"/>
            </a:xfrm>
            <a:prstGeom prst="rect">
              <a:avLst/>
            </a:prstGeom>
            <a:noFill/>
            <a:ln w="9525">
              <a:noFill/>
              <a:miter lim="800000"/>
              <a:headEnd/>
              <a:tailEnd/>
            </a:ln>
            <a:effectLst/>
          </p:spPr>
          <p:txBody>
            <a:bodyPr wrap="square">
              <a:spAutoFit/>
            </a:bodyPr>
            <a:lstStyle/>
            <a:p>
              <a:pPr>
                <a:defRPr/>
              </a:pPr>
              <a:r>
                <a:rPr lang="en-US" sz="983" dirty="0">
                  <a:solidFill>
                    <a:schemeClr val="accent2"/>
                  </a:solidFill>
                  <a:latin typeface="Helvetica" pitchFamily="-112" charset="0"/>
                  <a:ea typeface="+mn-ea"/>
                  <a:cs typeface="+mn-cs"/>
                </a:rPr>
                <a:t>National Aeronautics and Space Administration</a:t>
              </a:r>
            </a:p>
            <a:p>
              <a:pPr>
                <a:defRPr/>
              </a:pPr>
              <a:r>
                <a:rPr lang="en-US" sz="983" b="1" dirty="0">
                  <a:solidFill>
                    <a:schemeClr val="accent2"/>
                  </a:solidFill>
                  <a:latin typeface="Helvetica" pitchFamily="-112" charset="0"/>
                  <a:ea typeface="+mn-ea"/>
                  <a:cs typeface="+mn-cs"/>
                </a:rPr>
                <a:t>Jet Propulsion Laboratory</a:t>
              </a:r>
            </a:p>
            <a:p>
              <a:pPr>
                <a:defRPr/>
              </a:pPr>
              <a:r>
                <a:rPr lang="en-US" sz="983" b="1" dirty="0">
                  <a:solidFill>
                    <a:schemeClr val="accent2"/>
                  </a:solidFill>
                  <a:latin typeface="Helvetica" pitchFamily="-112" charset="0"/>
                  <a:ea typeface="+mn-ea"/>
                  <a:cs typeface="+mn-cs"/>
                </a:rPr>
                <a:t>California Institute of Technology</a:t>
              </a:r>
            </a:p>
            <a:p>
              <a:pPr marL="0" marR="0" indent="0" algn="l" defTabSz="898298" rtl="0" eaLnBrk="0" fontAlgn="base" latinLnBrk="0" hangingPunct="0">
                <a:lnSpc>
                  <a:spcPct val="100000"/>
                </a:lnSpc>
                <a:spcBef>
                  <a:spcPct val="0"/>
                </a:spcBef>
                <a:spcAft>
                  <a:spcPct val="0"/>
                </a:spcAft>
                <a:buClrTx/>
                <a:buSzTx/>
                <a:buFontTx/>
                <a:buNone/>
                <a:tabLst/>
                <a:defRPr/>
              </a:pPr>
              <a:r>
                <a:rPr lang="en-US" sz="786" b="1" i="0" kern="1200" dirty="0">
                  <a:solidFill>
                    <a:schemeClr val="tx1"/>
                  </a:solidFill>
                  <a:effectLst/>
                  <a:latin typeface="Helvetica" charset="0"/>
                  <a:ea typeface="Helvetica" charset="0"/>
                  <a:cs typeface="Helvetica" charset="0"/>
                </a:rPr>
                <a:t>JPL/Caltech BUSINESS DISCREET. Caltech Record. </a:t>
              </a:r>
              <a:br>
                <a:rPr lang="en-US" sz="786" b="1" i="0" kern="1200" dirty="0">
                  <a:solidFill>
                    <a:schemeClr val="tx1"/>
                  </a:solidFill>
                  <a:effectLst/>
                  <a:latin typeface="Helvetica" charset="0"/>
                  <a:ea typeface="Helvetica" charset="0"/>
                  <a:cs typeface="Helvetica" charset="0"/>
                </a:rPr>
              </a:br>
              <a:r>
                <a:rPr lang="en-US" sz="786" b="1" i="0" kern="1200" dirty="0">
                  <a:solidFill>
                    <a:schemeClr val="tx1"/>
                  </a:solidFill>
                  <a:effectLst/>
                  <a:latin typeface="Helvetica" charset="0"/>
                  <a:ea typeface="Helvetica" charset="0"/>
                  <a:cs typeface="Helvetica" charset="0"/>
                </a:rPr>
                <a:t>Not for Public Distribution.</a:t>
              </a:r>
              <a:endParaRPr lang="en-US" sz="786" b="1" dirty="0">
                <a:solidFill>
                  <a:schemeClr val="accent2"/>
                </a:solidFill>
                <a:latin typeface="Helvetica" charset="0"/>
                <a:ea typeface="Helvetica" charset="0"/>
                <a:cs typeface="Helvetica" charset="0"/>
              </a:endParaRPr>
            </a:p>
          </p:txBody>
        </p:sp>
      </p:grpSp>
    </p:spTree>
    <p:extLst>
      <p:ext uri="{BB962C8B-B14F-4D97-AF65-F5344CB8AC3E}">
        <p14:creationId xmlns:p14="http://schemas.microsoft.com/office/powerpoint/2010/main" val="90728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15"/>
          <p:cNvSpPr>
            <a:spLocks noChangeArrowheads="1"/>
          </p:cNvSpPr>
          <p:nvPr userDrawn="1"/>
        </p:nvSpPr>
        <p:spPr bwMode="auto">
          <a:xfrm>
            <a:off x="8270875" y="6045200"/>
            <a:ext cx="391454" cy="304058"/>
          </a:xfrm>
          <a:prstGeom prst="rect">
            <a:avLst/>
          </a:prstGeom>
          <a:noFill/>
          <a:ln w="12700">
            <a:noFill/>
            <a:miter lim="800000"/>
            <a:headEnd/>
            <a:tailEnd/>
          </a:ln>
          <a:effectLst/>
        </p:spPr>
        <p:txBody>
          <a:bodyPr wrap="none">
            <a:spAutoFit/>
          </a:bodyPr>
          <a:lstStyle/>
          <a:p>
            <a:fld id="{C6ED0E91-6646-4541-B939-EC086F4E6C1B}" type="slidenum">
              <a:rPr lang="en-US" sz="1376"/>
              <a:pPr/>
              <a:t>‹#›</a:t>
            </a:fld>
            <a:endParaRPr lang="en-US" sz="1376"/>
          </a:p>
        </p:txBody>
      </p:sp>
      <p:sp>
        <p:nvSpPr>
          <p:cNvPr id="9" name="Slide Number Placeholder 8"/>
          <p:cNvSpPr>
            <a:spLocks noGrp="1" noChangeArrowheads="1"/>
          </p:cNvSpPr>
          <p:nvPr>
            <p:ph type="sldNum" sz="quarter" idx="12"/>
          </p:nvPr>
        </p:nvSpPr>
        <p:spPr>
          <a:xfrm>
            <a:off x="6781801" y="6019800"/>
            <a:ext cx="1905000" cy="152400"/>
          </a:xfrm>
          <a:prstGeom prst="rect">
            <a:avLst/>
          </a:prstGeom>
        </p:spPr>
        <p:txBody>
          <a:bodyPr/>
          <a:lstStyle>
            <a:lvl1pPr>
              <a:defRPr>
                <a:latin typeface="Times New Roman" pitchFamily="-112" charset="0"/>
                <a:ea typeface="+mn-ea"/>
                <a:cs typeface="+mn-cs"/>
              </a:defRPr>
            </a:lvl1pPr>
          </a:lstStyle>
          <a:p>
            <a:pPr>
              <a:defRPr/>
            </a:pPr>
            <a:endParaRPr lang="en-US"/>
          </a:p>
        </p:txBody>
      </p:sp>
      <p:sp>
        <p:nvSpPr>
          <p:cNvPr id="12" name="Text Box 15"/>
          <p:cNvSpPr txBox="1">
            <a:spLocks noChangeArrowheads="1"/>
          </p:cNvSpPr>
          <p:nvPr userDrawn="1"/>
        </p:nvSpPr>
        <p:spPr bwMode="auto">
          <a:xfrm>
            <a:off x="4972629" y="0"/>
            <a:ext cx="3840399" cy="304058"/>
          </a:xfrm>
          <a:prstGeom prst="rect">
            <a:avLst/>
          </a:prstGeom>
          <a:noFill/>
          <a:ln w="12700">
            <a:noFill/>
            <a:miter lim="800000"/>
            <a:headEnd/>
            <a:tailEnd/>
          </a:ln>
          <a:effectLst/>
        </p:spPr>
        <p:txBody>
          <a:bodyPr wrap="square">
            <a:spAutoFit/>
          </a:bodyPr>
          <a:lstStyle/>
          <a:p>
            <a:pPr>
              <a:spcBef>
                <a:spcPct val="50000"/>
              </a:spcBef>
              <a:defRPr/>
            </a:pPr>
            <a:r>
              <a:rPr lang="en-US" sz="1376" dirty="0">
                <a:latin typeface="+mn-lt"/>
                <a:ea typeface="+mn-ea"/>
                <a:cs typeface="+mn-cs"/>
              </a:rPr>
              <a:t>Soil Moisture Active Passive (SMAP)</a:t>
            </a:r>
          </a:p>
        </p:txBody>
      </p:sp>
      <p:grpSp>
        <p:nvGrpSpPr>
          <p:cNvPr id="15" name="Group 14">
            <a:extLst>
              <a:ext uri="{FF2B5EF4-FFF2-40B4-BE49-F238E27FC236}">
                <a16:creationId xmlns:a16="http://schemas.microsoft.com/office/drawing/2014/main" id="{D9D37FAD-8E6B-C349-8286-9CF34CCE9594}"/>
              </a:ext>
            </a:extLst>
          </p:cNvPr>
          <p:cNvGrpSpPr/>
          <p:nvPr userDrawn="1"/>
        </p:nvGrpSpPr>
        <p:grpSpPr>
          <a:xfrm>
            <a:off x="0" y="0"/>
            <a:ext cx="3604260" cy="940373"/>
            <a:chOff x="0" y="0"/>
            <a:chExt cx="3604260" cy="940374"/>
          </a:xfrm>
        </p:grpSpPr>
        <p:graphicFrame>
          <p:nvGraphicFramePr>
            <p:cNvPr id="16" name="Object 2">
              <a:extLst>
                <a:ext uri="{FF2B5EF4-FFF2-40B4-BE49-F238E27FC236}">
                  <a16:creationId xmlns:a16="http://schemas.microsoft.com/office/drawing/2014/main" id="{491C3BF0-077A-1A4D-8389-608CDA2E0CD3}"/>
                </a:ext>
              </a:extLst>
            </p:cNvPr>
            <p:cNvGraphicFramePr>
              <a:graphicFrameLocks noChangeAspect="1"/>
            </p:cNvGraphicFramePr>
            <p:nvPr userDrawn="1">
              <p:extLst/>
            </p:nvPr>
          </p:nvGraphicFramePr>
          <p:xfrm>
            <a:off x="0" y="0"/>
            <a:ext cx="685800" cy="622300"/>
          </p:xfrm>
          <a:graphic>
            <a:graphicData uri="http://schemas.openxmlformats.org/presentationml/2006/ole">
              <mc:AlternateContent xmlns:mc="http://schemas.openxmlformats.org/markup-compatibility/2006">
                <mc:Choice xmlns:v="urn:schemas-microsoft-com:vml" Requires="v">
                  <p:oleObj spid="_x0000_s94249" name="Photo Editor Photo" r:id="rId3" imgW="1523810" imgH="1380952" progId="MSPhotoEd.3">
                    <p:embed/>
                  </p:oleObj>
                </mc:Choice>
                <mc:Fallback>
                  <p:oleObj name="Photo Editor Photo" r:id="rId3" imgW="1523810" imgH="1380952" progId="MSPhotoEd.3">
                    <p:embed/>
                    <p:pic>
                      <p:nvPicPr>
                        <p:cNvPr id="16" name="Object 2">
                          <a:extLst>
                            <a:ext uri="{FF2B5EF4-FFF2-40B4-BE49-F238E27FC236}">
                              <a16:creationId xmlns:a16="http://schemas.microsoft.com/office/drawing/2014/main" id="{491C3BF0-077A-1A4D-8389-608CDA2E0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 cy="62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Rectangle 13">
              <a:extLst>
                <a:ext uri="{FF2B5EF4-FFF2-40B4-BE49-F238E27FC236}">
                  <a16:creationId xmlns:a16="http://schemas.microsoft.com/office/drawing/2014/main" id="{D51EEFFE-CC2A-8E49-B7BA-ABAAE29D8F22}"/>
                </a:ext>
              </a:extLst>
            </p:cNvPr>
            <p:cNvSpPr>
              <a:spLocks noChangeArrowheads="1"/>
            </p:cNvSpPr>
            <p:nvPr userDrawn="1"/>
          </p:nvSpPr>
          <p:spPr bwMode="auto">
            <a:xfrm>
              <a:off x="533400" y="152400"/>
              <a:ext cx="3070860" cy="787974"/>
            </a:xfrm>
            <a:prstGeom prst="rect">
              <a:avLst/>
            </a:prstGeom>
            <a:noFill/>
            <a:ln w="9525">
              <a:noFill/>
              <a:miter lim="800000"/>
              <a:headEnd/>
              <a:tailEnd/>
            </a:ln>
            <a:effectLst/>
          </p:spPr>
          <p:txBody>
            <a:bodyPr wrap="square">
              <a:spAutoFit/>
            </a:bodyPr>
            <a:lstStyle/>
            <a:p>
              <a:pPr>
                <a:defRPr/>
              </a:pPr>
              <a:r>
                <a:rPr lang="en-US" sz="983" dirty="0">
                  <a:solidFill>
                    <a:schemeClr val="accent2"/>
                  </a:solidFill>
                  <a:latin typeface="Helvetica" pitchFamily="-112" charset="0"/>
                  <a:ea typeface="+mn-ea"/>
                  <a:cs typeface="+mn-cs"/>
                </a:rPr>
                <a:t>National Aeronautics and Space Administration</a:t>
              </a:r>
            </a:p>
            <a:p>
              <a:pPr>
                <a:defRPr/>
              </a:pPr>
              <a:r>
                <a:rPr lang="en-US" sz="983" b="1" dirty="0">
                  <a:solidFill>
                    <a:schemeClr val="accent2"/>
                  </a:solidFill>
                  <a:latin typeface="Helvetica" pitchFamily="-112" charset="0"/>
                  <a:ea typeface="+mn-ea"/>
                  <a:cs typeface="+mn-cs"/>
                </a:rPr>
                <a:t>Jet Propulsion Laboratory</a:t>
              </a:r>
            </a:p>
            <a:p>
              <a:pPr>
                <a:defRPr/>
              </a:pPr>
              <a:r>
                <a:rPr lang="en-US" sz="983" b="1" dirty="0">
                  <a:solidFill>
                    <a:schemeClr val="accent2"/>
                  </a:solidFill>
                  <a:latin typeface="Helvetica" pitchFamily="-112" charset="0"/>
                  <a:ea typeface="+mn-ea"/>
                  <a:cs typeface="+mn-cs"/>
                </a:rPr>
                <a:t>California Institute of Technology</a:t>
              </a:r>
            </a:p>
            <a:p>
              <a:pPr marL="0" marR="0" indent="0" algn="l" defTabSz="898298" rtl="0" eaLnBrk="0" fontAlgn="base" latinLnBrk="0" hangingPunct="0">
                <a:lnSpc>
                  <a:spcPct val="100000"/>
                </a:lnSpc>
                <a:spcBef>
                  <a:spcPct val="0"/>
                </a:spcBef>
                <a:spcAft>
                  <a:spcPct val="0"/>
                </a:spcAft>
                <a:buClrTx/>
                <a:buSzTx/>
                <a:buFontTx/>
                <a:buNone/>
                <a:tabLst/>
                <a:defRPr/>
              </a:pPr>
              <a:r>
                <a:rPr lang="en-US" sz="786" b="1" i="0" kern="1200" dirty="0">
                  <a:solidFill>
                    <a:schemeClr val="tx1"/>
                  </a:solidFill>
                  <a:effectLst/>
                  <a:latin typeface="Helvetica" charset="0"/>
                  <a:ea typeface="Helvetica" charset="0"/>
                  <a:cs typeface="Helvetica" charset="0"/>
                </a:rPr>
                <a:t>JPL/Caltech BUSINESS DISCREET. Caltech Record. </a:t>
              </a:r>
              <a:br>
                <a:rPr lang="en-US" sz="786" b="1" i="0" kern="1200" dirty="0">
                  <a:solidFill>
                    <a:schemeClr val="tx1"/>
                  </a:solidFill>
                  <a:effectLst/>
                  <a:latin typeface="Helvetica" charset="0"/>
                  <a:ea typeface="Helvetica" charset="0"/>
                  <a:cs typeface="Helvetica" charset="0"/>
                </a:rPr>
              </a:br>
              <a:r>
                <a:rPr lang="en-US" sz="786" b="1" i="0" kern="1200" dirty="0">
                  <a:solidFill>
                    <a:schemeClr val="tx1"/>
                  </a:solidFill>
                  <a:effectLst/>
                  <a:latin typeface="Helvetica" charset="0"/>
                  <a:ea typeface="Helvetica" charset="0"/>
                  <a:cs typeface="Helvetica" charset="0"/>
                </a:rPr>
                <a:t>Not for Public Distribution.</a:t>
              </a:r>
              <a:endParaRPr lang="en-US" sz="786" b="1" dirty="0">
                <a:solidFill>
                  <a:schemeClr val="accent2"/>
                </a:solidFill>
                <a:latin typeface="Helvetica" charset="0"/>
                <a:ea typeface="Helvetica" charset="0"/>
                <a:cs typeface="Helvetica" charset="0"/>
              </a:endParaRPr>
            </a:p>
          </p:txBody>
        </p:sp>
      </p:grpSp>
    </p:spTree>
    <p:extLst>
      <p:ext uri="{BB962C8B-B14F-4D97-AF65-F5344CB8AC3E}">
        <p14:creationId xmlns:p14="http://schemas.microsoft.com/office/powerpoint/2010/main" val="55901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8"/>
          <p:cNvSpPr>
            <a:spLocks noGrp="1" noChangeArrowheads="1"/>
          </p:cNvSpPr>
          <p:nvPr>
            <p:ph type="body" idx="1"/>
          </p:nvPr>
        </p:nvSpPr>
        <p:spPr bwMode="auto">
          <a:xfrm>
            <a:off x="685800" y="1371600"/>
            <a:ext cx="77724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9" name="Rectangle 15"/>
          <p:cNvSpPr>
            <a:spLocks noChangeArrowheads="1"/>
          </p:cNvSpPr>
          <p:nvPr userDrawn="1"/>
        </p:nvSpPr>
        <p:spPr bwMode="auto">
          <a:xfrm>
            <a:off x="8270875" y="6045200"/>
            <a:ext cx="391454" cy="304058"/>
          </a:xfrm>
          <a:prstGeom prst="rect">
            <a:avLst/>
          </a:prstGeom>
          <a:noFill/>
          <a:ln w="12700">
            <a:noFill/>
            <a:miter lim="800000"/>
            <a:headEnd/>
            <a:tailEnd/>
          </a:ln>
          <a:effectLst/>
        </p:spPr>
        <p:txBody>
          <a:bodyPr wrap="none">
            <a:spAutoFit/>
          </a:bodyPr>
          <a:lstStyle/>
          <a:p>
            <a:fld id="{A71D4527-C38E-C247-9FEA-3272A41A2348}" type="slidenum">
              <a:rPr lang="en-US" sz="1376"/>
              <a:pPr/>
              <a:t>‹#›</a:t>
            </a:fld>
            <a:endParaRPr lang="en-US" sz="1376"/>
          </a:p>
        </p:txBody>
      </p:sp>
      <p:sp>
        <p:nvSpPr>
          <p:cNvPr id="9" name="Text Box 15"/>
          <p:cNvSpPr txBox="1">
            <a:spLocks noChangeArrowheads="1"/>
          </p:cNvSpPr>
          <p:nvPr userDrawn="1"/>
        </p:nvSpPr>
        <p:spPr bwMode="auto">
          <a:xfrm>
            <a:off x="4972629" y="0"/>
            <a:ext cx="3840399" cy="304058"/>
          </a:xfrm>
          <a:prstGeom prst="rect">
            <a:avLst/>
          </a:prstGeom>
          <a:noFill/>
          <a:ln w="12700">
            <a:noFill/>
            <a:miter lim="800000"/>
            <a:headEnd/>
            <a:tailEnd/>
          </a:ln>
          <a:effectLst/>
        </p:spPr>
        <p:txBody>
          <a:bodyPr wrap="square">
            <a:spAutoFit/>
          </a:bodyPr>
          <a:lstStyle/>
          <a:p>
            <a:pPr>
              <a:spcBef>
                <a:spcPct val="50000"/>
              </a:spcBef>
              <a:defRPr/>
            </a:pPr>
            <a:r>
              <a:rPr lang="en-US" sz="1376" baseline="0" dirty="0">
                <a:latin typeface="+mn-lt"/>
                <a:ea typeface="+mn-ea"/>
                <a:cs typeface="+mn-cs"/>
              </a:rPr>
              <a:t>Soil Moisture Active Passive (SMAP)</a:t>
            </a:r>
          </a:p>
        </p:txBody>
      </p:sp>
      <p:grpSp>
        <p:nvGrpSpPr>
          <p:cNvPr id="10" name="Group 9">
            <a:extLst>
              <a:ext uri="{FF2B5EF4-FFF2-40B4-BE49-F238E27FC236}">
                <a16:creationId xmlns:a16="http://schemas.microsoft.com/office/drawing/2014/main" id="{FD9E19D8-EB57-154C-9CE9-CC33979295BC}"/>
              </a:ext>
            </a:extLst>
          </p:cNvPr>
          <p:cNvGrpSpPr/>
          <p:nvPr userDrawn="1"/>
        </p:nvGrpSpPr>
        <p:grpSpPr>
          <a:xfrm>
            <a:off x="0" y="0"/>
            <a:ext cx="3604260" cy="940373"/>
            <a:chOff x="0" y="0"/>
            <a:chExt cx="3604260" cy="940374"/>
          </a:xfrm>
        </p:grpSpPr>
        <p:graphicFrame>
          <p:nvGraphicFramePr>
            <p:cNvPr id="11" name="Object 2">
              <a:extLst>
                <a:ext uri="{FF2B5EF4-FFF2-40B4-BE49-F238E27FC236}">
                  <a16:creationId xmlns:a16="http://schemas.microsoft.com/office/drawing/2014/main" id="{5EDB6AC4-FB7B-A34F-9640-E995AA5EEB38}"/>
                </a:ext>
              </a:extLst>
            </p:cNvPr>
            <p:cNvGraphicFramePr>
              <a:graphicFrameLocks noChangeAspect="1"/>
            </p:cNvGraphicFramePr>
            <p:nvPr userDrawn="1">
              <p:extLst/>
            </p:nvPr>
          </p:nvGraphicFramePr>
          <p:xfrm>
            <a:off x="0" y="0"/>
            <a:ext cx="685800" cy="622300"/>
          </p:xfrm>
          <a:graphic>
            <a:graphicData uri="http://schemas.openxmlformats.org/presentationml/2006/ole">
              <mc:AlternateContent xmlns:mc="http://schemas.openxmlformats.org/markup-compatibility/2006">
                <mc:Choice xmlns:v="urn:schemas-microsoft-com:vml" Requires="v">
                  <p:oleObj spid="_x0000_s90153" name="Photo Editor Photo" r:id="rId7" imgW="1523810" imgH="1380952" progId="MSPhotoEd.3">
                    <p:embed/>
                  </p:oleObj>
                </mc:Choice>
                <mc:Fallback>
                  <p:oleObj name="Photo Editor Photo" r:id="rId7" imgW="1523810" imgH="1380952" progId="MSPhotoEd.3">
                    <p:embed/>
                    <p:pic>
                      <p:nvPicPr>
                        <p:cNvPr id="11" name="Object 2">
                          <a:extLst>
                            <a:ext uri="{FF2B5EF4-FFF2-40B4-BE49-F238E27FC236}">
                              <a16:creationId xmlns:a16="http://schemas.microsoft.com/office/drawing/2014/main" id="{5EDB6AC4-FB7B-A34F-9640-E995AA5EEB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85800" cy="62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Rectangle 13">
              <a:extLst>
                <a:ext uri="{FF2B5EF4-FFF2-40B4-BE49-F238E27FC236}">
                  <a16:creationId xmlns:a16="http://schemas.microsoft.com/office/drawing/2014/main" id="{D6EF6D60-6338-A744-A36F-154A90D72D2E}"/>
                </a:ext>
              </a:extLst>
            </p:cNvPr>
            <p:cNvSpPr>
              <a:spLocks noChangeArrowheads="1"/>
            </p:cNvSpPr>
            <p:nvPr userDrawn="1"/>
          </p:nvSpPr>
          <p:spPr bwMode="auto">
            <a:xfrm>
              <a:off x="533400" y="152400"/>
              <a:ext cx="3070860" cy="787974"/>
            </a:xfrm>
            <a:prstGeom prst="rect">
              <a:avLst/>
            </a:prstGeom>
            <a:noFill/>
            <a:ln w="9525">
              <a:noFill/>
              <a:miter lim="800000"/>
              <a:headEnd/>
              <a:tailEnd/>
            </a:ln>
            <a:effectLst/>
          </p:spPr>
          <p:txBody>
            <a:bodyPr wrap="square">
              <a:spAutoFit/>
            </a:bodyPr>
            <a:lstStyle/>
            <a:p>
              <a:pPr>
                <a:defRPr/>
              </a:pPr>
              <a:r>
                <a:rPr lang="en-US" sz="983" dirty="0">
                  <a:solidFill>
                    <a:schemeClr val="accent2"/>
                  </a:solidFill>
                  <a:latin typeface="Helvetica" pitchFamily="-112" charset="0"/>
                  <a:ea typeface="+mn-ea"/>
                  <a:cs typeface="+mn-cs"/>
                </a:rPr>
                <a:t>National Aeronautics and Space Administration</a:t>
              </a:r>
            </a:p>
            <a:p>
              <a:pPr>
                <a:defRPr/>
              </a:pPr>
              <a:r>
                <a:rPr lang="en-US" sz="983" b="1" dirty="0">
                  <a:solidFill>
                    <a:schemeClr val="accent2"/>
                  </a:solidFill>
                  <a:latin typeface="Helvetica" pitchFamily="-112" charset="0"/>
                  <a:ea typeface="+mn-ea"/>
                  <a:cs typeface="+mn-cs"/>
                </a:rPr>
                <a:t>Jet Propulsion Laboratory</a:t>
              </a:r>
            </a:p>
            <a:p>
              <a:pPr>
                <a:defRPr/>
              </a:pPr>
              <a:r>
                <a:rPr lang="en-US" sz="983" b="1" dirty="0">
                  <a:solidFill>
                    <a:schemeClr val="accent2"/>
                  </a:solidFill>
                  <a:latin typeface="Helvetica" pitchFamily="-112" charset="0"/>
                  <a:ea typeface="+mn-ea"/>
                  <a:cs typeface="+mn-cs"/>
                </a:rPr>
                <a:t>California Institute of Technology</a:t>
              </a:r>
            </a:p>
            <a:p>
              <a:pPr marL="0" marR="0" indent="0" algn="l" defTabSz="898298" rtl="0" eaLnBrk="0" fontAlgn="base" latinLnBrk="0" hangingPunct="0">
                <a:lnSpc>
                  <a:spcPct val="100000"/>
                </a:lnSpc>
                <a:spcBef>
                  <a:spcPct val="0"/>
                </a:spcBef>
                <a:spcAft>
                  <a:spcPct val="0"/>
                </a:spcAft>
                <a:buClrTx/>
                <a:buSzTx/>
                <a:buFontTx/>
                <a:buNone/>
                <a:tabLst/>
                <a:defRPr/>
              </a:pPr>
              <a:r>
                <a:rPr lang="en-US" sz="786" b="1" i="0" kern="1200" dirty="0">
                  <a:solidFill>
                    <a:schemeClr val="tx1"/>
                  </a:solidFill>
                  <a:effectLst/>
                  <a:latin typeface="Helvetica" charset="0"/>
                  <a:ea typeface="Helvetica" charset="0"/>
                  <a:cs typeface="Helvetica" charset="0"/>
                </a:rPr>
                <a:t>JPL/Caltech BUSINESS DISCREET. Caltech Record. </a:t>
              </a:r>
              <a:br>
                <a:rPr lang="en-US" sz="786" b="1" i="0" kern="1200" dirty="0">
                  <a:solidFill>
                    <a:schemeClr val="tx1"/>
                  </a:solidFill>
                  <a:effectLst/>
                  <a:latin typeface="Helvetica" charset="0"/>
                  <a:ea typeface="Helvetica" charset="0"/>
                  <a:cs typeface="Helvetica" charset="0"/>
                </a:rPr>
              </a:br>
              <a:r>
                <a:rPr lang="en-US" sz="786" b="1" i="0" kern="1200" dirty="0">
                  <a:solidFill>
                    <a:schemeClr val="tx1"/>
                  </a:solidFill>
                  <a:effectLst/>
                  <a:latin typeface="Helvetica" charset="0"/>
                  <a:ea typeface="Helvetica" charset="0"/>
                  <a:cs typeface="Helvetica" charset="0"/>
                </a:rPr>
                <a:t>Not for Public Distribution.</a:t>
              </a:r>
              <a:endParaRPr lang="en-US" sz="786" b="1" dirty="0">
                <a:solidFill>
                  <a:schemeClr val="accent2"/>
                </a:solidFill>
                <a:latin typeface="Helvetica" charset="0"/>
                <a:ea typeface="Helvetica" charset="0"/>
                <a:cs typeface="Helvetica" charset="0"/>
              </a:endParaRPr>
            </a:p>
          </p:txBody>
        </p:sp>
      </p:grpSp>
    </p:spTree>
    <p:extLst>
      <p:ext uri="{BB962C8B-B14F-4D97-AF65-F5344CB8AC3E}">
        <p14:creationId xmlns:p14="http://schemas.microsoft.com/office/powerpoint/2010/main" val="19374067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txStyles>
    <p:titleStyle>
      <a:lvl1pPr algn="ctr" defTabSz="846834" rtl="0" eaLnBrk="0" fontAlgn="base" hangingPunct="0">
        <a:spcBef>
          <a:spcPct val="0"/>
        </a:spcBef>
        <a:spcAft>
          <a:spcPct val="0"/>
        </a:spcAft>
        <a:defRPr sz="4322">
          <a:solidFill>
            <a:schemeClr val="tx2"/>
          </a:solidFill>
          <a:latin typeface="+mj-lt"/>
          <a:ea typeface="ＭＳ Ｐゴシック" pitchFamily="-112" charset="-128"/>
          <a:cs typeface="ＭＳ Ｐゴシック" pitchFamily="-112" charset="-128"/>
        </a:defRPr>
      </a:lvl1pPr>
      <a:lvl2pPr algn="ctr" defTabSz="846834" rtl="0" eaLnBrk="0" fontAlgn="base" hangingPunct="0">
        <a:spcBef>
          <a:spcPct val="0"/>
        </a:spcBef>
        <a:spcAft>
          <a:spcPct val="0"/>
        </a:spcAft>
        <a:defRPr sz="4322">
          <a:solidFill>
            <a:schemeClr val="tx2"/>
          </a:solidFill>
          <a:latin typeface="Times New Roman" pitchFamily="-112" charset="0"/>
          <a:ea typeface="ＭＳ Ｐゴシック" pitchFamily="-112" charset="-128"/>
          <a:cs typeface="ＭＳ Ｐゴシック" pitchFamily="-112" charset="-128"/>
        </a:defRPr>
      </a:lvl2pPr>
      <a:lvl3pPr algn="ctr" defTabSz="846834" rtl="0" eaLnBrk="0" fontAlgn="base" hangingPunct="0">
        <a:spcBef>
          <a:spcPct val="0"/>
        </a:spcBef>
        <a:spcAft>
          <a:spcPct val="0"/>
        </a:spcAft>
        <a:defRPr sz="4322">
          <a:solidFill>
            <a:schemeClr val="tx2"/>
          </a:solidFill>
          <a:latin typeface="Times New Roman" pitchFamily="-112" charset="0"/>
          <a:ea typeface="ＭＳ Ｐゴシック" pitchFamily="-112" charset="-128"/>
          <a:cs typeface="ＭＳ Ｐゴシック" pitchFamily="-112" charset="-128"/>
        </a:defRPr>
      </a:lvl3pPr>
      <a:lvl4pPr algn="ctr" defTabSz="846834" rtl="0" eaLnBrk="0" fontAlgn="base" hangingPunct="0">
        <a:spcBef>
          <a:spcPct val="0"/>
        </a:spcBef>
        <a:spcAft>
          <a:spcPct val="0"/>
        </a:spcAft>
        <a:defRPr sz="4322">
          <a:solidFill>
            <a:schemeClr val="tx2"/>
          </a:solidFill>
          <a:latin typeface="Times New Roman" pitchFamily="-112" charset="0"/>
          <a:ea typeface="ＭＳ Ｐゴシック" pitchFamily="-112" charset="-128"/>
          <a:cs typeface="ＭＳ Ｐゴシック" pitchFamily="-112" charset="-128"/>
        </a:defRPr>
      </a:lvl4pPr>
      <a:lvl5pPr algn="ctr" defTabSz="846834" rtl="0" eaLnBrk="0" fontAlgn="base" hangingPunct="0">
        <a:spcBef>
          <a:spcPct val="0"/>
        </a:spcBef>
        <a:spcAft>
          <a:spcPct val="0"/>
        </a:spcAft>
        <a:defRPr sz="4322">
          <a:solidFill>
            <a:schemeClr val="tx2"/>
          </a:solidFill>
          <a:latin typeface="Times New Roman" pitchFamily="-112" charset="0"/>
          <a:ea typeface="ＭＳ Ｐゴシック" pitchFamily="-112" charset="-128"/>
          <a:cs typeface="ＭＳ Ｐゴシック" pitchFamily="-112" charset="-128"/>
        </a:defRPr>
      </a:lvl5pPr>
      <a:lvl6pPr marL="449150" algn="ctr" defTabSz="846834" rtl="0" eaLnBrk="0" fontAlgn="base" hangingPunct="0">
        <a:spcBef>
          <a:spcPct val="0"/>
        </a:spcBef>
        <a:spcAft>
          <a:spcPct val="0"/>
        </a:spcAft>
        <a:defRPr sz="4322">
          <a:solidFill>
            <a:schemeClr val="tx2"/>
          </a:solidFill>
          <a:latin typeface="Times New Roman" pitchFamily="-112" charset="0"/>
        </a:defRPr>
      </a:lvl6pPr>
      <a:lvl7pPr marL="898298" algn="ctr" defTabSz="846834" rtl="0" eaLnBrk="0" fontAlgn="base" hangingPunct="0">
        <a:spcBef>
          <a:spcPct val="0"/>
        </a:spcBef>
        <a:spcAft>
          <a:spcPct val="0"/>
        </a:spcAft>
        <a:defRPr sz="4322">
          <a:solidFill>
            <a:schemeClr val="tx2"/>
          </a:solidFill>
          <a:latin typeface="Times New Roman" pitchFamily="-112" charset="0"/>
        </a:defRPr>
      </a:lvl7pPr>
      <a:lvl8pPr marL="1347448" algn="ctr" defTabSz="846834" rtl="0" eaLnBrk="0" fontAlgn="base" hangingPunct="0">
        <a:spcBef>
          <a:spcPct val="0"/>
        </a:spcBef>
        <a:spcAft>
          <a:spcPct val="0"/>
        </a:spcAft>
        <a:defRPr sz="4322">
          <a:solidFill>
            <a:schemeClr val="tx2"/>
          </a:solidFill>
          <a:latin typeface="Times New Roman" pitchFamily="-112" charset="0"/>
        </a:defRPr>
      </a:lvl8pPr>
      <a:lvl9pPr marL="1796598" algn="ctr" defTabSz="846834" rtl="0" eaLnBrk="0" fontAlgn="base" hangingPunct="0">
        <a:spcBef>
          <a:spcPct val="0"/>
        </a:spcBef>
        <a:spcAft>
          <a:spcPct val="0"/>
        </a:spcAft>
        <a:defRPr sz="4322">
          <a:solidFill>
            <a:schemeClr val="tx2"/>
          </a:solidFill>
          <a:latin typeface="Times New Roman" pitchFamily="-112" charset="0"/>
        </a:defRPr>
      </a:lvl9pPr>
    </p:titleStyle>
    <p:bodyStyle>
      <a:lvl1pPr marL="318148" indent="-318148" algn="l" defTabSz="846834" rtl="0" eaLnBrk="0" fontAlgn="base" hangingPunct="0">
        <a:spcBef>
          <a:spcPct val="20000"/>
        </a:spcBef>
        <a:spcAft>
          <a:spcPct val="0"/>
        </a:spcAft>
        <a:buSzPct val="100000"/>
        <a:buChar char="•"/>
        <a:defRPr sz="2947">
          <a:solidFill>
            <a:schemeClr val="tx1"/>
          </a:solidFill>
          <a:latin typeface="+mn-lt"/>
          <a:ea typeface="ＭＳ Ｐゴシック" pitchFamily="-112" charset="-128"/>
          <a:cs typeface="ＭＳ Ｐゴシック" pitchFamily="-112" charset="-128"/>
        </a:defRPr>
      </a:lvl1pPr>
      <a:lvl2pPr marL="687761" indent="-238611" algn="l" defTabSz="846834" rtl="0" eaLnBrk="0" fontAlgn="base" hangingPunct="0">
        <a:spcBef>
          <a:spcPct val="20000"/>
        </a:spcBef>
        <a:spcAft>
          <a:spcPct val="0"/>
        </a:spcAft>
        <a:buSzPct val="100000"/>
        <a:buChar char="–"/>
        <a:defRPr sz="2554">
          <a:solidFill>
            <a:schemeClr val="tx1"/>
          </a:solidFill>
          <a:latin typeface="+mn-lt"/>
          <a:ea typeface="ＭＳ Ｐゴシック" pitchFamily="-112" charset="-128"/>
        </a:defRPr>
      </a:lvl2pPr>
      <a:lvl3pPr marL="1058932" indent="-212098" algn="l" defTabSz="846834" rtl="0" eaLnBrk="0" fontAlgn="base" hangingPunct="0">
        <a:spcBef>
          <a:spcPct val="20000"/>
        </a:spcBef>
        <a:spcAft>
          <a:spcPct val="0"/>
        </a:spcAft>
        <a:buSzPct val="100000"/>
        <a:buChar char="•"/>
        <a:defRPr sz="2260">
          <a:solidFill>
            <a:schemeClr val="tx1"/>
          </a:solidFill>
          <a:latin typeface="+mn-lt"/>
          <a:ea typeface="ＭＳ Ｐゴシック" pitchFamily="-112" charset="-128"/>
        </a:defRPr>
      </a:lvl3pPr>
      <a:lvl4pPr marL="1481569" indent="-210539" algn="l" defTabSz="846834" rtl="0" eaLnBrk="0" fontAlgn="base" hangingPunct="0">
        <a:spcBef>
          <a:spcPct val="20000"/>
        </a:spcBef>
        <a:spcAft>
          <a:spcPct val="0"/>
        </a:spcAft>
        <a:buSzPct val="100000"/>
        <a:buChar char="–"/>
        <a:defRPr sz="1867">
          <a:solidFill>
            <a:schemeClr val="tx1"/>
          </a:solidFill>
          <a:latin typeface="+mn-lt"/>
          <a:ea typeface="ＭＳ Ｐゴシック" pitchFamily="-112" charset="-128"/>
        </a:defRPr>
      </a:lvl4pPr>
      <a:lvl5pPr marL="1905766" indent="-212098" algn="l" defTabSz="846834" rtl="0" eaLnBrk="0" fontAlgn="base" hangingPunct="0">
        <a:spcBef>
          <a:spcPct val="20000"/>
        </a:spcBef>
        <a:spcAft>
          <a:spcPct val="0"/>
        </a:spcAft>
        <a:buSzPct val="100000"/>
        <a:buChar char="»"/>
        <a:defRPr sz="1867">
          <a:solidFill>
            <a:schemeClr val="tx1"/>
          </a:solidFill>
          <a:latin typeface="+mn-lt"/>
          <a:ea typeface="ＭＳ Ｐゴシック" pitchFamily="-112" charset="-128"/>
        </a:defRPr>
      </a:lvl5pPr>
      <a:lvl6pPr marL="2354916" indent="-212098" algn="l" defTabSz="846834" rtl="0" eaLnBrk="0" fontAlgn="base" hangingPunct="0">
        <a:spcBef>
          <a:spcPct val="20000"/>
        </a:spcBef>
        <a:spcAft>
          <a:spcPct val="0"/>
        </a:spcAft>
        <a:buSzPct val="100000"/>
        <a:buChar char="»"/>
        <a:defRPr sz="1867">
          <a:solidFill>
            <a:schemeClr val="tx1"/>
          </a:solidFill>
          <a:latin typeface="+mn-lt"/>
          <a:ea typeface="ＭＳ Ｐゴシック" pitchFamily="-112" charset="-128"/>
        </a:defRPr>
      </a:lvl6pPr>
      <a:lvl7pPr marL="2804064" indent="-212098" algn="l" defTabSz="846834" rtl="0" eaLnBrk="0" fontAlgn="base" hangingPunct="0">
        <a:spcBef>
          <a:spcPct val="20000"/>
        </a:spcBef>
        <a:spcAft>
          <a:spcPct val="0"/>
        </a:spcAft>
        <a:buSzPct val="100000"/>
        <a:buChar char="»"/>
        <a:defRPr sz="1867">
          <a:solidFill>
            <a:schemeClr val="tx1"/>
          </a:solidFill>
          <a:latin typeface="+mn-lt"/>
          <a:ea typeface="ＭＳ Ｐゴシック" pitchFamily="-112" charset="-128"/>
        </a:defRPr>
      </a:lvl7pPr>
      <a:lvl8pPr marL="3253214" indent="-212098" algn="l" defTabSz="846834" rtl="0" eaLnBrk="0" fontAlgn="base" hangingPunct="0">
        <a:spcBef>
          <a:spcPct val="20000"/>
        </a:spcBef>
        <a:spcAft>
          <a:spcPct val="0"/>
        </a:spcAft>
        <a:buSzPct val="100000"/>
        <a:buChar char="»"/>
        <a:defRPr sz="1867">
          <a:solidFill>
            <a:schemeClr val="tx1"/>
          </a:solidFill>
          <a:latin typeface="+mn-lt"/>
          <a:ea typeface="ＭＳ Ｐゴシック" pitchFamily="-112" charset="-128"/>
        </a:defRPr>
      </a:lvl8pPr>
      <a:lvl9pPr marL="3702364" indent="-212098" algn="l" defTabSz="846834" rtl="0" eaLnBrk="0" fontAlgn="base" hangingPunct="0">
        <a:spcBef>
          <a:spcPct val="20000"/>
        </a:spcBef>
        <a:spcAft>
          <a:spcPct val="0"/>
        </a:spcAft>
        <a:buSzPct val="100000"/>
        <a:buChar char="»"/>
        <a:defRPr sz="1867">
          <a:solidFill>
            <a:schemeClr val="tx1"/>
          </a:solidFill>
          <a:latin typeface="+mn-lt"/>
          <a:ea typeface="ＭＳ Ｐゴシック" pitchFamily="-112" charset="-128"/>
        </a:defRPr>
      </a:lvl9pPr>
    </p:bodyStyle>
    <p:otherStyle>
      <a:defPPr>
        <a:defRPr lang="en-US"/>
      </a:defPPr>
      <a:lvl1pPr marL="0" algn="l" defTabSz="449150" rtl="0" eaLnBrk="1" latinLnBrk="0" hangingPunct="1">
        <a:defRPr sz="1769" kern="1200">
          <a:solidFill>
            <a:schemeClr val="tx1"/>
          </a:solidFill>
          <a:latin typeface="+mn-lt"/>
          <a:ea typeface="+mn-ea"/>
          <a:cs typeface="+mn-cs"/>
        </a:defRPr>
      </a:lvl1pPr>
      <a:lvl2pPr marL="449150" algn="l" defTabSz="449150" rtl="0" eaLnBrk="1" latinLnBrk="0" hangingPunct="1">
        <a:defRPr sz="1769" kern="1200">
          <a:solidFill>
            <a:schemeClr val="tx1"/>
          </a:solidFill>
          <a:latin typeface="+mn-lt"/>
          <a:ea typeface="+mn-ea"/>
          <a:cs typeface="+mn-cs"/>
        </a:defRPr>
      </a:lvl2pPr>
      <a:lvl3pPr marL="898298" algn="l" defTabSz="449150" rtl="0" eaLnBrk="1" latinLnBrk="0" hangingPunct="1">
        <a:defRPr sz="1769" kern="1200">
          <a:solidFill>
            <a:schemeClr val="tx1"/>
          </a:solidFill>
          <a:latin typeface="+mn-lt"/>
          <a:ea typeface="+mn-ea"/>
          <a:cs typeface="+mn-cs"/>
        </a:defRPr>
      </a:lvl3pPr>
      <a:lvl4pPr marL="1347448" algn="l" defTabSz="449150" rtl="0" eaLnBrk="1" latinLnBrk="0" hangingPunct="1">
        <a:defRPr sz="1769" kern="1200">
          <a:solidFill>
            <a:schemeClr val="tx1"/>
          </a:solidFill>
          <a:latin typeface="+mn-lt"/>
          <a:ea typeface="+mn-ea"/>
          <a:cs typeface="+mn-cs"/>
        </a:defRPr>
      </a:lvl4pPr>
      <a:lvl5pPr marL="1796598" algn="l" defTabSz="449150" rtl="0" eaLnBrk="1" latinLnBrk="0" hangingPunct="1">
        <a:defRPr sz="1769" kern="1200">
          <a:solidFill>
            <a:schemeClr val="tx1"/>
          </a:solidFill>
          <a:latin typeface="+mn-lt"/>
          <a:ea typeface="+mn-ea"/>
          <a:cs typeface="+mn-cs"/>
        </a:defRPr>
      </a:lvl5pPr>
      <a:lvl6pPr marL="2245748" algn="l" defTabSz="449150" rtl="0" eaLnBrk="1" latinLnBrk="0" hangingPunct="1">
        <a:defRPr sz="1769" kern="1200">
          <a:solidFill>
            <a:schemeClr val="tx1"/>
          </a:solidFill>
          <a:latin typeface="+mn-lt"/>
          <a:ea typeface="+mn-ea"/>
          <a:cs typeface="+mn-cs"/>
        </a:defRPr>
      </a:lvl6pPr>
      <a:lvl7pPr marL="2694896" algn="l" defTabSz="449150" rtl="0" eaLnBrk="1" latinLnBrk="0" hangingPunct="1">
        <a:defRPr sz="1769" kern="1200">
          <a:solidFill>
            <a:schemeClr val="tx1"/>
          </a:solidFill>
          <a:latin typeface="+mn-lt"/>
          <a:ea typeface="+mn-ea"/>
          <a:cs typeface="+mn-cs"/>
        </a:defRPr>
      </a:lvl7pPr>
      <a:lvl8pPr marL="3144046" algn="l" defTabSz="449150" rtl="0" eaLnBrk="1" latinLnBrk="0" hangingPunct="1">
        <a:defRPr sz="1769" kern="1200">
          <a:solidFill>
            <a:schemeClr val="tx1"/>
          </a:solidFill>
          <a:latin typeface="+mn-lt"/>
          <a:ea typeface="+mn-ea"/>
          <a:cs typeface="+mn-cs"/>
        </a:defRPr>
      </a:lvl8pPr>
      <a:lvl9pPr marL="3593196" algn="l" defTabSz="449150" rtl="0" eaLnBrk="1" latinLnBrk="0" hangingPunct="1">
        <a:defRPr sz="17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49068" y="93438"/>
            <a:ext cx="7153708" cy="605577"/>
          </a:xfrm>
          <a:prstGeom prst="rect">
            <a:avLst/>
          </a:prstGeom>
        </p:spPr>
        <p:txBody>
          <a:bodyPr/>
          <a:lstStyle>
            <a:lvl1pPr algn="ctr" rtl="0" eaLnBrk="1" fontAlgn="base" hangingPunct="1">
              <a:lnSpc>
                <a:spcPts val="2000"/>
              </a:lnSpc>
              <a:spcBef>
                <a:spcPct val="0"/>
              </a:spcBef>
              <a:spcAft>
                <a:spcPct val="0"/>
              </a:spcAft>
              <a:defRPr sz="2400" b="0">
                <a:solidFill>
                  <a:schemeClr val="tx2"/>
                </a:solidFill>
                <a:effectLst/>
                <a:latin typeface="+mj-lt"/>
                <a:ea typeface="+mj-ea"/>
                <a:cs typeface="+mj-cs"/>
              </a:defRPr>
            </a:lvl1pPr>
            <a:lvl2pPr algn="ctr" rtl="0" eaLnBrk="1" fontAlgn="base" hangingPunct="1">
              <a:spcBef>
                <a:spcPct val="0"/>
              </a:spcBef>
              <a:spcAft>
                <a:spcPct val="0"/>
              </a:spcAft>
              <a:defRPr sz="2400">
                <a:solidFill>
                  <a:schemeClr val="tx2"/>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2400">
                <a:solidFill>
                  <a:schemeClr val="tx2"/>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2400">
                <a:solidFill>
                  <a:schemeClr val="tx2"/>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2400">
                <a:solidFill>
                  <a:schemeClr val="tx2"/>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2400">
                <a:solidFill>
                  <a:schemeClr val="tx2"/>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2400">
                <a:solidFill>
                  <a:schemeClr val="tx2"/>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2400">
                <a:solidFill>
                  <a:schemeClr val="tx2"/>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2400">
                <a:solidFill>
                  <a:schemeClr val="tx2"/>
                </a:solidFill>
                <a:effectLst>
                  <a:outerShdw blurRad="38100" dist="38100" dir="2700000" algn="tl">
                    <a:srgbClr val="C0C0C0"/>
                  </a:outerShdw>
                </a:effectLst>
                <a:latin typeface="Arial" charset="0"/>
              </a:defRPr>
            </a:lvl9pPr>
          </a:lstStyle>
          <a:p>
            <a:pPr defTabSz="898298">
              <a:lnSpc>
                <a:spcPts val="2456"/>
              </a:lnSpc>
            </a:pPr>
            <a:r>
              <a:rPr lang="en-US" sz="2000" b="1" dirty="0" smtClean="0">
                <a:solidFill>
                  <a:srgbClr val="000000"/>
                </a:solidFill>
                <a:latin typeface="Calibri Light" panose="020F0302020204030204" pitchFamily="34" charset="0"/>
                <a:cs typeface="Calibri Light" panose="020F0302020204030204" pitchFamily="34" charset="0"/>
              </a:rPr>
              <a:t>Local (30-m) Complexity in </a:t>
            </a:r>
            <a:r>
              <a:rPr lang="en-US" sz="2000" b="1" dirty="0" smtClean="0">
                <a:solidFill>
                  <a:srgbClr val="000000"/>
                </a:solidFill>
                <a:latin typeface="Calibri Light" panose="020F0302020204030204" pitchFamily="34" charset="0"/>
                <a:cs typeface="Calibri Light" panose="020F0302020204030204" pitchFamily="34" charset="0"/>
              </a:rPr>
              <a:t>Tundra </a:t>
            </a:r>
            <a:r>
              <a:rPr lang="en-US" sz="2000" b="1" dirty="0" smtClean="0">
                <a:solidFill>
                  <a:srgbClr val="000000"/>
                </a:solidFill>
                <a:latin typeface="Calibri Light" panose="020F0302020204030204" pitchFamily="34" charset="0"/>
                <a:cs typeface="Calibri Light" panose="020F0302020204030204" pitchFamily="34" charset="0"/>
              </a:rPr>
              <a:t>Active Layer Thickness over Northern Alaska </a:t>
            </a:r>
            <a:r>
              <a:rPr lang="en-US" sz="2000" b="1" dirty="0" smtClean="0">
                <a:solidFill>
                  <a:srgbClr val="000000"/>
                </a:solidFill>
                <a:latin typeface="Calibri Light" panose="020F0302020204030204" pitchFamily="34" charset="0"/>
                <a:cs typeface="Calibri Light" panose="020F0302020204030204" pitchFamily="34" charset="0"/>
              </a:rPr>
              <a:t>Revealed using </a:t>
            </a:r>
            <a:r>
              <a:rPr lang="en-US" sz="2000" b="1" dirty="0" smtClean="0">
                <a:solidFill>
                  <a:srgbClr val="000000"/>
                </a:solidFill>
                <a:latin typeface="Calibri Light" panose="020F0302020204030204" pitchFamily="34" charset="0"/>
                <a:cs typeface="Calibri Light" panose="020F0302020204030204" pitchFamily="34" charset="0"/>
              </a:rPr>
              <a:t>Airborne P-band </a:t>
            </a:r>
            <a:r>
              <a:rPr lang="en-US" sz="2000" b="1" dirty="0" smtClean="0">
                <a:solidFill>
                  <a:srgbClr val="000000"/>
                </a:solidFill>
                <a:latin typeface="Calibri Light" panose="020F0302020204030204" pitchFamily="34" charset="0"/>
                <a:cs typeface="Calibri Light" panose="020F0302020204030204" pitchFamily="34" charset="0"/>
              </a:rPr>
              <a:t>Radar </a:t>
            </a:r>
            <a:endParaRPr lang="en-US" sz="2000" b="1" dirty="0">
              <a:solidFill>
                <a:srgbClr val="000000"/>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322EFAE-B373-434B-A6D5-D1919AB62322}"/>
              </a:ext>
            </a:extLst>
          </p:cNvPr>
          <p:cNvSpPr txBox="1"/>
          <p:nvPr/>
        </p:nvSpPr>
        <p:spPr>
          <a:xfrm>
            <a:off x="30884" y="3682480"/>
            <a:ext cx="8655915" cy="2710037"/>
          </a:xfrm>
          <a:prstGeom prst="rect">
            <a:avLst/>
          </a:prstGeom>
          <a:noFill/>
        </p:spPr>
        <p:txBody>
          <a:bodyPr wrap="square" rtlCol="0">
            <a:spAutoFit/>
          </a:bodyPr>
          <a:lstStyle/>
          <a:p>
            <a:pPr defTabSz="898298">
              <a:spcBef>
                <a:spcPts val="0"/>
              </a:spcBef>
              <a:spcAft>
                <a:spcPts val="300"/>
              </a:spcAft>
            </a:pPr>
            <a:r>
              <a:rPr lang="en-US" sz="1572" b="1" dirty="0">
                <a:solidFill>
                  <a:srgbClr val="000000"/>
                </a:solidFill>
                <a:cs typeface="+mn-cs"/>
              </a:rPr>
              <a:t>Problem: </a:t>
            </a:r>
            <a:r>
              <a:rPr lang="en-US" sz="1400" dirty="0"/>
              <a:t>Knowledge of the </a:t>
            </a:r>
            <a:r>
              <a:rPr lang="en-US" sz="1400" dirty="0" smtClean="0"/>
              <a:t>local distribution </a:t>
            </a:r>
            <a:r>
              <a:rPr lang="en-US" sz="1400" dirty="0"/>
              <a:t>of active layer thickness (ALT) </a:t>
            </a:r>
            <a:r>
              <a:rPr lang="en-US" sz="1400" dirty="0" smtClean="0"/>
              <a:t>can </a:t>
            </a:r>
            <a:r>
              <a:rPr lang="en-US" sz="1400" dirty="0" smtClean="0"/>
              <a:t>help clarify </a:t>
            </a:r>
            <a:r>
              <a:rPr lang="en-US" sz="1400" dirty="0" smtClean="0"/>
              <a:t>top-down </a:t>
            </a:r>
            <a:r>
              <a:rPr lang="en-US" sz="1400" dirty="0" smtClean="0"/>
              <a:t>(e.g. </a:t>
            </a:r>
            <a:r>
              <a:rPr lang="en-US" sz="1400" dirty="0" smtClean="0"/>
              <a:t>climate) and bottom-up </a:t>
            </a:r>
            <a:r>
              <a:rPr lang="en-US" sz="1400" dirty="0" smtClean="0"/>
              <a:t>(e.g. soil, vegetation, terrain</a:t>
            </a:r>
            <a:r>
              <a:rPr lang="en-US" sz="1400" dirty="0" smtClean="0"/>
              <a:t>) controls on Arctic permafrost stability. </a:t>
            </a:r>
            <a:r>
              <a:rPr lang="en-US" sz="1400" dirty="0" smtClean="0"/>
              <a:t>Local ALT patterns were delineated using P-band </a:t>
            </a:r>
            <a:r>
              <a:rPr lang="en-US" sz="1400" dirty="0" err="1"/>
              <a:t>polarimetric</a:t>
            </a:r>
            <a:r>
              <a:rPr lang="en-US" sz="1400" dirty="0"/>
              <a:t> synthetic aperture radar (PolSAR) </a:t>
            </a:r>
            <a:r>
              <a:rPr lang="en-US" sz="1400" dirty="0" smtClean="0"/>
              <a:t>data </a:t>
            </a:r>
            <a:r>
              <a:rPr lang="en-US" sz="1400" dirty="0" smtClean="0"/>
              <a:t>acquired during the NASA ABoVE airborne </a:t>
            </a:r>
            <a:r>
              <a:rPr lang="en-US" sz="1400" dirty="0" smtClean="0"/>
              <a:t>campaigns, </a:t>
            </a:r>
            <a:r>
              <a:rPr lang="en-US" sz="1400" dirty="0" smtClean="0"/>
              <a:t>but </a:t>
            </a:r>
            <a:r>
              <a:rPr lang="en-US" sz="1400" dirty="0" smtClean="0"/>
              <a:t>the resulting ALT maps were confined </a:t>
            </a:r>
            <a:r>
              <a:rPr lang="en-US" sz="1400" dirty="0" smtClean="0"/>
              <a:t>to </a:t>
            </a:r>
            <a:r>
              <a:rPr lang="en-US" sz="1400" dirty="0" smtClean="0"/>
              <a:t>sparse </a:t>
            </a:r>
            <a:r>
              <a:rPr lang="en-US" sz="1400" dirty="0" smtClean="0"/>
              <a:t>regional flight </a:t>
            </a:r>
            <a:r>
              <a:rPr lang="en-US" sz="1400" dirty="0" smtClean="0"/>
              <a:t>lines, until now.</a:t>
            </a:r>
            <a:endParaRPr lang="en-US" sz="1572" dirty="0">
              <a:solidFill>
                <a:srgbClr val="000000"/>
              </a:solidFill>
              <a:cs typeface="+mn-cs"/>
            </a:endParaRPr>
          </a:p>
          <a:p>
            <a:pPr defTabSz="898298">
              <a:spcBef>
                <a:spcPts val="0"/>
              </a:spcBef>
              <a:spcAft>
                <a:spcPts val="300"/>
              </a:spcAft>
            </a:pPr>
            <a:r>
              <a:rPr lang="en-US" sz="1572" b="1" dirty="0" smtClean="0">
                <a:solidFill>
                  <a:srgbClr val="000000"/>
                </a:solidFill>
                <a:cs typeface="+mn-cs"/>
              </a:rPr>
              <a:t>Method</a:t>
            </a:r>
            <a:r>
              <a:rPr lang="en-US" sz="1572" dirty="0" smtClean="0">
                <a:solidFill>
                  <a:srgbClr val="000000"/>
                </a:solidFill>
                <a:cs typeface="+mn-cs"/>
              </a:rPr>
              <a:t>: </a:t>
            </a:r>
            <a:r>
              <a:rPr lang="en-US" sz="1400" dirty="0"/>
              <a:t>PolSAR ALT retrievals from three different years </a:t>
            </a:r>
            <a:r>
              <a:rPr lang="en-US" sz="1400" dirty="0" smtClean="0"/>
              <a:t>(2014, 2015, 2017) were used </a:t>
            </a:r>
            <a:r>
              <a:rPr lang="en-US" sz="1400" dirty="0"/>
              <a:t>to train </a:t>
            </a:r>
            <a:r>
              <a:rPr lang="en-US" sz="1400" dirty="0" smtClean="0"/>
              <a:t>Random Forest </a:t>
            </a:r>
            <a:r>
              <a:rPr lang="en-US" sz="1400" dirty="0"/>
              <a:t>(RF) </a:t>
            </a:r>
            <a:r>
              <a:rPr lang="en-US" sz="1400" dirty="0" smtClean="0"/>
              <a:t>model predictions of local (30-m) ALT patterns </a:t>
            </a:r>
            <a:r>
              <a:rPr lang="en-US" sz="1400" dirty="0" smtClean="0"/>
              <a:t>over the larger </a:t>
            </a:r>
            <a:r>
              <a:rPr lang="en-US" sz="1400" dirty="0" smtClean="0"/>
              <a:t>northern </a:t>
            </a:r>
            <a:r>
              <a:rPr lang="en-US" sz="1400" dirty="0" smtClean="0"/>
              <a:t>Alaska </a:t>
            </a:r>
            <a:r>
              <a:rPr lang="en-US" sz="1400" dirty="0" smtClean="0"/>
              <a:t>tundra region </a:t>
            </a:r>
            <a:r>
              <a:rPr lang="en-US" sz="1400" dirty="0" smtClean="0"/>
              <a:t>(</a:t>
            </a:r>
            <a:r>
              <a:rPr lang="en-US" sz="1400" b="1" dirty="0" smtClean="0"/>
              <a:t>top</a:t>
            </a:r>
            <a:r>
              <a:rPr lang="en-US" sz="1400" dirty="0"/>
              <a:t>)</a:t>
            </a:r>
            <a:r>
              <a:rPr lang="en-US" sz="1400" dirty="0" smtClean="0"/>
              <a:t>. </a:t>
            </a:r>
            <a:r>
              <a:rPr lang="en-US" sz="1400" dirty="0" smtClean="0"/>
              <a:t>Results </a:t>
            </a:r>
            <a:r>
              <a:rPr lang="en-US" sz="1400" dirty="0" smtClean="0"/>
              <a:t>were validated against </a:t>
            </a:r>
            <a:r>
              <a:rPr lang="en-US" sz="1400" i="1" dirty="0"/>
              <a:t>in situ</a:t>
            </a:r>
            <a:r>
              <a:rPr lang="en-US" sz="1400" dirty="0"/>
              <a:t> </a:t>
            </a:r>
            <a:r>
              <a:rPr lang="en-US" sz="1400" dirty="0" smtClean="0"/>
              <a:t>ALT measurements from Alaska Circumpolar </a:t>
            </a:r>
            <a:r>
              <a:rPr lang="en-US" sz="1400" dirty="0"/>
              <a:t>Active Layer Monitoring (CALM) </a:t>
            </a:r>
            <a:r>
              <a:rPr lang="en-US" sz="1400" dirty="0" smtClean="0"/>
              <a:t>sites.</a:t>
            </a:r>
            <a:endParaRPr lang="en-US" sz="1400" dirty="0"/>
          </a:p>
          <a:p>
            <a:pPr defTabSz="898298">
              <a:spcBef>
                <a:spcPts val="0"/>
              </a:spcBef>
              <a:spcAft>
                <a:spcPts val="300"/>
              </a:spcAft>
            </a:pPr>
            <a:r>
              <a:rPr lang="en-US" sz="1572" b="1" dirty="0" smtClean="0">
                <a:solidFill>
                  <a:srgbClr val="000000"/>
                </a:solidFill>
                <a:cs typeface="+mn-cs"/>
              </a:rPr>
              <a:t>Finding: </a:t>
            </a:r>
            <a:r>
              <a:rPr lang="en-US" sz="1400" dirty="0" smtClean="0"/>
              <a:t>Tundra </a:t>
            </a:r>
            <a:r>
              <a:rPr lang="en-US" sz="1400" dirty="0" smtClean="0"/>
              <a:t>ALT complexity and annual variability revealed with favorable accuracy (for ALT ≤ </a:t>
            </a:r>
            <a:r>
              <a:rPr lang="en-US" sz="1400" dirty="0"/>
              <a:t>65 cm depth</a:t>
            </a:r>
            <a:r>
              <a:rPr lang="en-US" sz="1400" dirty="0" smtClean="0"/>
              <a:t>) commensurate with </a:t>
            </a:r>
            <a:r>
              <a:rPr lang="en-US" sz="1400" dirty="0" smtClean="0"/>
              <a:t>SAR ALT retrievals and site </a:t>
            </a:r>
            <a:r>
              <a:rPr lang="en-US" sz="1400" dirty="0" smtClean="0"/>
              <a:t>measurements (RMSE &lt; 12.1 cm, bias &lt; 6.5 cm). Soil organic matter and local topography </a:t>
            </a:r>
            <a:r>
              <a:rPr lang="en-US" sz="1400" dirty="0" smtClean="0"/>
              <a:t>were identified </a:t>
            </a:r>
            <a:r>
              <a:rPr lang="en-US" sz="1400" dirty="0" smtClean="0"/>
              <a:t>as key bottom-up controls on ALT.</a:t>
            </a:r>
            <a:r>
              <a:rPr lang="en-US" sz="1572" dirty="0" smtClean="0">
                <a:solidFill>
                  <a:srgbClr val="000000"/>
                </a:solidFill>
                <a:cs typeface="+mn-cs"/>
              </a:rPr>
              <a:t> </a:t>
            </a:r>
            <a:endParaRPr lang="en-US" sz="1572" dirty="0">
              <a:solidFill>
                <a:srgbClr val="000000"/>
              </a:solidFill>
              <a:cs typeface="+mn-cs"/>
            </a:endParaRPr>
          </a:p>
          <a:p>
            <a:pPr defTabSz="898298">
              <a:spcBef>
                <a:spcPts val="0"/>
              </a:spcBef>
              <a:spcAft>
                <a:spcPts val="300"/>
              </a:spcAft>
            </a:pPr>
            <a:r>
              <a:rPr lang="en-US" sz="1572" b="1" dirty="0" smtClean="0">
                <a:solidFill>
                  <a:srgbClr val="000000"/>
                </a:solidFill>
                <a:cs typeface="+mn-cs"/>
              </a:rPr>
              <a:t>Impact: </a:t>
            </a:r>
            <a:r>
              <a:rPr lang="en-US" sz="1400" dirty="0" smtClean="0"/>
              <a:t>Improved understanding of </a:t>
            </a:r>
            <a:r>
              <a:rPr lang="en-US" sz="1400" dirty="0" smtClean="0">
                <a:solidFill>
                  <a:prstClr val="black"/>
                </a:solidFill>
              </a:rPr>
              <a:t>ALT complexity and environmental controls on permafrost stability in Alaska.</a:t>
            </a:r>
            <a:endParaRPr lang="en-US" sz="1572" dirty="0">
              <a:solidFill>
                <a:srgbClr val="000000"/>
              </a:solidFill>
              <a:cs typeface="+mn-cs"/>
            </a:endParaRPr>
          </a:p>
        </p:txBody>
      </p:sp>
      <p:sp>
        <p:nvSpPr>
          <p:cNvPr id="9" name="TextBox 8">
            <a:extLst>
              <a:ext uri="{FF2B5EF4-FFF2-40B4-BE49-F238E27FC236}">
                <a16:creationId xmlns:a16="http://schemas.microsoft.com/office/drawing/2014/main" id="{C980ACF1-0C4F-804E-B42D-2CF3707566D8}"/>
              </a:ext>
            </a:extLst>
          </p:cNvPr>
          <p:cNvSpPr txBox="1"/>
          <p:nvPr/>
        </p:nvSpPr>
        <p:spPr>
          <a:xfrm>
            <a:off x="30884" y="763394"/>
            <a:ext cx="8572753" cy="307777"/>
          </a:xfrm>
          <a:prstGeom prst="rect">
            <a:avLst/>
          </a:prstGeom>
          <a:noFill/>
        </p:spPr>
        <p:txBody>
          <a:bodyPr wrap="square" rtlCol="0">
            <a:spAutoFit/>
          </a:bodyPr>
          <a:lstStyle/>
          <a:p>
            <a:pPr algn="ctr" defTabSz="898298"/>
            <a:r>
              <a:rPr lang="en-US" sz="1400" dirty="0" smtClean="0">
                <a:solidFill>
                  <a:srgbClr val="000000"/>
                </a:solidFill>
                <a:cs typeface="+mn-cs"/>
              </a:rPr>
              <a:t>Whitcomb, Chen, Clewley, Kimball, Pastick, Yi, </a:t>
            </a:r>
            <a:r>
              <a:rPr lang="en-US" sz="1400" dirty="0" err="1" smtClean="0">
                <a:solidFill>
                  <a:srgbClr val="000000"/>
                </a:solidFill>
                <a:cs typeface="+mn-cs"/>
              </a:rPr>
              <a:t>Moghaddam</a:t>
            </a:r>
            <a:r>
              <a:rPr lang="en-US" sz="1400" dirty="0" smtClean="0">
                <a:solidFill>
                  <a:srgbClr val="000000"/>
                </a:solidFill>
                <a:cs typeface="+mn-cs"/>
              </a:rPr>
              <a:t>,  2023. </a:t>
            </a:r>
            <a:r>
              <a:rPr lang="en-US" sz="1400" i="1" dirty="0" smtClean="0">
                <a:solidFill>
                  <a:srgbClr val="000000"/>
                </a:solidFill>
                <a:cs typeface="+mn-cs"/>
              </a:rPr>
              <a:t>ERL</a:t>
            </a:r>
            <a:r>
              <a:rPr lang="en-US" sz="1400" dirty="0" smtClean="0">
                <a:solidFill>
                  <a:srgbClr val="000000"/>
                </a:solidFill>
                <a:cs typeface="+mn-cs"/>
              </a:rPr>
              <a:t>, </a:t>
            </a:r>
            <a:r>
              <a:rPr lang="en-US" sz="1400" u="sng" dirty="0" smtClean="0">
                <a:cs typeface="+mn-cs"/>
              </a:rPr>
              <a:t>DOI:</a:t>
            </a:r>
            <a:r>
              <a:rPr lang="en-US" sz="1400" u="sng" dirty="0" smtClean="0"/>
              <a:t>10.1088/1748-9326/ad127f</a:t>
            </a:r>
            <a:endParaRPr lang="en-US" sz="1400" dirty="0">
              <a:solidFill>
                <a:srgbClr val="000000"/>
              </a:solidFill>
              <a:cs typeface="+mn-cs"/>
            </a:endParaRPr>
          </a:p>
        </p:txBody>
      </p:sp>
      <p:cxnSp>
        <p:nvCxnSpPr>
          <p:cNvPr id="7" name="Straight Connector 6"/>
          <p:cNvCxnSpPr/>
          <p:nvPr/>
        </p:nvCxnSpPr>
        <p:spPr bwMode="auto">
          <a:xfrm flipV="1">
            <a:off x="76200" y="1074284"/>
            <a:ext cx="8557819" cy="0"/>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pic>
        <p:nvPicPr>
          <p:cNvPr id="22" name="Picture 2" descr="Image result for ABOVE n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775" y="192590"/>
            <a:ext cx="800862" cy="296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FC51B3C-F34F-7DC4-AF9C-53583AA22BEB}"/>
              </a:ext>
            </a:extLst>
          </p:cNvPr>
          <p:cNvPicPr>
            <a:picLocks noChangeAspect="1"/>
          </p:cNvPicPr>
          <p:nvPr/>
        </p:nvPicPr>
        <p:blipFill>
          <a:blip r:embed="rId4"/>
          <a:stretch>
            <a:fillRect/>
          </a:stretch>
        </p:blipFill>
        <p:spPr>
          <a:xfrm>
            <a:off x="326720" y="1434110"/>
            <a:ext cx="7772400" cy="2211908"/>
          </a:xfrm>
          <a:prstGeom prst="rect">
            <a:avLst/>
          </a:prstGeom>
        </p:spPr>
      </p:pic>
      <p:sp>
        <p:nvSpPr>
          <p:cNvPr id="2" name="TextBox 1"/>
          <p:cNvSpPr txBox="1"/>
          <p:nvPr/>
        </p:nvSpPr>
        <p:spPr>
          <a:xfrm>
            <a:off x="1525760" y="1139647"/>
            <a:ext cx="6356677" cy="338554"/>
          </a:xfrm>
          <a:prstGeom prst="rect">
            <a:avLst/>
          </a:prstGeom>
          <a:noFill/>
        </p:spPr>
        <p:txBody>
          <a:bodyPr wrap="none" rtlCol="0">
            <a:spAutoFit/>
          </a:bodyPr>
          <a:lstStyle/>
          <a:p>
            <a:r>
              <a:rPr lang="en-US" sz="1600" dirty="0" smtClean="0"/>
              <a:t>Estimated </a:t>
            </a:r>
            <a:r>
              <a:rPr lang="en-US" sz="1600" dirty="0" smtClean="0"/>
              <a:t>ALT </a:t>
            </a:r>
            <a:r>
              <a:rPr lang="en-US" sz="1600" dirty="0" smtClean="0"/>
              <a:t>pattern over Northern Alaska tundra for three recent </a:t>
            </a:r>
            <a:r>
              <a:rPr lang="en-US" sz="1600" dirty="0" smtClean="0"/>
              <a:t>years</a:t>
            </a:r>
            <a:endParaRPr lang="en-US" sz="1600" dirty="0"/>
          </a:p>
        </p:txBody>
      </p:sp>
    </p:spTree>
    <p:extLst>
      <p:ext uri="{BB962C8B-B14F-4D97-AF65-F5344CB8AC3E}">
        <p14:creationId xmlns:p14="http://schemas.microsoft.com/office/powerpoint/2010/main" val="41859562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5950D79D397D4EA71CA85CEF01D657" ma:contentTypeVersion="11" ma:contentTypeDescription="Create a new document." ma:contentTypeScope="" ma:versionID="34094b5e15d083403d3d75c056eddef7">
  <xsd:schema xmlns:xsd="http://www.w3.org/2001/XMLSchema" xmlns:xs="http://www.w3.org/2001/XMLSchema" xmlns:p="http://schemas.microsoft.com/office/2006/metadata/properties" targetNamespace="http://schemas.microsoft.com/office/2006/metadata/properties" ma:root="true" ma:fieldsID="84c85942c3c953980fe31a6dc8fbd1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FC8F708-6F53-4C99-ADDE-0988E2A7EFDF}">
  <ds:schemaRefs>
    <ds:schemaRef ds:uri="http://schemas.microsoft.com/sharepoint/v3/contenttype/forms"/>
  </ds:schemaRefs>
</ds:datastoreItem>
</file>

<file path=customXml/itemProps2.xml><?xml version="1.0" encoding="utf-8"?>
<ds:datastoreItem xmlns:ds="http://schemas.openxmlformats.org/officeDocument/2006/customXml" ds:itemID="{5131235D-200F-4D07-A87D-AA51C4F8F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9749BA2-E911-4F48-9525-44D7E9EA68A8}">
  <ds:schemaRef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otalTime>2080555527</TotalTime>
  <Words>623</Words>
  <Application>Microsoft Office PowerPoint</Application>
  <PresentationFormat>Custom</PresentationFormat>
  <Paragraphs>14</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ＭＳ Ｐゴシック</vt:lpstr>
      <vt:lpstr>Calibri Light</vt:lpstr>
      <vt:lpstr>Helvetica</vt:lpstr>
      <vt:lpstr>Times New Roman</vt:lpstr>
      <vt:lpstr>1_Default Design</vt:lpstr>
      <vt:lpstr>Photo Editor Photo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Thiessen, Patricia A (2501)</dc:creator>
  <cp:lastModifiedBy>Kimball, John</cp:lastModifiedBy>
  <cp:revision>1044</cp:revision>
  <cp:lastPrinted>2018-06-06T04:50:40Z</cp:lastPrinted>
  <dcterms:created xsi:type="dcterms:W3CDTF">2010-12-07T17:56:32Z</dcterms:created>
  <dcterms:modified xsi:type="dcterms:W3CDTF">2023-12-19T15:45:44Z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0x010100A05950D79D397D4EA71CA85CEF01D657</vt:lpwstr>
  </property>
</Properties>
</file>