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
  </p:notesMasterIdLst>
  <p:sldIdLst>
    <p:sldId id="272" r:id="rId2"/>
    <p:sldId id="274" r:id="rId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5" autoAdjust="0"/>
    <p:restoredTop sz="82080" autoAdjust="0"/>
  </p:normalViewPr>
  <p:slideViewPr>
    <p:cSldViewPr>
      <p:cViewPr varScale="1">
        <p:scale>
          <a:sx n="182" d="100"/>
          <a:sy n="182" d="100"/>
        </p:scale>
        <p:origin x="4120" y="176"/>
      </p:cViewPr>
      <p:guideLst>
        <p:guide orient="horz" pos="2160"/>
        <p:guide pos="2880"/>
      </p:guideLst>
    </p:cSldViewPr>
  </p:slideViewPr>
  <p:outlineViewPr>
    <p:cViewPr>
      <p:scale>
        <a:sx n="33" d="100"/>
        <a:sy n="33" d="100"/>
      </p:scale>
      <p:origin x="0" y="-1218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6C394DAF-D41D-4170-A942-5EC726C12CCE}" type="datetimeFigureOut">
              <a:rPr lang="en-US" smtClean="0"/>
              <a:t>12/18/23</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E129A5CA-096F-418F-9FEB-D0E4975ED517}" type="slidenum">
              <a:rPr lang="en-US" smtClean="0"/>
              <a:t>‹#›</a:t>
            </a:fld>
            <a:endParaRPr lang="en-US" dirty="0"/>
          </a:p>
        </p:txBody>
      </p:sp>
    </p:spTree>
    <p:extLst>
      <p:ext uri="{BB962C8B-B14F-4D97-AF65-F5344CB8AC3E}">
        <p14:creationId xmlns:p14="http://schemas.microsoft.com/office/powerpoint/2010/main" val="2729178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457325" y="1181100"/>
            <a:ext cx="4251325" cy="3189288"/>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a:solidFill>
                  <a:schemeClr val="tx1"/>
                </a:solidFill>
                <a:latin typeface="+mn-lt"/>
                <a:ea typeface="+mn-ea"/>
                <a:cs typeface="+mn-cs"/>
              </a:rPr>
              <a:t>NASA resources and products used:</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AirSWOT</a:t>
            </a:r>
            <a:r>
              <a:rPr lang="en-US" sz="1200" b="0" i="0" u="none" strike="noStrike" kern="1200" baseline="0" dirty="0">
                <a:solidFill>
                  <a:schemeClr val="tx1"/>
                </a:solidFill>
                <a:latin typeface="+mn-lt"/>
                <a:ea typeface="+mn-ea"/>
                <a:cs typeface="+mn-cs"/>
              </a:rPr>
              <a:t> color-infrared camera water mask dataset from </a:t>
            </a:r>
            <a:r>
              <a:rPr lang="en-US" sz="1200" b="0" i="0" u="none" strike="noStrike" kern="1200" baseline="0" dirty="0" err="1">
                <a:solidFill>
                  <a:schemeClr val="tx1"/>
                </a:solidFill>
                <a:latin typeface="+mn-lt"/>
                <a:ea typeface="+mn-ea"/>
                <a:cs typeface="+mn-cs"/>
              </a:rPr>
              <a:t>ABoVE</a:t>
            </a:r>
            <a:r>
              <a:rPr lang="en-US" sz="1200" b="0" i="0" u="none" strike="noStrike" kern="1200" baseline="0" dirty="0">
                <a:solidFill>
                  <a:schemeClr val="tx1"/>
                </a:solidFill>
                <a:latin typeface="+mn-lt"/>
                <a:ea typeface="+mn-ea"/>
                <a:cs typeface="+mn-cs"/>
              </a:rPr>
              <a:t> 2017 airborne campaign (Kyzivat et al. 2019)</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UAVSAR L-band lake and wetland map from </a:t>
            </a:r>
            <a:r>
              <a:rPr lang="en-US" sz="1200" b="0" i="0" u="none" strike="noStrike" kern="1200" baseline="0" dirty="0" err="1">
                <a:solidFill>
                  <a:schemeClr val="tx1"/>
                </a:solidFill>
                <a:latin typeface="+mn-lt"/>
                <a:ea typeface="+mn-ea"/>
                <a:cs typeface="+mn-cs"/>
              </a:rPr>
              <a:t>ABoVE</a:t>
            </a:r>
            <a:r>
              <a:rPr lang="en-US" sz="1200" b="0" i="0" u="none" strike="noStrike" kern="1200" baseline="0" dirty="0">
                <a:solidFill>
                  <a:schemeClr val="tx1"/>
                </a:solidFill>
                <a:latin typeface="+mn-lt"/>
                <a:ea typeface="+mn-ea"/>
                <a:cs typeface="+mn-cs"/>
              </a:rPr>
              <a:t> airborne campaigns (Kyzivat et al. 2021)</a:t>
            </a:r>
          </a:p>
          <a:p>
            <a:pPr marL="171450" indent="-171450">
              <a:buFont typeface="Arial" panose="020B0604020202020204" pitchFamily="34" charset="0"/>
              <a:buChar char="•"/>
            </a:pPr>
            <a:r>
              <a:rPr lang="en-US" sz="1200" b="0" i="0" u="none" strike="noStrike" kern="1200" baseline="0" dirty="0" err="1">
                <a:solidFill>
                  <a:schemeClr val="tx1"/>
                </a:solidFill>
                <a:latin typeface="+mn-lt"/>
                <a:ea typeface="+mn-ea"/>
                <a:cs typeface="+mn-cs"/>
              </a:rPr>
              <a:t>ABoVE</a:t>
            </a:r>
            <a:r>
              <a:rPr lang="en-US" sz="1200" b="0" i="0" u="none" strike="noStrike" kern="1200" baseline="0" dirty="0">
                <a:solidFill>
                  <a:schemeClr val="tx1"/>
                </a:solidFill>
                <a:latin typeface="+mn-lt"/>
                <a:ea typeface="+mn-ea"/>
                <a:cs typeface="+mn-cs"/>
              </a:rPr>
              <a:t> Planet-derived high-resolution lake maps (Mullen et al., 2022)</a:t>
            </a:r>
          </a:p>
          <a:p>
            <a:endParaRPr lang="en-US" alt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0" u="none" strike="noStrike" kern="1200" baseline="0" dirty="0">
                <a:solidFill>
                  <a:schemeClr val="tx1"/>
                </a:solidFill>
                <a:latin typeface="+mn-lt"/>
                <a:ea typeface="+mn-ea"/>
                <a:cs typeface="+mn-cs"/>
              </a:rPr>
              <a:t>Paper abstract</a:t>
            </a:r>
            <a:r>
              <a:rPr lang="en-US" altLang="en-US" sz="1200" b="0" i="0" u="none" strike="noStrike" kern="1200" baseline="0" dirty="0">
                <a:solidFill>
                  <a:schemeClr val="tx1"/>
                </a:solidFill>
                <a:latin typeface="+mn-lt"/>
                <a:ea typeface="+mn-ea"/>
                <a:cs typeface="+mn-cs"/>
              </a:rPr>
              <a:t>: </a:t>
            </a:r>
            <a:r>
              <a:rPr lang="en-GB" sz="1800" dirty="0">
                <a:effectLst/>
                <a:latin typeface="Times New Roman" panose="02020603050405020304" pitchFamily="18" charset="0"/>
                <a:ea typeface="Times New Roman" panose="02020603050405020304" pitchFamily="18" charset="0"/>
              </a:rPr>
              <a:t>Lake methane emissions are commonly upscaled from lake area, with recognition that smaller, non-inventoried lakes emit more per unit area. There is also growing awareness of the importance of lake aquatic vegetation and potential “double-counting” with wetlands, but lack of consensus on which is most impactful. Here, we combine high-resolution data with the comprehensive lake inventory HydroLAKES to rank these three variables based on emissions sensitivity. Including non-inventoried small lakes &lt;0.1 km2 (+30 [range: 9.0 to 82]% change) is greatest, followed by double-counting (−20 [−11 to −34]%) and lake aquatic vegetation (+14 [2.7 to 43]%). Significantly, emissions from non-inventoried lakes contribute far less than the ∼40% previously determined globally through statistical area extrapolation. We produce a first pan-Arctic estimate of lake aquatic vegetation in 1.37 million km2 of lakes, but after correcting for persistent double-counting, its net effect is to decrease emissions estimates by 9%. Thus, previous global emissions estimates are likely too high.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Times New Roman" panose="02020603050405020304" pitchFamily="18" charset="0"/>
                <a:ea typeface="Times New Roman" panose="02020603050405020304" pitchFamily="18" charset="0"/>
              </a:rPr>
              <a:t>Plain language summary: </a:t>
            </a:r>
            <a:r>
              <a:rPr lang="en-US" sz="1800" dirty="0">
                <a:effectLst/>
                <a:latin typeface="Times New Roman" panose="02020603050405020304" pitchFamily="18" charset="0"/>
                <a:ea typeface="Times New Roman" panose="02020603050405020304" pitchFamily="18" charset="0"/>
              </a:rPr>
              <a:t>Lakes are the second-largest natural source of methane, after wetlands. Here, we assess the relative importance of three poorly constrained parameters known to be sources of error in lake methane estimates: lake area distribution, lake aquatic vegetation, and “double-counting” with wetlands. We use newly available high-resolution data to estimate the total areas of mapped and unmapped lakes and produce a first estimate of Arctic lake aquatic vegetation. Our Arctic study domain contains 40% of global lake area and has been emphasized in previous lake methane emission studies. Surprisingly, we find that small, unmapped lakes are far less abundant than thought. In particular, very small ponds &lt;0.001 km</a:t>
            </a:r>
            <a:r>
              <a:rPr lang="en-US" sz="1800" baseline="30000" dirty="0">
                <a:effectLst/>
                <a:latin typeface="Times New Roman" panose="02020603050405020304" pitchFamily="18" charset="0"/>
                <a:ea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rPr>
              <a:t> in area are believed to contribute ~40% of lake methane emissions, but we find they contribute only 3%. Although vegetated zones, known emissions hotspots, cover 8% of Arctic lakes, their effect is more than offset by potential wetland double-counting still present in estimates. These findings can help reduce uncertainty by comparing the relative effects of lake area, lake aquatic vegetation, and double-counting and suggest that previous emissions estimates are too high. New maps based on ample high-resolution data from existing satellites could definitively reveal the area of small lakes at the global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effectLst/>
              <a:latin typeface="Times New Roman" panose="02020603050405020304" pitchFamily="18" charset="0"/>
              <a:ea typeface="Times New Roman" panose="02020603050405020304" pitchFamily="18"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300">
                <a:solidFill>
                  <a:schemeClr val="tx1"/>
                </a:solidFill>
                <a:latin typeface="Calibri" pitchFamily="34" charset="0"/>
                <a:ea typeface="MS PGothic" pitchFamily="34" charset="-128"/>
              </a:defRPr>
            </a:lvl1pPr>
            <a:lvl2pPr marL="815427" indent="-313626">
              <a:defRPr sz="1300">
                <a:solidFill>
                  <a:schemeClr val="tx1"/>
                </a:solidFill>
                <a:latin typeface="Calibri" pitchFamily="34" charset="0"/>
                <a:ea typeface="MS PGothic" pitchFamily="34" charset="-128"/>
              </a:defRPr>
            </a:lvl2pPr>
            <a:lvl3pPr marL="1254503" indent="-250901">
              <a:defRPr sz="1300">
                <a:solidFill>
                  <a:schemeClr val="tx1"/>
                </a:solidFill>
                <a:latin typeface="Calibri" pitchFamily="34" charset="0"/>
                <a:ea typeface="MS PGothic" pitchFamily="34" charset="-128"/>
              </a:defRPr>
            </a:lvl3pPr>
            <a:lvl4pPr marL="1756305" indent="-250901">
              <a:defRPr sz="1300">
                <a:solidFill>
                  <a:schemeClr val="tx1"/>
                </a:solidFill>
                <a:latin typeface="Calibri" pitchFamily="34" charset="0"/>
                <a:ea typeface="MS PGothic" pitchFamily="34" charset="-128"/>
              </a:defRPr>
            </a:lvl4pPr>
            <a:lvl5pPr marL="2258107" indent="-250901">
              <a:defRPr sz="1300">
                <a:solidFill>
                  <a:schemeClr val="tx1"/>
                </a:solidFill>
                <a:latin typeface="Calibri" pitchFamily="34" charset="0"/>
                <a:ea typeface="MS PGothic" pitchFamily="34" charset="-128"/>
              </a:defRPr>
            </a:lvl5pPr>
            <a:lvl6pPr marL="2759909" indent="-250901" eaLnBrk="0" fontAlgn="base" hangingPunct="0">
              <a:spcBef>
                <a:spcPct val="30000"/>
              </a:spcBef>
              <a:spcAft>
                <a:spcPct val="0"/>
              </a:spcAft>
              <a:defRPr sz="1300">
                <a:solidFill>
                  <a:schemeClr val="tx1"/>
                </a:solidFill>
                <a:latin typeface="Calibri" pitchFamily="34" charset="0"/>
                <a:ea typeface="MS PGothic" pitchFamily="34" charset="-128"/>
              </a:defRPr>
            </a:lvl6pPr>
            <a:lvl7pPr marL="3261710" indent="-250901" eaLnBrk="0" fontAlgn="base" hangingPunct="0">
              <a:spcBef>
                <a:spcPct val="30000"/>
              </a:spcBef>
              <a:spcAft>
                <a:spcPct val="0"/>
              </a:spcAft>
              <a:defRPr sz="1300">
                <a:solidFill>
                  <a:schemeClr val="tx1"/>
                </a:solidFill>
                <a:latin typeface="Calibri" pitchFamily="34" charset="0"/>
                <a:ea typeface="MS PGothic" pitchFamily="34" charset="-128"/>
              </a:defRPr>
            </a:lvl7pPr>
            <a:lvl8pPr marL="3763511" indent="-250901" eaLnBrk="0" fontAlgn="base" hangingPunct="0">
              <a:spcBef>
                <a:spcPct val="30000"/>
              </a:spcBef>
              <a:spcAft>
                <a:spcPct val="0"/>
              </a:spcAft>
              <a:defRPr sz="1300">
                <a:solidFill>
                  <a:schemeClr val="tx1"/>
                </a:solidFill>
                <a:latin typeface="Calibri" pitchFamily="34" charset="0"/>
                <a:ea typeface="MS PGothic" pitchFamily="34" charset="-128"/>
              </a:defRPr>
            </a:lvl8pPr>
            <a:lvl9pPr marL="4265313" indent="-250901" eaLnBrk="0" fontAlgn="base" hangingPunct="0">
              <a:spcBef>
                <a:spcPct val="30000"/>
              </a:spcBef>
              <a:spcAft>
                <a:spcPct val="0"/>
              </a:spcAft>
              <a:defRPr sz="1300">
                <a:solidFill>
                  <a:schemeClr val="tx1"/>
                </a:solidFill>
                <a:latin typeface="Calibri"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B89AFD0-6455-4BC4-9C71-8A9E7FA57122}" type="slidenum">
              <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300" b="0" i="0" u="none" strike="noStrike" kern="1200" cap="none" spc="0" normalizeH="0" baseline="0" noProof="0">
              <a:ln>
                <a:noFill/>
              </a:ln>
              <a:solidFill>
                <a:srgbClr val="000000"/>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8634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29A5CA-096F-418F-9FEB-D0E4975ED517}" type="slidenum">
              <a:rPr lang="en-US" smtClean="0"/>
              <a:t>2</a:t>
            </a:fld>
            <a:endParaRPr lang="en-US" dirty="0"/>
          </a:p>
        </p:txBody>
      </p:sp>
    </p:spTree>
    <p:extLst>
      <p:ext uri="{BB962C8B-B14F-4D97-AF65-F5344CB8AC3E}">
        <p14:creationId xmlns:p14="http://schemas.microsoft.com/office/powerpoint/2010/main" val="118326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3"/>
            <a:ext cx="6400800" cy="1752600"/>
          </a:xfrm>
        </p:spPr>
        <p:txBody>
          <a:bodyPr/>
          <a:lstStyle>
            <a:lvl1pPr marL="0" indent="0" algn="ctr">
              <a:buNone/>
              <a:defRPr/>
            </a:lvl1pPr>
            <a:lvl2pPr marL="456685" indent="0" algn="ctr">
              <a:buNone/>
              <a:defRPr/>
            </a:lvl2pPr>
            <a:lvl3pPr marL="913370" indent="0" algn="ctr">
              <a:buNone/>
              <a:defRPr/>
            </a:lvl3pPr>
            <a:lvl4pPr marL="1370058" indent="0" algn="ctr">
              <a:buNone/>
              <a:defRPr/>
            </a:lvl4pPr>
            <a:lvl5pPr marL="1826744" indent="0" algn="ctr">
              <a:buNone/>
              <a:defRPr/>
            </a:lvl5pPr>
            <a:lvl6pPr marL="2283427" indent="0" algn="ctr">
              <a:buNone/>
              <a:defRPr/>
            </a:lvl6pPr>
            <a:lvl7pPr marL="2740114" indent="0" algn="ctr">
              <a:buNone/>
              <a:defRPr/>
            </a:lvl7pPr>
            <a:lvl8pPr marL="3196798" indent="0" algn="ctr">
              <a:buNone/>
              <a:defRPr/>
            </a:lvl8pPr>
            <a:lvl9pPr marL="3653485" indent="0" algn="ctr">
              <a:buNone/>
              <a:defRPr/>
            </a:lvl9pPr>
          </a:lstStyle>
          <a:p>
            <a:r>
              <a:rPr lang="en-US"/>
              <a:t>Click to edit Master subtitle style</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86C869AB-AAB5-8945-9B48-0324A8B3E70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603671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252BFC5C-7B89-4E41-9A30-8CDEBE46D53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7883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9088" y="327040"/>
            <a:ext cx="2044700" cy="55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1" y="327040"/>
            <a:ext cx="5983288" cy="55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B8D322FF-251F-2F4E-87F4-E6764F6327F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98257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533400"/>
          </a:xfrm>
        </p:spPr>
        <p:txBody>
          <a:bodyPr/>
          <a:lstStyle/>
          <a:p>
            <a:r>
              <a:rPr lang="en-US"/>
              <a:t>Click to edit Master title style</a:t>
            </a:r>
          </a:p>
        </p:txBody>
      </p:sp>
      <p:sp>
        <p:nvSpPr>
          <p:cNvPr id="3" name="Text Placeholder 2"/>
          <p:cNvSpPr>
            <a:spLocks noGrp="1"/>
          </p:cNvSpPr>
          <p:nvPr>
            <p:ph type="body" sz="half" idx="1"/>
          </p:nvPr>
        </p:nvSpPr>
        <p:spPr>
          <a:xfrm>
            <a:off x="685800" y="10668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066801"/>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55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ftr" sz="quarter" idx="10"/>
          </p:nvPr>
        </p:nvSpPr>
        <p:spPr bwMode="auto">
          <a:xfrm>
            <a:off x="3048001" y="6629406"/>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2578997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spTree>
    <p:extLst>
      <p:ext uri="{BB962C8B-B14F-4D97-AF65-F5344CB8AC3E}">
        <p14:creationId xmlns:p14="http://schemas.microsoft.com/office/powerpoint/2010/main" val="1848373249"/>
      </p:ext>
    </p:extLst>
  </p:cSld>
  <p:clrMapOvr>
    <a:masterClrMapping/>
  </p:clrMapOvr>
  <p:transition spd="med"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36678"/>
          <a:stretch/>
        </p:blipFill>
        <p:spPr>
          <a:xfrm>
            <a:off x="8435767" y="6600391"/>
            <a:ext cx="421826"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a:xfrm>
            <a:off x="1833563" y="6492879"/>
            <a:ext cx="5476875" cy="365125"/>
          </a:xfrm>
          <a:prstGeom prst="rect">
            <a:avLst/>
          </a:prstGeom>
        </p:spPr>
        <p:txBody>
          <a:bodyPr/>
          <a:lstStyle/>
          <a:p>
            <a:pPr defTabSz="457200"/>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a:xfrm>
            <a:off x="7318376" y="6492879"/>
            <a:ext cx="1069767" cy="365125"/>
          </a:xfrm>
          <a:prstGeom prst="rect">
            <a:avLst/>
          </a:prstGeom>
        </p:spPr>
        <p:txBody>
          <a:body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916829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1" y="304800"/>
            <a:ext cx="6096000" cy="571500"/>
          </a:xfrm>
        </p:spPr>
        <p:txBody>
          <a:bodyPr/>
          <a:lstStyle>
            <a:lvl1pPr>
              <a:defRPr sz="28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9"/>
          <p:cNvSpPr>
            <a:spLocks noGrp="1" noChangeArrowheads="1"/>
          </p:cNvSpPr>
          <p:nvPr>
            <p:ph type="ftr" sz="quarter" idx="11"/>
          </p:nvPr>
        </p:nvSpPr>
        <p:spPr>
          <a:ln/>
        </p:spPr>
        <p:txBody>
          <a:bodyPr/>
          <a:lstStyle>
            <a:lvl1pPr>
              <a:defRPr/>
            </a:lvl1pPr>
          </a:lstStyle>
          <a:p>
            <a:pPr>
              <a:defRPr/>
            </a:pPr>
            <a:fld id="{23A3FCC9-E66A-1145-B904-CAB326CB98F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1124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685" indent="0">
              <a:buNone/>
              <a:defRPr sz="1800"/>
            </a:lvl2pPr>
            <a:lvl3pPr marL="913370" indent="0">
              <a:buNone/>
              <a:defRPr sz="1600"/>
            </a:lvl3pPr>
            <a:lvl4pPr marL="1370058" indent="0">
              <a:buNone/>
              <a:defRPr sz="1400"/>
            </a:lvl4pPr>
            <a:lvl5pPr marL="1826744" indent="0">
              <a:buNone/>
              <a:defRPr sz="1400"/>
            </a:lvl5pPr>
            <a:lvl6pPr marL="2283427" indent="0">
              <a:buNone/>
              <a:defRPr sz="1400"/>
            </a:lvl6pPr>
            <a:lvl7pPr marL="2740114" indent="0">
              <a:buNone/>
              <a:defRPr sz="1400"/>
            </a:lvl7pPr>
            <a:lvl8pPr marL="3196798" indent="0">
              <a:buNone/>
              <a:defRPr sz="1400"/>
            </a:lvl8pPr>
            <a:lvl9pPr marL="3653485"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fld id="{5EB24194-454F-374F-8232-686D2FA2EA4D}"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66584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447800"/>
            <a:ext cx="4013200"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99001" y="1447800"/>
            <a:ext cx="4014788" cy="4408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821ABE65-7947-134D-B34C-E018BC2D4907}"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4030452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7"/>
            <a:ext cx="4040188"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7"/>
            <a:ext cx="4041775" cy="639762"/>
          </a:xfrm>
        </p:spPr>
        <p:txBody>
          <a:bodyPr anchor="b"/>
          <a:lstStyle>
            <a:lvl1pPr marL="0" indent="0">
              <a:buNone/>
              <a:defRPr sz="2400" b="1"/>
            </a:lvl1pPr>
            <a:lvl2pPr marL="456685" indent="0">
              <a:buNone/>
              <a:defRPr sz="2000" b="1"/>
            </a:lvl2pPr>
            <a:lvl3pPr marL="913370" indent="0">
              <a:buNone/>
              <a:defRPr sz="1800" b="1"/>
            </a:lvl3pPr>
            <a:lvl4pPr marL="1370058" indent="0">
              <a:buNone/>
              <a:defRPr sz="1600" b="1"/>
            </a:lvl4pPr>
            <a:lvl5pPr marL="1826744" indent="0">
              <a:buNone/>
              <a:defRPr sz="1600" b="1"/>
            </a:lvl5pPr>
            <a:lvl6pPr marL="2283427" indent="0">
              <a:buNone/>
              <a:defRPr sz="1600" b="1"/>
            </a:lvl6pPr>
            <a:lvl7pPr marL="2740114" indent="0">
              <a:buNone/>
              <a:defRPr sz="1600" b="1"/>
            </a:lvl7pPr>
            <a:lvl8pPr marL="3196798" indent="0">
              <a:buNone/>
              <a:defRPr sz="1600" b="1"/>
            </a:lvl8pPr>
            <a:lvl9pPr marL="365348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fld id="{C1718463-808A-6843-ACFF-BF9D4445594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233968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fld id="{2022655C-23D9-6943-B41E-570597392F16}"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3426183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fld id="{982D74FA-F0E1-F945-B657-B2CFFF6A6411}"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376140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11"/>
            <a:ext cx="3008313" cy="4691063"/>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1B0EE266-AF95-E340-B8F5-FA07BA3B7DF0}"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186311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85" indent="0">
              <a:buNone/>
              <a:defRPr sz="2800"/>
            </a:lvl2pPr>
            <a:lvl3pPr marL="913370" indent="0">
              <a:buNone/>
              <a:defRPr sz="2400"/>
            </a:lvl3pPr>
            <a:lvl4pPr marL="1370058" indent="0">
              <a:buNone/>
              <a:defRPr sz="2000"/>
            </a:lvl4pPr>
            <a:lvl5pPr marL="1826744" indent="0">
              <a:buNone/>
              <a:defRPr sz="2000"/>
            </a:lvl5pPr>
            <a:lvl6pPr marL="2283427" indent="0">
              <a:buNone/>
              <a:defRPr sz="2000"/>
            </a:lvl6pPr>
            <a:lvl7pPr marL="2740114" indent="0">
              <a:buNone/>
              <a:defRPr sz="2000"/>
            </a:lvl7pPr>
            <a:lvl8pPr marL="3196798" indent="0">
              <a:buNone/>
              <a:defRPr sz="2000"/>
            </a:lvl8pPr>
            <a:lvl9pPr marL="3653485" indent="0">
              <a:buNone/>
              <a:defRPr sz="2000"/>
            </a:lvl9pPr>
          </a:lstStyle>
          <a:p>
            <a:pPr lvl="0"/>
            <a:endParaRPr lang="en-US" noProof="0" dirty="0"/>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685" indent="0">
              <a:buNone/>
              <a:defRPr sz="1200"/>
            </a:lvl2pPr>
            <a:lvl3pPr marL="913370" indent="0">
              <a:buNone/>
              <a:defRPr sz="1000"/>
            </a:lvl3pPr>
            <a:lvl4pPr marL="1370058" indent="0">
              <a:buNone/>
              <a:defRPr sz="900"/>
            </a:lvl4pPr>
            <a:lvl5pPr marL="1826744" indent="0">
              <a:buNone/>
              <a:defRPr sz="900"/>
            </a:lvl5pPr>
            <a:lvl6pPr marL="2283427" indent="0">
              <a:buNone/>
              <a:defRPr sz="900"/>
            </a:lvl6pPr>
            <a:lvl7pPr marL="2740114" indent="0">
              <a:buNone/>
              <a:defRPr sz="900"/>
            </a:lvl7pPr>
            <a:lvl8pPr marL="3196798" indent="0">
              <a:buNone/>
              <a:defRPr sz="900"/>
            </a:lvl8pPr>
            <a:lvl9pPr marL="3653485"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fld id="{A22F6BFB-6513-DE46-9E73-439096B0E8F5}" type="slidenum">
              <a:rPr lang="en-US">
                <a:solidFill>
                  <a:srgbClr val="3333CC"/>
                </a:solidFill>
              </a:rPr>
              <a:pPr>
                <a:defRPr/>
              </a:pPr>
              <a:t>‹#›</a:t>
            </a:fld>
            <a:endParaRPr lang="en-US" dirty="0">
              <a:solidFill>
                <a:srgbClr val="3333CC"/>
              </a:solidFill>
            </a:endParaRPr>
          </a:p>
        </p:txBody>
      </p:sp>
    </p:spTree>
    <p:extLst>
      <p:ext uri="{BB962C8B-B14F-4D97-AF65-F5344CB8AC3E}">
        <p14:creationId xmlns:p14="http://schemas.microsoft.com/office/powerpoint/2010/main" val="72792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7" name="Line 5"/>
          <p:cNvSpPr>
            <a:spLocks noChangeShapeType="1"/>
          </p:cNvSpPr>
          <p:nvPr/>
        </p:nvSpPr>
        <p:spPr bwMode="auto">
          <a:xfrm>
            <a:off x="65102" y="1062038"/>
            <a:ext cx="9020175" cy="0"/>
          </a:xfrm>
          <a:prstGeom prst="line">
            <a:avLst/>
          </a:prstGeom>
          <a:noFill/>
          <a:ln w="38100" cmpd="dbl">
            <a:solidFill>
              <a:schemeClr val="accent2"/>
            </a:solidFill>
            <a:round/>
            <a:headEnd/>
            <a:tailEnd/>
          </a:ln>
          <a:extLst>
            <a:ext uri="{909E8E84-426E-40dd-AFC4-6F175D3DCCD1}">
              <a14:hiddenFill xmlns:a14="http://schemas.microsoft.com/office/drawing/2010/main" xmlns="">
                <a:noFill/>
              </a14:hiddenFill>
            </a:ext>
          </a:extLst>
        </p:spPr>
        <p:txBody>
          <a:bodyPr wrap="none" lIns="91336" tIns="45669" rIns="91336" bIns="45669" anchor="ctr"/>
          <a:lstStyle/>
          <a:p>
            <a:pPr defTabSz="913370" fontAlgn="base">
              <a:spcBef>
                <a:spcPct val="0"/>
              </a:spcBef>
              <a:spcAft>
                <a:spcPct val="0"/>
              </a:spcAft>
            </a:pPr>
            <a:endParaRPr lang="en-US" sz="1200" dirty="0">
              <a:solidFill>
                <a:srgbClr val="000000"/>
              </a:solidFill>
              <a:ea typeface="ＭＳ Ｐゴシック" charset="0"/>
            </a:endParaRPr>
          </a:p>
        </p:txBody>
      </p:sp>
      <p:sp>
        <p:nvSpPr>
          <p:cNvPr id="1028" name="Rectangle 6"/>
          <p:cNvSpPr>
            <a:spLocks noGrp="1" noChangeArrowheads="1"/>
          </p:cNvSpPr>
          <p:nvPr>
            <p:ph type="title"/>
          </p:nvPr>
        </p:nvSpPr>
        <p:spPr bwMode="auto">
          <a:xfrm>
            <a:off x="1524001" y="327025"/>
            <a:ext cx="6096000"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873" tIns="48436" rIns="96873" bIns="48436" numCol="1" anchor="ctr" anchorCtr="0" compatLnSpc="1">
            <a:prstTxWarp prst="textNoShape">
              <a:avLst/>
            </a:prstTxWarp>
          </a:bodyPr>
          <a:lstStyle/>
          <a:p>
            <a:pPr lvl="0"/>
            <a:r>
              <a:rPr lang="en-US"/>
              <a:t>Click to edit Master title style</a:t>
            </a:r>
          </a:p>
        </p:txBody>
      </p:sp>
      <p:sp>
        <p:nvSpPr>
          <p:cNvPr id="1029" name="Rectangle 7"/>
          <p:cNvSpPr>
            <a:spLocks noGrp="1" noChangeArrowheads="1"/>
          </p:cNvSpPr>
          <p:nvPr>
            <p:ph type="body" idx="1"/>
          </p:nvPr>
        </p:nvSpPr>
        <p:spPr bwMode="auto">
          <a:xfrm>
            <a:off x="533401" y="1447800"/>
            <a:ext cx="8180388" cy="440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6873" tIns="48436" rIns="96873" bIns="4843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9784" name="Rectangle 8"/>
          <p:cNvSpPr>
            <a:spLocks noGrp="1" noChangeArrowheads="1"/>
          </p:cNvSpPr>
          <p:nvPr>
            <p:ph type="dt" sz="half" idx="2"/>
          </p:nvPr>
        </p:nvSpPr>
        <p:spPr bwMode="auto">
          <a:xfrm>
            <a:off x="6951663" y="6653227"/>
            <a:ext cx="2005012" cy="204787"/>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r" eaLnBrk="0" hangingPunct="0">
              <a:defRPr sz="1000">
                <a:ea typeface="+mn-ea"/>
                <a:cs typeface="+mn-cs"/>
              </a:defRPr>
            </a:lvl1pPr>
          </a:lstStyle>
          <a:p>
            <a:pPr defTabSz="913370" fontAlgn="base">
              <a:spcBef>
                <a:spcPct val="0"/>
              </a:spcBef>
              <a:spcAft>
                <a:spcPct val="0"/>
              </a:spcAft>
              <a:defRPr/>
            </a:pPr>
            <a:endParaRPr lang="en-US" dirty="0">
              <a:solidFill>
                <a:srgbClr val="000000"/>
              </a:solidFill>
            </a:endParaRPr>
          </a:p>
        </p:txBody>
      </p:sp>
      <p:sp>
        <p:nvSpPr>
          <p:cNvPr id="459785" name="Rectangle 9"/>
          <p:cNvSpPr>
            <a:spLocks noGrp="1" noChangeArrowheads="1"/>
          </p:cNvSpPr>
          <p:nvPr>
            <p:ph type="ftr" sz="quarter" idx="3"/>
          </p:nvPr>
        </p:nvSpPr>
        <p:spPr bwMode="auto">
          <a:xfrm>
            <a:off x="3048001" y="6613531"/>
            <a:ext cx="3048000" cy="244475"/>
          </a:xfrm>
          <a:prstGeom prst="rect">
            <a:avLst/>
          </a:prstGeom>
          <a:noFill/>
          <a:ln w="9525">
            <a:noFill/>
            <a:miter lim="800000"/>
            <a:headEnd/>
            <a:tailEnd/>
          </a:ln>
          <a:effectLst/>
        </p:spPr>
        <p:txBody>
          <a:bodyPr vert="horz" wrap="square" lIns="96873" tIns="48436" rIns="96873" bIns="48436" numCol="1" anchor="t" anchorCtr="0" compatLnSpc="1">
            <a:prstTxWarp prst="textNoShape">
              <a:avLst/>
            </a:prstTxWarp>
          </a:bodyPr>
          <a:lstStyle>
            <a:lvl1pPr algn="ctr" eaLnBrk="0" hangingPunct="0">
              <a:defRPr sz="1000">
                <a:solidFill>
                  <a:schemeClr val="accent2"/>
                </a:solidFill>
                <a:latin typeface="Arial" pitchFamily="34" charset="0"/>
                <a:cs typeface="Arial" pitchFamily="34" charset="0"/>
              </a:defRPr>
            </a:lvl1pPr>
          </a:lstStyle>
          <a:p>
            <a:pPr defTabSz="913370" fontAlgn="base">
              <a:spcBef>
                <a:spcPct val="0"/>
              </a:spcBef>
              <a:spcAft>
                <a:spcPct val="0"/>
              </a:spcAft>
              <a:defRPr/>
            </a:pPr>
            <a:fld id="{4309757C-B6B2-A944-A0A6-CF83EB4356E7}" type="slidenum">
              <a:rPr lang="en-US" smtClean="0">
                <a:ea typeface="ＭＳ Ｐゴシック" charset="0"/>
              </a:rPr>
              <a:pPr defTabSz="913370" fontAlgn="base">
                <a:spcBef>
                  <a:spcPct val="0"/>
                </a:spcBef>
                <a:spcAft>
                  <a:spcPct val="0"/>
                </a:spcAft>
                <a:defRPr/>
              </a:pPr>
              <a:t>‹#›</a:t>
            </a:fld>
            <a:endParaRPr lang="en-US" dirty="0">
              <a:ea typeface="ＭＳ Ｐゴシック" charset="0"/>
            </a:endParaRPr>
          </a:p>
        </p:txBody>
      </p:sp>
      <p:pic>
        <p:nvPicPr>
          <p:cNvPr id="8" name="Picture 7">
            <a:extLst>
              <a:ext uri="{FF2B5EF4-FFF2-40B4-BE49-F238E27FC236}">
                <a16:creationId xmlns:a16="http://schemas.microsoft.com/office/drawing/2014/main" id="{616F29F1-0A0A-4FD5-A9EE-14BC59668AD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71474" y="38100"/>
            <a:ext cx="1927224" cy="963612"/>
          </a:xfrm>
          <a:prstGeom prst="rect">
            <a:avLst/>
          </a:prstGeom>
        </p:spPr>
      </p:pic>
    </p:spTree>
    <p:extLst>
      <p:ext uri="{BB962C8B-B14F-4D97-AF65-F5344CB8AC3E}">
        <p14:creationId xmlns:p14="http://schemas.microsoft.com/office/powerpoint/2010/main" val="107709966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eaLnBrk="0" fontAlgn="base" hangingPunct="0">
        <a:spcBef>
          <a:spcPct val="0"/>
        </a:spcBef>
        <a:spcAft>
          <a:spcPct val="0"/>
        </a:spcAft>
        <a:defRPr sz="2100" b="1">
          <a:solidFill>
            <a:schemeClr val="accent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2100" b="1">
          <a:solidFill>
            <a:schemeClr val="accent2"/>
          </a:solidFill>
          <a:latin typeface="Times New Roman" pitchFamily="-108" charset="0"/>
          <a:ea typeface="ＭＳ Ｐゴシック" pitchFamily="-108" charset="-128"/>
          <a:cs typeface="ＭＳ Ｐゴシック" pitchFamily="-108" charset="-128"/>
        </a:defRPr>
      </a:lvl5pPr>
      <a:lvl6pPr marL="456685" algn="ctr" rtl="0" eaLnBrk="0" fontAlgn="base" hangingPunct="0">
        <a:spcBef>
          <a:spcPct val="0"/>
        </a:spcBef>
        <a:spcAft>
          <a:spcPct val="0"/>
        </a:spcAft>
        <a:defRPr sz="2100" b="1">
          <a:solidFill>
            <a:schemeClr val="accent2"/>
          </a:solidFill>
          <a:latin typeface="Times New Roman" pitchFamily="-108" charset="0"/>
        </a:defRPr>
      </a:lvl6pPr>
      <a:lvl7pPr marL="913370" algn="ctr" rtl="0" eaLnBrk="0" fontAlgn="base" hangingPunct="0">
        <a:spcBef>
          <a:spcPct val="0"/>
        </a:spcBef>
        <a:spcAft>
          <a:spcPct val="0"/>
        </a:spcAft>
        <a:defRPr sz="2100" b="1">
          <a:solidFill>
            <a:schemeClr val="accent2"/>
          </a:solidFill>
          <a:latin typeface="Times New Roman" pitchFamily="-108" charset="0"/>
        </a:defRPr>
      </a:lvl7pPr>
      <a:lvl8pPr marL="1370058" algn="ctr" rtl="0" eaLnBrk="0" fontAlgn="base" hangingPunct="0">
        <a:spcBef>
          <a:spcPct val="0"/>
        </a:spcBef>
        <a:spcAft>
          <a:spcPct val="0"/>
        </a:spcAft>
        <a:defRPr sz="2100" b="1">
          <a:solidFill>
            <a:schemeClr val="accent2"/>
          </a:solidFill>
          <a:latin typeface="Times New Roman" pitchFamily="-108" charset="0"/>
        </a:defRPr>
      </a:lvl8pPr>
      <a:lvl9pPr marL="1826744" algn="ctr" rtl="0" eaLnBrk="0" fontAlgn="base" hangingPunct="0">
        <a:spcBef>
          <a:spcPct val="0"/>
        </a:spcBef>
        <a:spcAft>
          <a:spcPct val="0"/>
        </a:spcAft>
        <a:defRPr sz="2100" b="1">
          <a:solidFill>
            <a:schemeClr val="accent2"/>
          </a:solidFill>
          <a:latin typeface="Times New Roman" pitchFamily="-108" charset="0"/>
        </a:defRPr>
      </a:lvl9pPr>
    </p:titleStyle>
    <p:bodyStyle>
      <a:lvl1pPr marL="342515" indent="-342515" algn="l" rtl="0" eaLnBrk="0" fontAlgn="base" hangingPunct="0">
        <a:spcBef>
          <a:spcPct val="20000"/>
        </a:spcBef>
        <a:spcAft>
          <a:spcPct val="0"/>
        </a:spcAft>
        <a:buSzPct val="100000"/>
        <a:buChar char="•"/>
        <a:defRPr sz="3200">
          <a:solidFill>
            <a:schemeClr val="accent2"/>
          </a:solidFill>
          <a:latin typeface="+mn-lt"/>
          <a:ea typeface="ＭＳ Ｐゴシック" pitchFamily="-108" charset="-128"/>
          <a:cs typeface="ＭＳ Ｐゴシック" pitchFamily="-108" charset="-128"/>
        </a:defRPr>
      </a:lvl1pPr>
      <a:lvl2pPr marL="721500" indent="-256886" algn="l" rtl="0" eaLnBrk="0" fontAlgn="base" hangingPunct="0">
        <a:spcBef>
          <a:spcPct val="20000"/>
        </a:spcBef>
        <a:spcAft>
          <a:spcPct val="0"/>
        </a:spcAft>
        <a:buSzPct val="100000"/>
        <a:buChar char="–"/>
        <a:defRPr sz="2800">
          <a:solidFill>
            <a:schemeClr val="accent2"/>
          </a:solidFill>
          <a:latin typeface="+mn-lt"/>
          <a:ea typeface="ＭＳ Ｐゴシック" pitchFamily="-108" charset="-128"/>
        </a:defRPr>
      </a:lvl2pPr>
      <a:lvl3pPr marL="1071943" indent="-229928" algn="l" rtl="0" eaLnBrk="0" fontAlgn="base" hangingPunct="0">
        <a:spcBef>
          <a:spcPct val="20000"/>
        </a:spcBef>
        <a:spcAft>
          <a:spcPct val="0"/>
        </a:spcAft>
        <a:buSzPct val="100000"/>
        <a:buChar char="•"/>
        <a:defRPr sz="2400">
          <a:solidFill>
            <a:schemeClr val="accent2"/>
          </a:solidFill>
          <a:latin typeface="+mn-lt"/>
          <a:ea typeface="ＭＳ Ｐゴシック" pitchFamily="-108" charset="-128"/>
        </a:defRPr>
      </a:lvl3pPr>
      <a:lvl4pPr marL="1419214" indent="-226756"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4pPr>
      <a:lvl5pPr marL="1769658"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5pPr>
      <a:lvl6pPr marL="2226343"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6pPr>
      <a:lvl7pPr marL="2683029"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7pPr>
      <a:lvl8pPr marL="3139710"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8pPr>
      <a:lvl9pPr marL="3596401" indent="-228342" algn="l" rtl="0" eaLnBrk="0" fontAlgn="base" hangingPunct="0">
        <a:spcBef>
          <a:spcPct val="20000"/>
        </a:spcBef>
        <a:spcAft>
          <a:spcPct val="0"/>
        </a:spcAft>
        <a:buSzPct val="100000"/>
        <a:buChar char="»"/>
        <a:defRPr sz="2000">
          <a:solidFill>
            <a:schemeClr val="accent2"/>
          </a:solidFill>
          <a:latin typeface="+mn-lt"/>
          <a:ea typeface="ＭＳ Ｐゴシック" pitchFamily="-108" charset="-128"/>
        </a:defRPr>
      </a:lvl9pPr>
    </p:bodyStyle>
    <p:otherStyle>
      <a:defPPr>
        <a:defRPr lang="en-US"/>
      </a:defPPr>
      <a:lvl1pPr marL="0" algn="l" defTabSz="456685" rtl="0" eaLnBrk="1" latinLnBrk="0" hangingPunct="1">
        <a:defRPr sz="1800" kern="1200">
          <a:solidFill>
            <a:schemeClr val="tx1"/>
          </a:solidFill>
          <a:latin typeface="+mn-lt"/>
          <a:ea typeface="+mn-ea"/>
          <a:cs typeface="+mn-cs"/>
        </a:defRPr>
      </a:lvl1pPr>
      <a:lvl2pPr marL="456685" algn="l" defTabSz="456685" rtl="0" eaLnBrk="1" latinLnBrk="0" hangingPunct="1">
        <a:defRPr sz="1800" kern="1200">
          <a:solidFill>
            <a:schemeClr val="tx1"/>
          </a:solidFill>
          <a:latin typeface="+mn-lt"/>
          <a:ea typeface="+mn-ea"/>
          <a:cs typeface="+mn-cs"/>
        </a:defRPr>
      </a:lvl2pPr>
      <a:lvl3pPr marL="913370" algn="l" defTabSz="456685" rtl="0" eaLnBrk="1" latinLnBrk="0" hangingPunct="1">
        <a:defRPr sz="1800" kern="1200">
          <a:solidFill>
            <a:schemeClr val="tx1"/>
          </a:solidFill>
          <a:latin typeface="+mn-lt"/>
          <a:ea typeface="+mn-ea"/>
          <a:cs typeface="+mn-cs"/>
        </a:defRPr>
      </a:lvl3pPr>
      <a:lvl4pPr marL="1370058" algn="l" defTabSz="456685" rtl="0" eaLnBrk="1" latinLnBrk="0" hangingPunct="1">
        <a:defRPr sz="1800" kern="1200">
          <a:solidFill>
            <a:schemeClr val="tx1"/>
          </a:solidFill>
          <a:latin typeface="+mn-lt"/>
          <a:ea typeface="+mn-ea"/>
          <a:cs typeface="+mn-cs"/>
        </a:defRPr>
      </a:lvl4pPr>
      <a:lvl5pPr marL="1826744" algn="l" defTabSz="456685" rtl="0" eaLnBrk="1" latinLnBrk="0" hangingPunct="1">
        <a:defRPr sz="1800" kern="1200">
          <a:solidFill>
            <a:schemeClr val="tx1"/>
          </a:solidFill>
          <a:latin typeface="+mn-lt"/>
          <a:ea typeface="+mn-ea"/>
          <a:cs typeface="+mn-cs"/>
        </a:defRPr>
      </a:lvl5pPr>
      <a:lvl6pPr marL="2283427" algn="l" defTabSz="456685" rtl="0" eaLnBrk="1" latinLnBrk="0" hangingPunct="1">
        <a:defRPr sz="1800" kern="1200">
          <a:solidFill>
            <a:schemeClr val="tx1"/>
          </a:solidFill>
          <a:latin typeface="+mn-lt"/>
          <a:ea typeface="+mn-ea"/>
          <a:cs typeface="+mn-cs"/>
        </a:defRPr>
      </a:lvl6pPr>
      <a:lvl7pPr marL="2740114" algn="l" defTabSz="456685" rtl="0" eaLnBrk="1" latinLnBrk="0" hangingPunct="1">
        <a:defRPr sz="1800" kern="1200">
          <a:solidFill>
            <a:schemeClr val="tx1"/>
          </a:solidFill>
          <a:latin typeface="+mn-lt"/>
          <a:ea typeface="+mn-ea"/>
          <a:cs typeface="+mn-cs"/>
        </a:defRPr>
      </a:lvl7pPr>
      <a:lvl8pPr marL="3196798" algn="l" defTabSz="456685" rtl="0" eaLnBrk="1" latinLnBrk="0" hangingPunct="1">
        <a:defRPr sz="1800" kern="1200">
          <a:solidFill>
            <a:schemeClr val="tx1"/>
          </a:solidFill>
          <a:latin typeface="+mn-lt"/>
          <a:ea typeface="+mn-ea"/>
          <a:cs typeface="+mn-cs"/>
        </a:defRPr>
      </a:lvl8pPr>
      <a:lvl9pPr marL="3653485" algn="l" defTabSz="45668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oi.org/10.1029/2023GL10482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7"/>
          <p:cNvSpPr txBox="1">
            <a:spLocks noChangeArrowheads="1"/>
          </p:cNvSpPr>
          <p:nvPr/>
        </p:nvSpPr>
        <p:spPr bwMode="auto">
          <a:xfrm>
            <a:off x="4" y="5281668"/>
            <a:ext cx="5840628" cy="1600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spAutoFit/>
          </a:bodyPr>
          <a:lstStyle>
            <a:lvl1pPr marL="115888" indent="-11588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MS PGothic" pitchFamily="34" charset="-128"/>
              </a:defRPr>
            </a:lvl9pPr>
          </a:lstStyle>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Background</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Arctic lakes are a climate-sensitive source of methane</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Emissions from small lakes are uncertain because they are missing from inventories, and often contain wetland vegetation</a:t>
            </a:r>
          </a:p>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Analysis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Bottom-up, scaling estimate of pan-Arctic lake methane emissions using high-resolution lake areas from </a:t>
            </a:r>
            <a:r>
              <a:rPr lang="en-US" sz="1400" dirty="0" err="1">
                <a:solidFill>
                  <a:srgbClr val="3333CC"/>
                </a:solidFill>
                <a:latin typeface="Arial" panose="020B0604020202020204" pitchFamily="34" charset="0"/>
                <a:cs typeface="Arial" panose="020B0604020202020204" pitchFamily="34" charset="0"/>
              </a:rPr>
              <a:t>ABoVE</a:t>
            </a:r>
            <a:r>
              <a:rPr lang="en-US" sz="1400" dirty="0">
                <a:solidFill>
                  <a:srgbClr val="3333CC"/>
                </a:solidFill>
                <a:latin typeface="Arial" panose="020B0604020202020204" pitchFamily="34" charset="0"/>
                <a:cs typeface="Arial" panose="020B0604020202020204" pitchFamily="34" charset="0"/>
              </a:rPr>
              <a:t> datasets</a:t>
            </a:r>
          </a:p>
        </p:txBody>
      </p:sp>
      <p:sp>
        <p:nvSpPr>
          <p:cNvPr id="19459" name="Rectangle 21"/>
          <p:cNvSpPr>
            <a:spLocks noChangeArrowheads="1"/>
          </p:cNvSpPr>
          <p:nvPr/>
        </p:nvSpPr>
        <p:spPr bwMode="auto">
          <a:xfrm>
            <a:off x="152400" y="0"/>
            <a:ext cx="9144000" cy="18697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defTabSz="342900">
              <a:lnSpc>
                <a:spcPts val="3000"/>
              </a:lnSpc>
              <a:defRPr/>
            </a:pPr>
            <a:r>
              <a:rPr lang="en-US" sz="2800" b="1" dirty="0">
                <a:solidFill>
                  <a:srgbClr val="3333CC"/>
                </a:solidFill>
                <a:latin typeface="Arial" panose="020B0604020202020204" pitchFamily="34" charset="0"/>
                <a:cs typeface="Arial" panose="020B0604020202020204" pitchFamily="34" charset="0"/>
              </a:rPr>
              <a:t>		</a:t>
            </a:r>
            <a:r>
              <a:rPr lang="en-US" sz="2400" b="1" dirty="0">
                <a:solidFill>
                  <a:srgbClr val="3333CC"/>
                </a:solidFill>
                <a:latin typeface="Arial" panose="020B0604020202020204" pitchFamily="34" charset="0"/>
                <a:cs typeface="Arial" panose="020B0604020202020204" pitchFamily="34" charset="0"/>
              </a:rPr>
              <a:t>Small lakes are less abundant in the Arctic than previously thought, lowering estimated emissions</a:t>
            </a:r>
            <a:endParaRPr lang="en-US" sz="2800" b="1" dirty="0">
              <a:solidFill>
                <a:srgbClr val="3333CC"/>
              </a:solidFill>
              <a:latin typeface="Arial" panose="020B0604020202020204" pitchFamily="34" charset="0"/>
              <a:cs typeface="Arial" panose="020B0604020202020204" pitchFamily="34" charset="0"/>
            </a:endParaRPr>
          </a:p>
          <a:p>
            <a:pPr algn="ctr" defTabSz="342900">
              <a:lnSpc>
                <a:spcPts val="1500"/>
              </a:lnSpc>
              <a:defRPr/>
            </a:pPr>
            <a:r>
              <a:rPr lang="en-US" sz="1400" dirty="0">
                <a:latin typeface="Arial" panose="020B0604020202020204" pitchFamily="34" charset="0"/>
                <a:cs typeface="Arial" panose="020B0604020202020204" pitchFamily="34" charset="0"/>
              </a:rPr>
              <a:t>        </a:t>
            </a:r>
            <a:r>
              <a:rPr lang="en-US" sz="1400" dirty="0">
                <a:effectLst>
                  <a:glow rad="228600">
                    <a:schemeClr val="accent3">
                      <a:satMod val="175000"/>
                      <a:alpha val="40000"/>
                    </a:schemeClr>
                  </a:glow>
                </a:effectLst>
                <a:latin typeface="Arial" panose="020B0604020202020204" pitchFamily="34" charset="0"/>
                <a:cs typeface="Arial" panose="020B0604020202020204" pitchFamily="34" charset="0"/>
              </a:rPr>
              <a:t>Kyzivat, </a:t>
            </a:r>
            <a:r>
              <a:rPr lang="en-US" sz="1400" dirty="0">
                <a:latin typeface="Arial" panose="020B0604020202020204" pitchFamily="34" charset="0"/>
                <a:cs typeface="Arial" panose="020B0604020202020204" pitchFamily="34" charset="0"/>
              </a:rPr>
              <a:t>E.D., &amp; Smith, L.C. (2023), </a:t>
            </a:r>
            <a:r>
              <a:rPr lang="en-US" sz="1400" i="1" dirty="0">
                <a:latin typeface="Arial" panose="020B0604020202020204" pitchFamily="34" charset="0"/>
                <a:cs typeface="Arial" panose="020B0604020202020204" pitchFamily="34" charset="0"/>
              </a:rPr>
              <a:t>GRL</a:t>
            </a:r>
            <a:r>
              <a:rPr lang="en-US" sz="1400" dirty="0">
                <a:latin typeface="Arial" panose="020B0604020202020204" pitchFamily="34" charset="0"/>
                <a:cs typeface="Arial" panose="020B0604020202020204" pitchFamily="34" charset="0"/>
              </a:rPr>
              <a:t>, doi:</a:t>
            </a:r>
            <a:r>
              <a:rPr lang="en-US" sz="1400" dirty="0">
                <a:latin typeface="Arial" panose="020B0604020202020204" pitchFamily="34" charset="0"/>
                <a:cs typeface="Arial" panose="020B0604020202020204" pitchFamily="34" charset="0"/>
                <a:hlinkClick r:id="rId3"/>
              </a:rPr>
              <a:t>10.1029/2023GL104825</a:t>
            </a:r>
            <a:endParaRPr lang="en-US" sz="1400" dirty="0">
              <a:latin typeface="Arial" panose="020B0604020202020204" pitchFamily="34" charset="0"/>
              <a:cs typeface="Arial" panose="020B0604020202020204" pitchFamily="34" charset="0"/>
            </a:endParaRPr>
          </a:p>
          <a:p>
            <a:pPr algn="ctr" defTabSz="342900">
              <a:lnSpc>
                <a:spcPts val="1500"/>
              </a:lnSpc>
              <a:defRPr/>
            </a:pPr>
            <a:endParaRPr lang="en-US" sz="1400" dirty="0">
              <a:latin typeface="Arial" panose="020B0604020202020204" pitchFamily="34" charset="0"/>
              <a:cs typeface="Arial" panose="020B0604020202020204" pitchFamily="34" charset="0"/>
            </a:endParaRPr>
          </a:p>
          <a:p>
            <a:pPr algn="ctr" defTabSz="342900">
              <a:lnSpc>
                <a:spcPts val="1500"/>
              </a:lnSpc>
              <a:defRPr/>
            </a:pPr>
            <a:endParaRPr lang="en-US" sz="1400" dirty="0">
              <a:latin typeface="Arial" panose="020B0604020202020204" pitchFamily="34" charset="0"/>
              <a:cs typeface="Arial" panose="020B0604020202020204" pitchFamily="34" charset="0"/>
            </a:endParaRPr>
          </a:p>
          <a:p>
            <a:pPr algn="ctr" defTabSz="342900">
              <a:defRPr/>
            </a:pPr>
            <a:endParaRPr lang="en-US" sz="1400" dirty="0">
              <a:latin typeface="Arial" panose="020B0604020202020204" pitchFamily="34" charset="0"/>
              <a:cs typeface="Arial" panose="020B0604020202020204" pitchFamily="34" charset="0"/>
            </a:endParaRPr>
          </a:p>
          <a:p>
            <a:pPr algn="ctr" defTabSz="342900">
              <a:defRPr/>
            </a:pPr>
            <a:endParaRPr lang="en-US" sz="1400" dirty="0">
              <a:solidFill>
                <a:srgbClr val="0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E5A76DC-2D7D-A2BB-F1B7-C6EAA7290749}"/>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5367" t="1566" r="136" b="169"/>
          <a:stretch/>
        </p:blipFill>
        <p:spPr>
          <a:xfrm>
            <a:off x="1752611" y="1163422"/>
            <a:ext cx="4088020" cy="3642502"/>
          </a:xfrm>
          <a:prstGeom prst="rect">
            <a:avLst/>
          </a:prstGeom>
        </p:spPr>
      </p:pic>
      <p:sp>
        <p:nvSpPr>
          <p:cNvPr id="2" name="TextBox 1">
            <a:extLst>
              <a:ext uri="{FF2B5EF4-FFF2-40B4-BE49-F238E27FC236}">
                <a16:creationId xmlns:a16="http://schemas.microsoft.com/office/drawing/2014/main" id="{3C660A2A-D27A-F54F-FD03-70855F6B7A33}"/>
              </a:ext>
            </a:extLst>
          </p:cNvPr>
          <p:cNvSpPr txBox="1"/>
          <p:nvPr/>
        </p:nvSpPr>
        <p:spPr>
          <a:xfrm>
            <a:off x="104900" y="1857255"/>
            <a:ext cx="1695212" cy="954107"/>
          </a:xfrm>
          <a:prstGeom prst="rect">
            <a:avLst/>
          </a:prstGeom>
          <a:noFill/>
        </p:spPr>
        <p:txBody>
          <a:bodyPr wrap="square">
            <a:spAutoFit/>
          </a:bodyPr>
          <a:lstStyle/>
          <a:p>
            <a:pPr>
              <a:spcBef>
                <a:spcPts val="600"/>
              </a:spcBef>
            </a:pPr>
            <a:r>
              <a:rPr lang="en-US" sz="1400" dirty="0">
                <a:effectLst/>
                <a:latin typeface="Arial" panose="020B0604020202020204" pitchFamily="34" charset="0"/>
                <a:ea typeface="Times New Roman" panose="02020603050405020304" pitchFamily="18" charset="0"/>
                <a:cs typeface="Arial" panose="020B0604020202020204" pitchFamily="34" charset="0"/>
              </a:rPr>
              <a:t>Non-inventoried small lakes comprise only 12% of lake area</a:t>
            </a:r>
          </a:p>
        </p:txBody>
      </p:sp>
      <p:sp>
        <p:nvSpPr>
          <p:cNvPr id="8" name="TextBox 7">
            <a:extLst>
              <a:ext uri="{FF2B5EF4-FFF2-40B4-BE49-F238E27FC236}">
                <a16:creationId xmlns:a16="http://schemas.microsoft.com/office/drawing/2014/main" id="{82D0C2B8-5485-416C-6CB6-06FDDA0140D0}"/>
              </a:ext>
            </a:extLst>
          </p:cNvPr>
          <p:cNvSpPr txBox="1"/>
          <p:nvPr/>
        </p:nvSpPr>
        <p:spPr>
          <a:xfrm>
            <a:off x="162871" y="3602840"/>
            <a:ext cx="1539682" cy="738664"/>
          </a:xfrm>
          <a:prstGeom prst="rect">
            <a:avLst/>
          </a:prstGeom>
          <a:noFill/>
        </p:spPr>
        <p:txBody>
          <a:bodyPr wrap="square">
            <a:spAutoFit/>
          </a:bodyPr>
          <a:lstStyle/>
          <a:p>
            <a:pPr>
              <a:spcBef>
                <a:spcPts val="600"/>
              </a:spcBef>
            </a:pPr>
            <a:r>
              <a:rPr lang="en-US" sz="1400" dirty="0">
                <a:effectLst/>
                <a:latin typeface="Arial" panose="020B0604020202020204" pitchFamily="34" charset="0"/>
                <a:ea typeface="Times New Roman" panose="02020603050405020304" pitchFamily="18" charset="0"/>
                <a:cs typeface="Arial" panose="020B0604020202020204" pitchFamily="34" charset="0"/>
              </a:rPr>
              <a:t>… and 30% of methane emissions</a:t>
            </a:r>
          </a:p>
        </p:txBody>
      </p:sp>
      <p:sp>
        <p:nvSpPr>
          <p:cNvPr id="16" name="Left Bracket 15">
            <a:extLst>
              <a:ext uri="{FF2B5EF4-FFF2-40B4-BE49-F238E27FC236}">
                <a16:creationId xmlns:a16="http://schemas.microsoft.com/office/drawing/2014/main" id="{C49DD0B6-2047-A77B-CB60-A47003F7DD44}"/>
              </a:ext>
            </a:extLst>
          </p:cNvPr>
          <p:cNvSpPr/>
          <p:nvPr/>
        </p:nvSpPr>
        <p:spPr bwMode="auto">
          <a:xfrm>
            <a:off x="1751463" y="4038600"/>
            <a:ext cx="45719" cy="225622"/>
          </a:xfrm>
          <a:prstGeom prst="leftBracke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8" charset="0"/>
            </a:endParaRPr>
          </a:p>
        </p:txBody>
      </p:sp>
      <p:sp>
        <p:nvSpPr>
          <p:cNvPr id="17" name="Left Bracket 16">
            <a:extLst>
              <a:ext uri="{FF2B5EF4-FFF2-40B4-BE49-F238E27FC236}">
                <a16:creationId xmlns:a16="http://schemas.microsoft.com/office/drawing/2014/main" id="{DAE587DC-12C4-2C77-7663-C6D403447551}"/>
              </a:ext>
            </a:extLst>
          </p:cNvPr>
          <p:cNvSpPr/>
          <p:nvPr/>
        </p:nvSpPr>
        <p:spPr bwMode="auto">
          <a:xfrm>
            <a:off x="1751462" y="2590799"/>
            <a:ext cx="45719" cy="100201"/>
          </a:xfrm>
          <a:prstGeom prst="leftBracket">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a:ln>
                <a:noFill/>
              </a:ln>
              <a:solidFill>
                <a:schemeClr val="tx1"/>
              </a:solidFill>
              <a:effectLst/>
              <a:latin typeface="Times New Roman" pitchFamily="-108" charset="0"/>
            </a:endParaRPr>
          </a:p>
        </p:txBody>
      </p:sp>
      <p:sp>
        <p:nvSpPr>
          <p:cNvPr id="18" name="TextBox 17">
            <a:extLst>
              <a:ext uri="{FF2B5EF4-FFF2-40B4-BE49-F238E27FC236}">
                <a16:creationId xmlns:a16="http://schemas.microsoft.com/office/drawing/2014/main" id="{5344B0E3-DEEC-7589-24D1-B2BDAD695C84}"/>
              </a:ext>
            </a:extLst>
          </p:cNvPr>
          <p:cNvSpPr txBox="1"/>
          <p:nvPr/>
        </p:nvSpPr>
        <p:spPr>
          <a:xfrm>
            <a:off x="3561342" y="1999438"/>
            <a:ext cx="1731375" cy="461665"/>
          </a:xfrm>
          <a:prstGeom prst="rect">
            <a:avLst/>
          </a:prstGeom>
          <a:noFill/>
        </p:spPr>
        <p:txBody>
          <a:bodyPr wrap="square">
            <a:spAutoFit/>
          </a:bodyPr>
          <a:lstStyle/>
          <a:p>
            <a:pPr algn="r"/>
            <a:r>
              <a:rPr lang="en-US" sz="1200" dirty="0">
                <a:solidFill>
                  <a:srgbClr val="1C6A1C"/>
                </a:solidFill>
                <a:latin typeface="Arial" panose="020B0604020202020204" pitchFamily="34" charset="0"/>
                <a:ea typeface="Times New Roman" panose="02020603050405020304" pitchFamily="18" charset="0"/>
                <a:cs typeface="Arial" panose="020B0604020202020204" pitchFamily="34" charset="0"/>
              </a:rPr>
              <a:t>8</a:t>
            </a:r>
            <a:r>
              <a:rPr lang="en-US" sz="1200" dirty="0">
                <a:solidFill>
                  <a:srgbClr val="1C6A1C"/>
                </a:solidFill>
                <a:effectLst/>
                <a:latin typeface="Arial" panose="020B0604020202020204" pitchFamily="34" charset="0"/>
                <a:ea typeface="Times New Roman" panose="02020603050405020304" pitchFamily="18" charset="0"/>
                <a:cs typeface="Arial" panose="020B0604020202020204" pitchFamily="34" charset="0"/>
              </a:rPr>
              <a:t>% lake </a:t>
            </a:r>
            <a:r>
              <a:rPr lang="en-US" sz="1200" dirty="0">
                <a:solidFill>
                  <a:srgbClr val="1C6A1C"/>
                </a:solidFill>
                <a:latin typeface="Arial" panose="020B0604020202020204" pitchFamily="34" charset="0"/>
                <a:ea typeface="Times New Roman" panose="02020603050405020304" pitchFamily="18" charset="0"/>
                <a:cs typeface="Arial" panose="020B0604020202020204" pitchFamily="34" charset="0"/>
              </a:rPr>
              <a:t>aquatic vegetation </a:t>
            </a:r>
            <a:r>
              <a:rPr lang="en-US" sz="1200" dirty="0">
                <a:solidFill>
                  <a:srgbClr val="1C6A1C"/>
                </a:solidFill>
                <a:effectLst/>
                <a:latin typeface="Arial" panose="020B0604020202020204" pitchFamily="34" charset="0"/>
                <a:ea typeface="Times New Roman" panose="02020603050405020304" pitchFamily="18" charset="0"/>
                <a:cs typeface="Arial" panose="020B0604020202020204" pitchFamily="34" charset="0"/>
              </a:rPr>
              <a:t>coverage</a:t>
            </a:r>
            <a:endParaRPr lang="en-US" sz="1200" dirty="0">
              <a:solidFill>
                <a:srgbClr val="1C6A1C"/>
              </a:solidFill>
              <a:latin typeface="Arial" panose="020B0604020202020204" pitchFamily="34" charset="0"/>
              <a:cs typeface="Arial" panose="020B0604020202020204" pitchFamily="34" charset="0"/>
            </a:endParaRPr>
          </a:p>
        </p:txBody>
      </p:sp>
      <p:sp>
        <p:nvSpPr>
          <p:cNvPr id="19" name="TextBox 3">
            <a:extLst>
              <a:ext uri="{FF2B5EF4-FFF2-40B4-BE49-F238E27FC236}">
                <a16:creationId xmlns:a16="http://schemas.microsoft.com/office/drawing/2014/main" id="{4A85FEA2-F6D2-908E-3A2B-3F5639336CE9}"/>
              </a:ext>
            </a:extLst>
          </p:cNvPr>
          <p:cNvSpPr txBox="1">
            <a:spLocks noChangeArrowheads="1"/>
          </p:cNvSpPr>
          <p:nvPr/>
        </p:nvSpPr>
        <p:spPr bwMode="auto">
          <a:xfrm>
            <a:off x="0" y="4774393"/>
            <a:ext cx="60181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latin typeface="Arial"/>
                <a:cs typeface="Arial"/>
              </a:rPr>
              <a:t>Above: </a:t>
            </a:r>
            <a:r>
              <a:rPr lang="en-US" sz="1400" dirty="0">
                <a:latin typeface="Arial"/>
                <a:cs typeface="Arial"/>
              </a:rPr>
              <a:t>Cumulative areas of lakes, lake aquatic vegetation, and associated methane emissions, compared to global lake inventory limit</a:t>
            </a:r>
            <a:endParaRPr lang="en-US" sz="1400" dirty="0"/>
          </a:p>
        </p:txBody>
      </p:sp>
      <p:sp>
        <p:nvSpPr>
          <p:cNvPr id="21" name="TextBox 20">
            <a:extLst>
              <a:ext uri="{FF2B5EF4-FFF2-40B4-BE49-F238E27FC236}">
                <a16:creationId xmlns:a16="http://schemas.microsoft.com/office/drawing/2014/main" id="{AC3DBC8A-7949-D1BD-652E-6E473D316601}"/>
              </a:ext>
            </a:extLst>
          </p:cNvPr>
          <p:cNvSpPr txBox="1"/>
          <p:nvPr/>
        </p:nvSpPr>
        <p:spPr>
          <a:xfrm>
            <a:off x="5791200" y="1066800"/>
            <a:ext cx="3276600" cy="6186309"/>
          </a:xfrm>
          <a:prstGeom prst="rect">
            <a:avLst/>
          </a:prstGeom>
          <a:noFill/>
        </p:spPr>
        <p:txBody>
          <a:bodyPr wrap="square">
            <a:spAutoFit/>
          </a:bodyPr>
          <a:lstStyle/>
          <a:p>
            <a:pPr marL="0" indent="0" defTabSz="342900">
              <a:buSzPct val="125000"/>
              <a:defRPr/>
            </a:pPr>
            <a:r>
              <a:rPr lang="en-US" sz="1400" b="1" dirty="0">
                <a:solidFill>
                  <a:srgbClr val="3333CC"/>
                </a:solidFill>
                <a:latin typeface="Arial" panose="020B0604020202020204" pitchFamily="34" charset="0"/>
                <a:cs typeface="Arial" panose="020B0604020202020204" pitchFamily="34" charset="0"/>
              </a:rPr>
              <a:t>Findings</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Non-inventoried small lakes &lt; 0.1 km</a:t>
            </a:r>
            <a:r>
              <a:rPr lang="en-US" sz="1400" baseline="30000" dirty="0">
                <a:solidFill>
                  <a:srgbClr val="3333CC"/>
                </a:solidFill>
                <a:latin typeface="Arial" panose="020B0604020202020204" pitchFamily="34" charset="0"/>
                <a:cs typeface="Arial" panose="020B0604020202020204" pitchFamily="34" charset="0"/>
              </a:rPr>
              <a:t>2</a:t>
            </a:r>
            <a:r>
              <a:rPr lang="en-US" sz="1400" dirty="0">
                <a:solidFill>
                  <a:srgbClr val="3333CC"/>
                </a:solidFill>
                <a:latin typeface="Arial" panose="020B0604020202020204" pitchFamily="34" charset="0"/>
                <a:cs typeface="Arial" panose="020B0604020202020204" pitchFamily="34" charset="0"/>
              </a:rPr>
              <a:t> are less prevalent than thought (12% of lake area)</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Very small ponds &lt;0.001 km</a:t>
            </a:r>
            <a:r>
              <a:rPr lang="en-US" sz="1400" baseline="30000" dirty="0">
                <a:solidFill>
                  <a:srgbClr val="3333CC"/>
                </a:solidFill>
                <a:latin typeface="Arial" panose="020B0604020202020204" pitchFamily="34" charset="0"/>
                <a:cs typeface="Arial" panose="020B0604020202020204" pitchFamily="34" charset="0"/>
              </a:rPr>
              <a:t>2</a:t>
            </a:r>
            <a:r>
              <a:rPr lang="en-US" sz="1400" dirty="0">
                <a:solidFill>
                  <a:srgbClr val="3333CC"/>
                </a:solidFill>
                <a:latin typeface="Arial" panose="020B0604020202020204" pitchFamily="34" charset="0"/>
                <a:cs typeface="Arial" panose="020B0604020202020204" pitchFamily="34" charset="0"/>
              </a:rPr>
              <a:t> in area are believed to contribute ~40% of lake methane emissions, but we surprisingly find they contribute only 3%. </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Double-counting between lakes and wetlands is still prevalent and comprises 11% of lake area</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High-resolution remote sensing to 0.001 km</a:t>
            </a:r>
            <a:r>
              <a:rPr lang="en-US" sz="1400" baseline="30000" dirty="0">
                <a:solidFill>
                  <a:srgbClr val="3333CC"/>
                </a:solidFill>
                <a:latin typeface="Arial" panose="020B0604020202020204" pitchFamily="34" charset="0"/>
                <a:cs typeface="Arial" panose="020B0604020202020204" pitchFamily="34" charset="0"/>
              </a:rPr>
              <a:t>2</a:t>
            </a:r>
            <a:r>
              <a:rPr lang="en-US" sz="1400" dirty="0">
                <a:solidFill>
                  <a:srgbClr val="3333CC"/>
                </a:solidFill>
                <a:latin typeface="Arial" panose="020B0604020202020204" pitchFamily="34" charset="0"/>
                <a:cs typeface="Arial" panose="020B0604020202020204" pitchFamily="34" charset="0"/>
              </a:rPr>
              <a:t> would eliminate virtually all uncertainty.</a:t>
            </a:r>
          </a:p>
          <a:p>
            <a:pPr marL="214313" indent="-214313" defTabSz="342900">
              <a:buSzPct val="125000"/>
              <a:buFont typeface="Arial" panose="020B0604020202020204" pitchFamily="34" charset="0"/>
              <a:buChar char="•"/>
              <a:defRPr/>
            </a:pPr>
            <a:endParaRPr lang="en-US" sz="1400" dirty="0">
              <a:solidFill>
                <a:srgbClr val="3333CC"/>
              </a:solidFill>
              <a:latin typeface="Arial" panose="020B0604020202020204" pitchFamily="34" charset="0"/>
              <a:cs typeface="Arial" panose="020B0604020202020204" pitchFamily="34" charset="0"/>
            </a:endParaRPr>
          </a:p>
          <a:p>
            <a:pPr defTabSz="342900">
              <a:buSzPct val="125000"/>
              <a:defRPr/>
            </a:pPr>
            <a:r>
              <a:rPr lang="en-US" sz="1400" b="1" dirty="0">
                <a:solidFill>
                  <a:srgbClr val="3333CC"/>
                </a:solidFill>
                <a:latin typeface="Arial" panose="020B0604020202020204" pitchFamily="34" charset="0"/>
                <a:cs typeface="Arial" panose="020B0604020202020204" pitchFamily="34" charset="0"/>
              </a:rPr>
              <a:t>Significance</a:t>
            </a: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Findings match independent measurements of atmospheric methane (top-down models) that have contributed to a longstanding problem of model disagreement. </a:t>
            </a:r>
          </a:p>
          <a:p>
            <a:pPr marL="214313" indent="-214313" defTabSz="342900">
              <a:buSzPct val="125000"/>
              <a:buFont typeface="Arial" panose="020B0604020202020204" pitchFamily="34" charset="0"/>
              <a:buChar char="•"/>
              <a:defRPr/>
            </a:pPr>
            <a:r>
              <a:rPr lang="en-US" sz="1400" dirty="0">
                <a:solidFill>
                  <a:srgbClr val="3333CC"/>
                </a:solidFill>
                <a:latin typeface="Arial" panose="020B0604020202020204" pitchFamily="34" charset="0"/>
                <a:cs typeface="Arial" panose="020B0604020202020204" pitchFamily="34" charset="0"/>
              </a:rPr>
              <a:t>Implication that previous global lake methane estimates are too high due to over-extrapolation of small lake areas.</a:t>
            </a:r>
          </a:p>
          <a:p>
            <a:pPr marL="214313" indent="-214313" defTabSz="342900">
              <a:buSzPct val="125000"/>
              <a:buFont typeface="Arial" panose="020B0604020202020204" pitchFamily="34" charset="0"/>
              <a:buChar char="•"/>
              <a:defRPr/>
            </a:pPr>
            <a:endParaRPr lang="en-US" sz="1400" dirty="0">
              <a:solidFill>
                <a:srgbClr val="3333CC"/>
              </a:solidFill>
              <a:latin typeface="Arial" panose="020B0604020202020204" pitchFamily="34" charset="0"/>
              <a:cs typeface="Arial" panose="020B0604020202020204" pitchFamily="34" charset="0"/>
            </a:endParaRPr>
          </a:p>
          <a:p>
            <a:pPr marL="214313" indent="-214313" defTabSz="342900">
              <a:buSzPct val="125000"/>
              <a:buFont typeface="Arial" panose="020B0604020202020204" pitchFamily="34" charset="0"/>
              <a:buChar char="•"/>
              <a:defRPr/>
            </a:pPr>
            <a:endParaRPr lang="en-US" sz="1400" dirty="0"/>
          </a:p>
        </p:txBody>
      </p:sp>
    </p:spTree>
    <p:extLst>
      <p:ext uri="{BB962C8B-B14F-4D97-AF65-F5344CB8AC3E}">
        <p14:creationId xmlns:p14="http://schemas.microsoft.com/office/powerpoint/2010/main" val="3508294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a:latin typeface="Arial" panose="020B0604020202020204" pitchFamily="34" charset="0"/>
                <a:cs typeface="Arial" panose="020B0604020202020204" pitchFamily="34" charset="0"/>
              </a:rPr>
              <a:t>Notes</a:t>
            </a:r>
          </a:p>
        </p:txBody>
      </p:sp>
      <p:sp>
        <p:nvSpPr>
          <p:cNvPr id="7" name="TextBox 3"/>
          <p:cNvSpPr txBox="1">
            <a:spLocks noChangeArrowheads="1"/>
          </p:cNvSpPr>
          <p:nvPr/>
        </p:nvSpPr>
        <p:spPr bwMode="auto">
          <a:xfrm>
            <a:off x="457200" y="1447800"/>
            <a:ext cx="8001000" cy="26930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pPr>
            <a:r>
              <a:rPr lang="en-US" sz="1400" b="1" dirty="0">
                <a:solidFill>
                  <a:srgbClr val="0000FF"/>
                </a:solidFill>
                <a:latin typeface="Arial"/>
                <a:cs typeface="Arial"/>
              </a:rPr>
              <a:t>Citation:</a:t>
            </a:r>
          </a:p>
          <a:p>
            <a:r>
              <a:rPr lang="en-US" sz="1400" dirty="0">
                <a:solidFill>
                  <a:srgbClr val="0000FF"/>
                </a:solidFill>
              </a:rPr>
              <a:t>Kyzivat, E. D., Smith, L. C. 2023. A Closer Look at the Effects of Lake Area, Aquatic Vegetation, and Double-Counted Wetlands on Pan-Arctic Lake Methane Emissions Estimates. </a:t>
            </a:r>
            <a:r>
              <a:rPr lang="en-US" sz="1400" i="1" dirty="0">
                <a:solidFill>
                  <a:srgbClr val="0000FF"/>
                </a:solidFill>
              </a:rPr>
              <a:t>Geophysical Research Letters</a:t>
            </a:r>
            <a:r>
              <a:rPr lang="en-US" sz="1400" dirty="0">
                <a:solidFill>
                  <a:srgbClr val="0000FF"/>
                </a:solidFill>
              </a:rPr>
              <a:t>. 50(24). DOI: 10.1029/2023GL104825</a:t>
            </a:r>
            <a:endParaRPr lang="en-US" sz="1400" dirty="0">
              <a:solidFill>
                <a:srgbClr val="0000FF"/>
              </a:solidFill>
              <a:latin typeface="Arial"/>
              <a:cs typeface="Arial"/>
            </a:endParaRPr>
          </a:p>
          <a:p>
            <a:pPr eaLnBrk="1" hangingPunct="1">
              <a:spcAft>
                <a:spcPts val="600"/>
              </a:spcAft>
            </a:pPr>
            <a:endParaRPr lang="en-US" sz="1400" b="1" dirty="0">
              <a:solidFill>
                <a:srgbClr val="0000FF"/>
              </a:solidFill>
              <a:latin typeface="Arial"/>
              <a:cs typeface="Arial"/>
            </a:endParaRPr>
          </a:p>
          <a:p>
            <a:pPr eaLnBrk="1" hangingPunct="1">
              <a:spcAft>
                <a:spcPts val="600"/>
              </a:spcAft>
            </a:pPr>
            <a:r>
              <a:rPr lang="en-US" sz="1400" b="1" dirty="0">
                <a:solidFill>
                  <a:srgbClr val="0000FF"/>
                </a:solidFill>
                <a:latin typeface="Arial"/>
                <a:cs typeface="Arial"/>
              </a:rPr>
              <a:t>Award Information:</a:t>
            </a:r>
          </a:p>
          <a:p>
            <a:pPr eaLnBrk="1" hangingPunct="1">
              <a:spcAft>
                <a:spcPts val="600"/>
              </a:spcAft>
            </a:pPr>
            <a:r>
              <a:rPr lang="en-US" sz="1400" dirty="0">
                <a:solidFill>
                  <a:srgbClr val="0000FF"/>
                </a:solidFill>
                <a:latin typeface="Arial"/>
                <a:cs typeface="Arial"/>
              </a:rPr>
              <a:t>This work was supported by a Future Investigators in NASA Earth and Space Science and Technology (FINESST) fellowship managed by Kathleen Hibbard (Grant 80NSSC19K1361), NASA Terrestrial Ecology grants managed by Hank Margulis (Grants 80NSSC19M0104 and 80NSSC22K1237), and the Reginald A. Daly Postdoctoral Fellowship at the Harvard Department of Earth and Planetary Sciences.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5943600"/>
            <a:ext cx="1676400" cy="614342"/>
          </a:xfrm>
          <a:prstGeom prst="rect">
            <a:avLst/>
          </a:prstGeom>
        </p:spPr>
      </p:pic>
      <p:pic>
        <p:nvPicPr>
          <p:cNvPr id="5" name="Picture 4">
            <a:extLst>
              <a:ext uri="{FF2B5EF4-FFF2-40B4-BE49-F238E27FC236}">
                <a16:creationId xmlns:a16="http://schemas.microsoft.com/office/drawing/2014/main" id="{7D0C1A07-A6C3-45E2-B01B-19E2C123ADD3}"/>
              </a:ext>
            </a:extLst>
          </p:cNvPr>
          <p:cNvPicPr>
            <a:picLocks noChangeAspect="1"/>
          </p:cNvPicPr>
          <p:nvPr/>
        </p:nvPicPr>
        <p:blipFill>
          <a:blip r:embed="rId4"/>
          <a:stretch>
            <a:fillRect/>
          </a:stretch>
        </p:blipFill>
        <p:spPr>
          <a:xfrm>
            <a:off x="8305800" y="129959"/>
            <a:ext cx="722453" cy="839655"/>
          </a:xfrm>
          <a:prstGeom prst="rect">
            <a:avLst/>
          </a:prstGeom>
        </p:spPr>
      </p:pic>
    </p:spTree>
    <p:extLst>
      <p:ext uri="{BB962C8B-B14F-4D97-AF65-F5344CB8AC3E}">
        <p14:creationId xmlns:p14="http://schemas.microsoft.com/office/powerpoint/2010/main" val="1157663580"/>
      </p:ext>
    </p:extLst>
  </p:cSld>
  <p:clrMapOvr>
    <a:masterClrMapping/>
  </p:clrMapOvr>
</p:sld>
</file>

<file path=ppt/theme/theme1.xml><?xml version="1.0" encoding="utf-8"?>
<a:theme xmlns:a="http://schemas.openxmlformats.org/drawingml/2006/main" name="1_GPMC Nov 2001">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484E0"/>
      </a:hlink>
      <a:folHlink>
        <a:srgbClr val="B2B2B2"/>
      </a:folHlink>
    </a:clrScheme>
    <a:fontScheme name="GPMC Nov 200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GPMC Nov 20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PMC Nov 20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PMC Nov 20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PMC Nov 20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PMC Nov 20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PMC Nov 20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PMC Nov 20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8716</TotalTime>
  <Words>836</Words>
  <Application>Microsoft Macintosh PowerPoint</Application>
  <PresentationFormat>On-screen Show (4:3)</PresentationFormat>
  <Paragraphs>38</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Times New Roman</vt:lpstr>
      <vt:lpstr>1_GPMC Nov 2001</vt:lpstr>
      <vt:lpstr>PowerPoint Presentation</vt:lpstr>
      <vt:lpstr>Notes</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Yoseph, Elizabeth [USA]</dc:creator>
  <cp:lastModifiedBy>Kyzivat, Ethan</cp:lastModifiedBy>
  <cp:revision>114</cp:revision>
  <cp:lastPrinted>2016-12-19T15:06:13Z</cp:lastPrinted>
  <dcterms:created xsi:type="dcterms:W3CDTF">2014-07-25T19:02:24Z</dcterms:created>
  <dcterms:modified xsi:type="dcterms:W3CDTF">2023-12-18T21:33:02Z</dcterms:modified>
</cp:coreProperties>
</file>