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66" r:id="rId4"/>
  </p:sldMasterIdLst>
  <p:notesMasterIdLst>
    <p:notesMasterId r:id="rId6"/>
  </p:notesMasterIdLst>
  <p:handoutMasterIdLst>
    <p:handoutMasterId r:id="rId7"/>
  </p:handoutMasterIdLst>
  <p:sldIdLst>
    <p:sldId id="539" r:id="rId5"/>
  </p:sldIdLst>
  <p:sldSz cx="8686800" cy="6400800"/>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016">
          <p15:clr>
            <a:srgbClr val="A4A3A4"/>
          </p15:clr>
        </p15:guide>
        <p15:guide id="2" pos="27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6FF2E"/>
    <a:srgbClr val="FFFF66"/>
    <a:srgbClr val="C9AB00"/>
    <a:srgbClr val="FF080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82"/>
    <p:restoredTop sz="71512" autoAdjust="0"/>
  </p:normalViewPr>
  <p:slideViewPr>
    <p:cSldViewPr snapToGrid="0" snapToObjects="1">
      <p:cViewPr varScale="1">
        <p:scale>
          <a:sx n="99" d="100"/>
          <a:sy n="99" d="100"/>
        </p:scale>
        <p:origin x="2410" y="55"/>
      </p:cViewPr>
      <p:guideLst>
        <p:guide orient="horz" pos="2016"/>
        <p:guide pos="2736"/>
      </p:guideLst>
    </p:cSldViewPr>
  </p:slideViewPr>
  <p:outlineViewPr>
    <p:cViewPr>
      <p:scale>
        <a:sx n="33" d="100"/>
        <a:sy n="33" d="100"/>
      </p:scale>
      <p:origin x="0" y="0"/>
    </p:cViewPr>
  </p:outlineViewPr>
  <p:notesTextViewPr>
    <p:cViewPr>
      <p:scale>
        <a:sx n="3" d="2"/>
        <a:sy n="3" d="2"/>
      </p:scale>
      <p:origin x="0" y="-1817"/>
    </p:cViewPr>
  </p:notesTextViewPr>
  <p:sorterViewPr>
    <p:cViewPr>
      <p:scale>
        <a:sx n="200" d="100"/>
        <a:sy n="200" d="100"/>
      </p:scale>
      <p:origin x="0" y="13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729935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1306513" y="781050"/>
            <a:ext cx="4398962" cy="3241675"/>
          </a:xfrm>
          <a:prstGeom prst="rect">
            <a:avLst/>
          </a:prstGeom>
          <a:noFill/>
          <a:ln w="12700">
            <a:solidFill>
              <a:srgbClr val="000000"/>
            </a:solidFill>
            <a:miter lim="800000"/>
            <a:headEnd/>
            <a:tailEnd/>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051" name="Rectangle 3"/>
          <p:cNvSpPr>
            <a:spLocks noGrp="1" noChangeArrowheads="1"/>
          </p:cNvSpPr>
          <p:nvPr>
            <p:ph type="body" sz="quarter" idx="3"/>
          </p:nvPr>
        </p:nvSpPr>
        <p:spPr bwMode="auto">
          <a:xfrm>
            <a:off x="923925" y="4446588"/>
            <a:ext cx="5153025" cy="4133850"/>
          </a:xfrm>
          <a:prstGeom prst="rect">
            <a:avLst/>
          </a:prstGeom>
          <a:noFill/>
          <a:ln w="12700">
            <a:noFill/>
            <a:miter lim="800000"/>
            <a:headEnd/>
            <a:tailEnd/>
          </a:ln>
          <a:effectLst/>
        </p:spPr>
        <p:txBody>
          <a:bodyPr vert="horz" wrap="square" lIns="93684" tIns="45227" rIns="93684" bIns="4522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85060379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2" charset="0"/>
        <a:ea typeface="ＭＳ Ｐゴシック" pitchFamily="-112"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Full Citation</a:t>
            </a:r>
            <a:r>
              <a:rPr lang="en-US" dirty="0" smtClean="0"/>
              <a:t>: Liu,</a:t>
            </a:r>
            <a:r>
              <a:rPr lang="en-US" baseline="0" dirty="0" smtClean="0"/>
              <a:t> Z., J.S. Kimball, A.P. Ballantyne, J.D. Watts, S.M. Natali, B.M. Rogers, Y. Yi, A.E. Klene, M. </a:t>
            </a:r>
            <a:r>
              <a:rPr lang="en-US" baseline="0" dirty="0" err="1" smtClean="0"/>
              <a:t>Moghaddam</a:t>
            </a:r>
            <a:r>
              <a:rPr lang="en-US" baseline="0" dirty="0" smtClean="0"/>
              <a:t>, J. Du, and D. Zona, 2023. Widespread deepening of the active layer in northern permafrost regions from 2003 to 2020. </a:t>
            </a:r>
            <a:r>
              <a:rPr lang="en-US" i="1" baseline="0" dirty="0" smtClean="0"/>
              <a:t>Environmental Research Letters</a:t>
            </a:r>
            <a:r>
              <a:rPr lang="en-US" baseline="0" dirty="0" smtClean="0"/>
              <a:t>, </a:t>
            </a:r>
            <a:r>
              <a:rPr lang="en-US" sz="1200" b="1" i="0" kern="1200" dirty="0" smtClean="0">
                <a:solidFill>
                  <a:schemeClr val="tx1"/>
                </a:solidFill>
                <a:effectLst/>
                <a:latin typeface="Times New Roman" pitchFamily="-112" charset="0"/>
                <a:ea typeface="ＭＳ Ｐゴシック" pitchFamily="-112" charset="-128"/>
                <a:cs typeface="ＭＳ Ｐゴシック" pitchFamily="-112" charset="-128"/>
              </a:rPr>
              <a:t>DOI</a:t>
            </a:r>
            <a:r>
              <a:rPr lang="en-US" sz="1200" b="0" i="0" kern="1200" dirty="0" smtClean="0">
                <a:solidFill>
                  <a:schemeClr val="tx1"/>
                </a:solidFill>
                <a:effectLst/>
                <a:latin typeface="Times New Roman" pitchFamily="-112" charset="0"/>
                <a:ea typeface="ＭＳ Ｐゴシック" pitchFamily="-112" charset="-128"/>
                <a:cs typeface="ＭＳ Ｐゴシック" pitchFamily="-112" charset="-128"/>
              </a:rPr>
              <a:t> 10.1088/1748-9326/ad0f73</a:t>
            </a:r>
            <a:r>
              <a:rPr lang="en-US" baseline="0" dirty="0" smtClean="0"/>
              <a:t>.</a:t>
            </a:r>
            <a:endParaRPr lang="en-US" baseline="0" dirty="0" smtClean="0"/>
          </a:p>
          <a:p>
            <a:endParaRPr lang="en-US" baseline="0" dirty="0" smtClean="0"/>
          </a:p>
          <a:p>
            <a:r>
              <a:rPr lang="en-US" u="sng" baseline="0" dirty="0" smtClean="0"/>
              <a:t>Acknowledgements</a:t>
            </a:r>
            <a:r>
              <a:rPr lang="en-US" baseline="0" dirty="0" smtClean="0"/>
              <a:t>: </a:t>
            </a:r>
            <a:r>
              <a:rPr lang="en-US" sz="1200" kern="1200" dirty="0" smtClean="0">
                <a:solidFill>
                  <a:schemeClr val="tx1"/>
                </a:solidFill>
                <a:effectLst/>
                <a:latin typeface="Times New Roman" pitchFamily="-112" charset="0"/>
                <a:ea typeface="ＭＳ Ｐゴシック" pitchFamily="-112" charset="-128"/>
                <a:cs typeface="ＭＳ Ｐゴシック" pitchFamily="-112" charset="-128"/>
              </a:rPr>
              <a:t>Portions of this work were conducted at the University of Montana with funding provided from NASA (80NSSC19M0114, 80NSSC22K1238). JDW, SN, BR acknowledge funding from the </a:t>
            </a:r>
            <a:r>
              <a:rPr lang="en-US" sz="1200" kern="1200" dirty="0" err="1" smtClean="0">
                <a:solidFill>
                  <a:schemeClr val="tx1"/>
                </a:solidFill>
                <a:effectLst/>
                <a:latin typeface="Times New Roman" pitchFamily="-112" charset="0"/>
                <a:ea typeface="ＭＳ Ｐゴシック" pitchFamily="-112" charset="-128"/>
                <a:cs typeface="ＭＳ Ｐゴシック" pitchFamily="-112" charset="-128"/>
              </a:rPr>
              <a:t>Gordan</a:t>
            </a:r>
            <a:r>
              <a:rPr lang="en-US" sz="1200" kern="1200" dirty="0" smtClean="0">
                <a:solidFill>
                  <a:schemeClr val="tx1"/>
                </a:solidFill>
                <a:effectLst/>
                <a:latin typeface="Times New Roman" pitchFamily="-112" charset="0"/>
                <a:ea typeface="ＭＳ Ｐゴシック" pitchFamily="-112" charset="-128"/>
                <a:cs typeface="ＭＳ Ｐゴシック" pitchFamily="-112" charset="-128"/>
              </a:rPr>
              <a:t> and Betty Moore Foundation (Award 8414)</a:t>
            </a:r>
            <a:r>
              <a:rPr lang="en-US" sz="1200" b="0" i="0" u="none" strike="noStrike" kern="1200" baseline="0" dirty="0" smtClean="0">
                <a:solidFill>
                  <a:schemeClr val="tx1"/>
                </a:solidFill>
                <a:latin typeface="Times New Roman" pitchFamily="-112" charset="0"/>
                <a:ea typeface="ＭＳ Ｐゴシック" pitchFamily="-112" charset="-128"/>
                <a:cs typeface="ＭＳ Ｐゴシック" pitchFamily="-112" charset="-128"/>
              </a:rPr>
              <a:t>.</a:t>
            </a:r>
          </a:p>
          <a:p>
            <a:endParaRPr lang="en-US" sz="1200" b="0" i="0" u="none" strike="noStrike" kern="1200" baseline="0" dirty="0" smtClean="0">
              <a:solidFill>
                <a:schemeClr val="tx1"/>
              </a:solidFill>
              <a:latin typeface="Times New Roman" pitchFamily="-112" charset="0"/>
              <a:ea typeface="ＭＳ Ｐゴシック" pitchFamily="-112" charset="-128"/>
              <a:cs typeface="ＭＳ Ｐゴシック" pitchFamily="-112" charset="-128"/>
            </a:endParaRPr>
          </a:p>
          <a:p>
            <a:r>
              <a:rPr lang="en-US" sz="1200" b="0" i="0" u="sng" strike="noStrike" kern="1200" baseline="0" dirty="0" smtClean="0">
                <a:solidFill>
                  <a:schemeClr val="tx1"/>
                </a:solidFill>
                <a:latin typeface="Times New Roman" pitchFamily="-112" charset="0"/>
                <a:ea typeface="ＭＳ Ｐゴシック" pitchFamily="-112" charset="-128"/>
                <a:cs typeface="ＭＳ Ｐゴシック" pitchFamily="-112" charset="-128"/>
              </a:rPr>
              <a:t>Data availability</a:t>
            </a:r>
            <a:r>
              <a:rPr lang="en-US" sz="1200" b="0" i="0" u="none" strike="noStrike" kern="1200" baseline="0" dirty="0" smtClean="0">
                <a:solidFill>
                  <a:schemeClr val="tx1"/>
                </a:solidFill>
                <a:latin typeface="Times New Roman" pitchFamily="-112" charset="0"/>
                <a:ea typeface="ＭＳ Ｐゴシック" pitchFamily="-112" charset="-128"/>
                <a:cs typeface="ＭＳ Ｐゴシック" pitchFamily="-112" charset="-128"/>
              </a:rPr>
              <a:t>:  </a:t>
            </a:r>
            <a:r>
              <a:rPr lang="en-US" sz="1200" kern="1200" dirty="0" smtClean="0">
                <a:solidFill>
                  <a:schemeClr val="tx1"/>
                </a:solidFill>
                <a:effectLst/>
                <a:latin typeface="Times New Roman" pitchFamily="-112" charset="0"/>
                <a:ea typeface="ＭＳ Ｐゴシック" pitchFamily="-112" charset="-128"/>
                <a:cs typeface="ＭＳ Ｐゴシック" pitchFamily="-112" charset="-128"/>
              </a:rPr>
              <a:t>All data analyzed in this study are publicly available. The ML derived ALT dataset for the NPR domain has been submitted to the NASA ORNL DAAC for public access.</a:t>
            </a:r>
            <a:endParaRPr lang="en-US" sz="1200" b="0" i="0" u="none" strike="noStrike" kern="1200" baseline="0" dirty="0" smtClean="0">
              <a:solidFill>
                <a:schemeClr val="tx1"/>
              </a:solidFill>
              <a:latin typeface="Times New Roman" pitchFamily="-112" charset="0"/>
              <a:ea typeface="ＭＳ Ｐゴシック" pitchFamily="-112" charset="-128"/>
              <a:cs typeface="ＭＳ Ｐゴシック" pitchFamily="-112" charset="-128"/>
            </a:endParaRPr>
          </a:p>
          <a:p>
            <a:endParaRPr lang="en-US" sz="1200" b="0" i="0" u="none" strike="noStrike" kern="1200" baseline="0" dirty="0" smtClean="0">
              <a:solidFill>
                <a:schemeClr val="tx1"/>
              </a:solidFill>
              <a:latin typeface="Times New Roman" pitchFamily="-112" charset="0"/>
              <a:ea typeface="ＭＳ Ｐゴシック" pitchFamily="-112" charset="-128"/>
            </a:endParaRPr>
          </a:p>
          <a:p>
            <a:r>
              <a:rPr lang="en-US" sz="1200" b="0" i="0" u="sng" strike="noStrike" kern="1200" baseline="0" dirty="0" smtClean="0">
                <a:solidFill>
                  <a:schemeClr val="tx1"/>
                </a:solidFill>
                <a:latin typeface="Times New Roman" pitchFamily="-112" charset="0"/>
                <a:ea typeface="ＭＳ Ｐゴシック" pitchFamily="-112" charset="-128"/>
              </a:rPr>
              <a:t>Abstract</a:t>
            </a:r>
            <a:r>
              <a:rPr lang="en-US" sz="1200" b="0" i="0" u="none" strike="noStrike" kern="1200" baseline="0" dirty="0" smtClean="0">
                <a:solidFill>
                  <a:schemeClr val="tx1"/>
                </a:solidFill>
                <a:latin typeface="Times New Roman" pitchFamily="-112" charset="0"/>
                <a:ea typeface="ＭＳ Ｐゴシック" pitchFamily="-112" charset="-128"/>
              </a:rPr>
              <a:t>: The changing thermal state of permafrost is an important indicator of climate change in northern high latitude ecosystems. The seasonally thawed soil active layer thickness (ALT) overlying permafrost may be deepening as a consequence of enhanced polar warming and widespread permafrost thaw in northern permafrost regions (NPR). The associated increase in ALT may have cascading effects on ecological and hydrological processes that impact climate feedback. However, past NPR studies have only provided a limited understanding of the spatially continuous patterns and trends of ALT due to a lack of long-term high spatial resolution ALT data across the NPR. Using a suite of observational biophysical variables and machine learning (ML) techniques trained with available in situ ALT network measurements (n = 2966 site-years), we produced annual estimates of ALT at 1-km resolution over the NPR from 2003 to 2020. Our ML-derived ALT dataset showed high accuracy (R2 = 0.97) and low bias when compared with in situ ALT observations. We found the ALT distribution to be most strongly affected by local soil properties, followed by topographic elevation and land surface temperatures. Pair-wise site-level evaluation between our data-driven ALT with Circumpolar Active Layer Monitoring (CALM) data indicated that about 80% of sites had a deepening ALT trend from 2003 to 2020. Based on our long-term gridded ALT data, about 65% of the NPR showed a deepening ALT trend, while the entire NPR showed a mean deepening trend of 0.11 ± 0.35 cm/</a:t>
            </a:r>
            <a:r>
              <a:rPr lang="en-US" sz="1200" b="0" i="0" u="none" strike="noStrike" kern="1200" baseline="0" dirty="0" err="1" smtClean="0">
                <a:solidFill>
                  <a:schemeClr val="tx1"/>
                </a:solidFill>
                <a:latin typeface="Times New Roman" pitchFamily="-112" charset="0"/>
                <a:ea typeface="ＭＳ Ｐゴシック" pitchFamily="-112" charset="-128"/>
              </a:rPr>
              <a:t>yr</a:t>
            </a:r>
            <a:r>
              <a:rPr lang="en-US" sz="1200" b="0" i="0" u="none" strike="noStrike" kern="1200" baseline="0" dirty="0" smtClean="0">
                <a:solidFill>
                  <a:schemeClr val="tx1"/>
                </a:solidFill>
                <a:latin typeface="Times New Roman" pitchFamily="-112" charset="0"/>
                <a:ea typeface="ＭＳ Ｐゴシック" pitchFamily="-112" charset="-128"/>
              </a:rPr>
              <a:t> [25% - 75% quantile: (-0.035, 0.204) cm/</a:t>
            </a:r>
            <a:r>
              <a:rPr lang="en-US" sz="1200" b="0" i="0" u="none" strike="noStrike" kern="1200" baseline="0" dirty="0" err="1" smtClean="0">
                <a:solidFill>
                  <a:schemeClr val="tx1"/>
                </a:solidFill>
                <a:latin typeface="Times New Roman" pitchFamily="-112" charset="0"/>
                <a:ea typeface="ＭＳ Ｐゴシック" pitchFamily="-112" charset="-128"/>
              </a:rPr>
              <a:t>yr</a:t>
            </a:r>
            <a:r>
              <a:rPr lang="en-US" sz="1200" b="0" i="0" u="none" strike="noStrike" kern="1200" baseline="0" dirty="0" smtClean="0">
                <a:solidFill>
                  <a:schemeClr val="tx1"/>
                </a:solidFill>
                <a:latin typeface="Times New Roman" pitchFamily="-112" charset="0"/>
                <a:ea typeface="ＭＳ Ｐゴシック" pitchFamily="-112" charset="-128"/>
              </a:rPr>
              <a:t>]. The estimated ALT trends were also sensitive to fire disturbance. Our new gridded ALT product provides an observationally constrained, updated understanding of the progression of thawing and the thermal state of permafrost in the NPR, as well as the underlying environmental drivers of these trends.</a:t>
            </a:r>
            <a:endParaRPr lang="en-US" dirty="0"/>
          </a:p>
        </p:txBody>
      </p:sp>
    </p:spTree>
    <p:extLst>
      <p:ext uri="{BB962C8B-B14F-4D97-AF65-F5344CB8AC3E}">
        <p14:creationId xmlns:p14="http://schemas.microsoft.com/office/powerpoint/2010/main" val="15555990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2.vml"/><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3.vml"/><Relationship Id="rId4"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4.vml"/><Relationship Id="rId4"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5.vml"/><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15"/>
          <p:cNvSpPr>
            <a:spLocks noChangeArrowheads="1"/>
          </p:cNvSpPr>
          <p:nvPr userDrawn="1"/>
        </p:nvSpPr>
        <p:spPr bwMode="auto">
          <a:xfrm>
            <a:off x="8270875" y="6045200"/>
            <a:ext cx="391454" cy="304058"/>
          </a:xfrm>
          <a:prstGeom prst="rect">
            <a:avLst/>
          </a:prstGeom>
          <a:noFill/>
          <a:ln w="12700">
            <a:noFill/>
            <a:miter lim="800000"/>
            <a:headEnd/>
            <a:tailEnd/>
          </a:ln>
          <a:effectLst/>
        </p:spPr>
        <p:txBody>
          <a:bodyPr wrap="none">
            <a:spAutoFit/>
          </a:bodyPr>
          <a:lstStyle/>
          <a:p>
            <a:fld id="{16643C30-18D5-774D-828A-A93A76B660A4}" type="slidenum">
              <a:rPr lang="en-US" sz="1376"/>
              <a:pPr/>
              <a:t>‹#›</a:t>
            </a:fld>
            <a:endParaRPr lang="en-US" sz="1376"/>
          </a:p>
        </p:txBody>
      </p:sp>
      <p:sp>
        <p:nvSpPr>
          <p:cNvPr id="2" name="Title 1"/>
          <p:cNvSpPr>
            <a:spLocks noGrp="1"/>
          </p:cNvSpPr>
          <p:nvPr>
            <p:ph type="ctrTitle"/>
          </p:nvPr>
        </p:nvSpPr>
        <p:spPr>
          <a:xfrm>
            <a:off x="650876" y="1989139"/>
            <a:ext cx="7385050" cy="1371600"/>
          </a:xfrm>
          <a:prstGeom prst="rect">
            <a:avLst/>
          </a:prstGeom>
        </p:spPr>
        <p:txBody>
          <a:bodyPr vert="horz"/>
          <a:lstStyle/>
          <a:p>
            <a:r>
              <a:rPr lang="en-US"/>
              <a:t>Click to edit Master title style</a:t>
            </a:r>
          </a:p>
        </p:txBody>
      </p:sp>
      <p:sp>
        <p:nvSpPr>
          <p:cNvPr id="3" name="Subtitle 2"/>
          <p:cNvSpPr>
            <a:spLocks noGrp="1"/>
          </p:cNvSpPr>
          <p:nvPr>
            <p:ph type="subTitle" idx="1"/>
          </p:nvPr>
        </p:nvSpPr>
        <p:spPr>
          <a:xfrm>
            <a:off x="1303338" y="3627438"/>
            <a:ext cx="6080125" cy="1635125"/>
          </a:xfrm>
        </p:spPr>
        <p:txBody>
          <a:bodyPr/>
          <a:lstStyle>
            <a:lvl1pPr marL="0" indent="0" algn="ctr">
              <a:buNone/>
              <a:defRPr/>
            </a:lvl1pPr>
            <a:lvl2pPr marL="449150" indent="0" algn="ctr">
              <a:buNone/>
              <a:defRPr/>
            </a:lvl2pPr>
            <a:lvl3pPr marL="898298" indent="0" algn="ctr">
              <a:buNone/>
              <a:defRPr/>
            </a:lvl3pPr>
            <a:lvl4pPr marL="1347448" indent="0" algn="ctr">
              <a:buNone/>
              <a:defRPr/>
            </a:lvl4pPr>
            <a:lvl5pPr marL="1796598" indent="0" algn="ctr">
              <a:buNone/>
              <a:defRPr/>
            </a:lvl5pPr>
            <a:lvl6pPr marL="2245748" indent="0" algn="ctr">
              <a:buNone/>
              <a:defRPr/>
            </a:lvl6pPr>
            <a:lvl7pPr marL="2694896" indent="0" algn="ctr">
              <a:buNone/>
              <a:defRPr/>
            </a:lvl7pPr>
            <a:lvl8pPr marL="3144046" indent="0" algn="ctr">
              <a:buNone/>
              <a:defRPr/>
            </a:lvl8pPr>
            <a:lvl9pPr marL="3593196" indent="0" algn="ctr">
              <a:buNone/>
              <a:defRPr/>
            </a:lvl9pPr>
          </a:lstStyle>
          <a:p>
            <a:r>
              <a:rPr lang="en-US"/>
              <a:t>Click to edit Master subtitle style</a:t>
            </a:r>
          </a:p>
        </p:txBody>
      </p:sp>
      <p:sp>
        <p:nvSpPr>
          <p:cNvPr id="14" name="Text Box 15"/>
          <p:cNvSpPr txBox="1">
            <a:spLocks noChangeArrowheads="1"/>
          </p:cNvSpPr>
          <p:nvPr userDrawn="1"/>
        </p:nvSpPr>
        <p:spPr bwMode="auto">
          <a:xfrm>
            <a:off x="4961613" y="22034"/>
            <a:ext cx="3840399" cy="304058"/>
          </a:xfrm>
          <a:prstGeom prst="rect">
            <a:avLst/>
          </a:prstGeom>
          <a:noFill/>
          <a:ln w="12700">
            <a:noFill/>
            <a:miter lim="800000"/>
            <a:headEnd/>
            <a:tailEnd/>
          </a:ln>
          <a:effectLst/>
        </p:spPr>
        <p:txBody>
          <a:bodyPr wrap="square">
            <a:spAutoFit/>
          </a:bodyPr>
          <a:lstStyle/>
          <a:p>
            <a:pPr>
              <a:spcBef>
                <a:spcPct val="50000"/>
              </a:spcBef>
              <a:defRPr/>
            </a:pPr>
            <a:r>
              <a:rPr lang="en-US" sz="1376" baseline="0" dirty="0">
                <a:latin typeface="+mn-lt"/>
                <a:ea typeface="+mn-ea"/>
                <a:cs typeface="+mn-cs"/>
              </a:rPr>
              <a:t>Soil Moisture Active Passive (SMAP)</a:t>
            </a:r>
          </a:p>
        </p:txBody>
      </p:sp>
      <p:grpSp>
        <p:nvGrpSpPr>
          <p:cNvPr id="12" name="Group 11">
            <a:extLst>
              <a:ext uri="{FF2B5EF4-FFF2-40B4-BE49-F238E27FC236}">
                <a16:creationId xmlns:a16="http://schemas.microsoft.com/office/drawing/2014/main" id="{EAD832B2-2B99-9D46-B698-829EDB985FD1}"/>
              </a:ext>
            </a:extLst>
          </p:cNvPr>
          <p:cNvGrpSpPr/>
          <p:nvPr userDrawn="1"/>
        </p:nvGrpSpPr>
        <p:grpSpPr>
          <a:xfrm>
            <a:off x="0" y="0"/>
            <a:ext cx="3604260" cy="940373"/>
            <a:chOff x="0" y="0"/>
            <a:chExt cx="3604260" cy="940374"/>
          </a:xfrm>
        </p:grpSpPr>
        <p:graphicFrame>
          <p:nvGraphicFramePr>
            <p:cNvPr id="13" name="Object 2">
              <a:extLst>
                <a:ext uri="{FF2B5EF4-FFF2-40B4-BE49-F238E27FC236}">
                  <a16:creationId xmlns:a16="http://schemas.microsoft.com/office/drawing/2014/main" id="{1FED0533-CD08-EF4D-8390-1BF73C7DE616}"/>
                </a:ext>
              </a:extLst>
            </p:cNvPr>
            <p:cNvGraphicFramePr>
              <a:graphicFrameLocks noChangeAspect="1"/>
            </p:cNvGraphicFramePr>
            <p:nvPr userDrawn="1">
              <p:extLst/>
            </p:nvPr>
          </p:nvGraphicFramePr>
          <p:xfrm>
            <a:off x="0" y="0"/>
            <a:ext cx="685800" cy="622300"/>
          </p:xfrm>
          <a:graphic>
            <a:graphicData uri="http://schemas.openxmlformats.org/presentationml/2006/ole">
              <mc:AlternateContent xmlns:mc="http://schemas.openxmlformats.org/markup-compatibility/2006">
                <mc:Choice xmlns:v="urn:schemas-microsoft-com:vml" Requires="v">
                  <p:oleObj spid="_x0000_s91165" name="Photo Editor Photo" r:id="rId3" imgW="1523810" imgH="1380952" progId="MSPhotoEd.3">
                    <p:embed/>
                  </p:oleObj>
                </mc:Choice>
                <mc:Fallback>
                  <p:oleObj name="Photo Editor Photo" r:id="rId3" imgW="1523810" imgH="1380952" progId="MSPhotoEd.3">
                    <p:embed/>
                    <p:pic>
                      <p:nvPicPr>
                        <p:cNvPr id="13" name="Object 2">
                          <a:extLst>
                            <a:ext uri="{FF2B5EF4-FFF2-40B4-BE49-F238E27FC236}">
                              <a16:creationId xmlns:a16="http://schemas.microsoft.com/office/drawing/2014/main" id="{1FED0533-CD08-EF4D-8390-1BF73C7DE61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685800" cy="622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5" name="Rectangle 13">
              <a:extLst>
                <a:ext uri="{FF2B5EF4-FFF2-40B4-BE49-F238E27FC236}">
                  <a16:creationId xmlns:a16="http://schemas.microsoft.com/office/drawing/2014/main" id="{7CF6D775-30E5-C640-AF26-946286F1801A}"/>
                </a:ext>
              </a:extLst>
            </p:cNvPr>
            <p:cNvSpPr>
              <a:spLocks noChangeArrowheads="1"/>
            </p:cNvSpPr>
            <p:nvPr userDrawn="1"/>
          </p:nvSpPr>
          <p:spPr bwMode="auto">
            <a:xfrm>
              <a:off x="533400" y="152400"/>
              <a:ext cx="3070860" cy="787974"/>
            </a:xfrm>
            <a:prstGeom prst="rect">
              <a:avLst/>
            </a:prstGeom>
            <a:noFill/>
            <a:ln w="9525">
              <a:noFill/>
              <a:miter lim="800000"/>
              <a:headEnd/>
              <a:tailEnd/>
            </a:ln>
            <a:effectLst/>
          </p:spPr>
          <p:txBody>
            <a:bodyPr wrap="square">
              <a:spAutoFit/>
            </a:bodyPr>
            <a:lstStyle/>
            <a:p>
              <a:pPr>
                <a:defRPr/>
              </a:pPr>
              <a:r>
                <a:rPr lang="en-US" sz="983" dirty="0">
                  <a:solidFill>
                    <a:schemeClr val="accent2"/>
                  </a:solidFill>
                  <a:latin typeface="Helvetica" pitchFamily="-112" charset="0"/>
                  <a:ea typeface="+mn-ea"/>
                  <a:cs typeface="+mn-cs"/>
                </a:rPr>
                <a:t>National Aeronautics and Space Administration</a:t>
              </a:r>
            </a:p>
            <a:p>
              <a:pPr>
                <a:defRPr/>
              </a:pPr>
              <a:r>
                <a:rPr lang="en-US" sz="983" b="1" dirty="0">
                  <a:solidFill>
                    <a:schemeClr val="accent2"/>
                  </a:solidFill>
                  <a:latin typeface="Helvetica" pitchFamily="-112" charset="0"/>
                  <a:ea typeface="+mn-ea"/>
                  <a:cs typeface="+mn-cs"/>
                </a:rPr>
                <a:t>Jet Propulsion Laboratory</a:t>
              </a:r>
            </a:p>
            <a:p>
              <a:pPr>
                <a:defRPr/>
              </a:pPr>
              <a:r>
                <a:rPr lang="en-US" sz="983" b="1" dirty="0">
                  <a:solidFill>
                    <a:schemeClr val="accent2"/>
                  </a:solidFill>
                  <a:latin typeface="Helvetica" pitchFamily="-112" charset="0"/>
                  <a:ea typeface="+mn-ea"/>
                  <a:cs typeface="+mn-cs"/>
                </a:rPr>
                <a:t>California Institute of Technology</a:t>
              </a:r>
            </a:p>
            <a:p>
              <a:pPr marL="0" marR="0" indent="0" algn="l" defTabSz="898298" rtl="0" eaLnBrk="0" fontAlgn="base" latinLnBrk="0" hangingPunct="0">
                <a:lnSpc>
                  <a:spcPct val="100000"/>
                </a:lnSpc>
                <a:spcBef>
                  <a:spcPct val="0"/>
                </a:spcBef>
                <a:spcAft>
                  <a:spcPct val="0"/>
                </a:spcAft>
                <a:buClrTx/>
                <a:buSzTx/>
                <a:buFontTx/>
                <a:buNone/>
                <a:tabLst/>
                <a:defRPr/>
              </a:pPr>
              <a:r>
                <a:rPr lang="en-US" sz="786" b="1" i="0" kern="1200" dirty="0">
                  <a:solidFill>
                    <a:schemeClr val="tx1"/>
                  </a:solidFill>
                  <a:effectLst/>
                  <a:latin typeface="Helvetica" charset="0"/>
                  <a:ea typeface="Helvetica" charset="0"/>
                  <a:cs typeface="Helvetica" charset="0"/>
                </a:rPr>
                <a:t>JPL/Caltech BUSINESS DISCREET. Caltech Record. </a:t>
              </a:r>
              <a:br>
                <a:rPr lang="en-US" sz="786" b="1" i="0" kern="1200" dirty="0">
                  <a:solidFill>
                    <a:schemeClr val="tx1"/>
                  </a:solidFill>
                  <a:effectLst/>
                  <a:latin typeface="Helvetica" charset="0"/>
                  <a:ea typeface="Helvetica" charset="0"/>
                  <a:cs typeface="Helvetica" charset="0"/>
                </a:rPr>
              </a:br>
              <a:r>
                <a:rPr lang="en-US" sz="786" b="1" i="0" kern="1200" dirty="0">
                  <a:solidFill>
                    <a:schemeClr val="tx1"/>
                  </a:solidFill>
                  <a:effectLst/>
                  <a:latin typeface="Helvetica" charset="0"/>
                  <a:ea typeface="Helvetica" charset="0"/>
                  <a:cs typeface="Helvetica" charset="0"/>
                </a:rPr>
                <a:t>Not for Public Distribution.</a:t>
              </a:r>
              <a:endParaRPr lang="en-US" sz="786" b="1" dirty="0">
                <a:solidFill>
                  <a:schemeClr val="accent2"/>
                </a:solidFill>
                <a:latin typeface="Helvetica" charset="0"/>
                <a:ea typeface="Helvetica" charset="0"/>
                <a:cs typeface="Helvetica" charset="0"/>
              </a:endParaRPr>
            </a:p>
          </p:txBody>
        </p:sp>
      </p:grpSp>
    </p:spTree>
    <p:extLst>
      <p:ext uri="{BB962C8B-B14F-4D97-AF65-F5344CB8AC3E}">
        <p14:creationId xmlns:p14="http://schemas.microsoft.com/office/powerpoint/2010/main" val="2837793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aphicFrame>
        <p:nvGraphicFramePr>
          <p:cNvPr id="14" name="Object 2">
            <a:extLst>
              <a:ext uri="{FF2B5EF4-FFF2-40B4-BE49-F238E27FC236}">
                <a16:creationId xmlns:a16="http://schemas.microsoft.com/office/drawing/2014/main" id="{4F425F46-C8BE-8249-A74D-DD8263B6A835}"/>
              </a:ext>
            </a:extLst>
          </p:cNvPr>
          <p:cNvGraphicFramePr>
            <a:graphicFrameLocks noChangeAspect="1"/>
          </p:cNvGraphicFramePr>
          <p:nvPr userDrawn="1">
            <p:extLst/>
          </p:nvPr>
        </p:nvGraphicFramePr>
        <p:xfrm>
          <a:off x="1" y="0"/>
          <a:ext cx="685800" cy="622300"/>
        </p:xfrm>
        <a:graphic>
          <a:graphicData uri="http://schemas.openxmlformats.org/presentationml/2006/ole">
            <mc:AlternateContent xmlns:mc="http://schemas.openxmlformats.org/markup-compatibility/2006">
              <mc:Choice xmlns:v="urn:schemas-microsoft-com:vml" Requires="v">
                <p:oleObj spid="_x0000_s92189" name="Photo Editor Photo" r:id="rId3" imgW="1523810" imgH="1380952" progId="MSPhotoEd.3">
                  <p:embed/>
                </p:oleObj>
              </mc:Choice>
              <mc:Fallback>
                <p:oleObj name="Photo Editor Photo" r:id="rId3" imgW="1523810" imgH="1380952" progId="MSPhotoEd.3">
                  <p:embed/>
                  <p:pic>
                    <p:nvPicPr>
                      <p:cNvPr id="14" name="Object 2">
                        <a:extLst>
                          <a:ext uri="{FF2B5EF4-FFF2-40B4-BE49-F238E27FC236}">
                            <a16:creationId xmlns:a16="http://schemas.microsoft.com/office/drawing/2014/main" id="{4F425F46-C8BE-8249-A74D-DD8263B6A83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685800" cy="622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3503662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Only">
    <p:spTree>
      <p:nvGrpSpPr>
        <p:cNvPr id="1" name=""/>
        <p:cNvGrpSpPr/>
        <p:nvPr/>
      </p:nvGrpSpPr>
      <p:grpSpPr>
        <a:xfrm>
          <a:off x="0" y="0"/>
          <a:ext cx="0" cy="0"/>
          <a:chOff x="0" y="0"/>
          <a:chExt cx="0" cy="0"/>
        </a:xfrm>
      </p:grpSpPr>
      <p:sp>
        <p:nvSpPr>
          <p:cNvPr id="7" name="Rectangle 15"/>
          <p:cNvSpPr>
            <a:spLocks noChangeArrowheads="1"/>
          </p:cNvSpPr>
          <p:nvPr userDrawn="1"/>
        </p:nvSpPr>
        <p:spPr bwMode="auto">
          <a:xfrm>
            <a:off x="8270875" y="6045200"/>
            <a:ext cx="391454" cy="304058"/>
          </a:xfrm>
          <a:prstGeom prst="rect">
            <a:avLst/>
          </a:prstGeom>
          <a:noFill/>
          <a:ln w="12700">
            <a:noFill/>
            <a:miter lim="800000"/>
            <a:headEnd/>
            <a:tailEnd/>
          </a:ln>
          <a:effectLst/>
        </p:spPr>
        <p:txBody>
          <a:bodyPr wrap="none">
            <a:spAutoFit/>
          </a:bodyPr>
          <a:lstStyle/>
          <a:p>
            <a:fld id="{31C2D8C0-0AE9-D64E-BD9E-CB648246EB48}" type="slidenum">
              <a:rPr lang="en-US" sz="1376"/>
              <a:pPr/>
              <a:t>‹#›</a:t>
            </a:fld>
            <a:endParaRPr lang="en-US" sz="1376"/>
          </a:p>
        </p:txBody>
      </p:sp>
      <p:sp>
        <p:nvSpPr>
          <p:cNvPr id="13" name="Text Box 15"/>
          <p:cNvSpPr txBox="1">
            <a:spLocks noChangeArrowheads="1"/>
          </p:cNvSpPr>
          <p:nvPr userDrawn="1"/>
        </p:nvSpPr>
        <p:spPr bwMode="auto">
          <a:xfrm>
            <a:off x="4972629" y="0"/>
            <a:ext cx="3840399" cy="304058"/>
          </a:xfrm>
          <a:prstGeom prst="rect">
            <a:avLst/>
          </a:prstGeom>
          <a:noFill/>
          <a:ln w="12700">
            <a:noFill/>
            <a:miter lim="800000"/>
            <a:headEnd/>
            <a:tailEnd/>
          </a:ln>
          <a:effectLst/>
        </p:spPr>
        <p:txBody>
          <a:bodyPr wrap="square">
            <a:spAutoFit/>
          </a:bodyPr>
          <a:lstStyle/>
          <a:p>
            <a:pPr>
              <a:spcBef>
                <a:spcPct val="50000"/>
              </a:spcBef>
              <a:defRPr/>
            </a:pPr>
            <a:r>
              <a:rPr lang="en-US" sz="1376" dirty="0">
                <a:latin typeface="+mn-lt"/>
                <a:ea typeface="+mn-ea"/>
                <a:cs typeface="+mn-cs"/>
              </a:rPr>
              <a:t>Soil Moisture Active Passive (SMAP)</a:t>
            </a:r>
          </a:p>
        </p:txBody>
      </p:sp>
      <p:grpSp>
        <p:nvGrpSpPr>
          <p:cNvPr id="12" name="Group 11">
            <a:extLst>
              <a:ext uri="{FF2B5EF4-FFF2-40B4-BE49-F238E27FC236}">
                <a16:creationId xmlns:a16="http://schemas.microsoft.com/office/drawing/2014/main" id="{8E6B018F-A8C5-C843-B04E-FA9DEEE8A10A}"/>
              </a:ext>
            </a:extLst>
          </p:cNvPr>
          <p:cNvGrpSpPr/>
          <p:nvPr userDrawn="1"/>
        </p:nvGrpSpPr>
        <p:grpSpPr>
          <a:xfrm>
            <a:off x="0" y="0"/>
            <a:ext cx="3604260" cy="940373"/>
            <a:chOff x="0" y="0"/>
            <a:chExt cx="3604260" cy="940374"/>
          </a:xfrm>
        </p:grpSpPr>
        <p:graphicFrame>
          <p:nvGraphicFramePr>
            <p:cNvPr id="14" name="Object 2">
              <a:extLst>
                <a:ext uri="{FF2B5EF4-FFF2-40B4-BE49-F238E27FC236}">
                  <a16:creationId xmlns:a16="http://schemas.microsoft.com/office/drawing/2014/main" id="{40C3F535-D18F-3841-9170-A8052552EE84}"/>
                </a:ext>
              </a:extLst>
            </p:cNvPr>
            <p:cNvGraphicFramePr>
              <a:graphicFrameLocks noChangeAspect="1"/>
            </p:cNvGraphicFramePr>
            <p:nvPr userDrawn="1">
              <p:extLst/>
            </p:nvPr>
          </p:nvGraphicFramePr>
          <p:xfrm>
            <a:off x="0" y="0"/>
            <a:ext cx="685800" cy="622300"/>
          </p:xfrm>
          <a:graphic>
            <a:graphicData uri="http://schemas.openxmlformats.org/presentationml/2006/ole">
              <mc:AlternateContent xmlns:mc="http://schemas.openxmlformats.org/markup-compatibility/2006">
                <mc:Choice xmlns:v="urn:schemas-microsoft-com:vml" Requires="v">
                  <p:oleObj spid="_x0000_s93213" name="Photo Editor Photo" r:id="rId3" imgW="1523810" imgH="1380952" progId="MSPhotoEd.3">
                    <p:embed/>
                  </p:oleObj>
                </mc:Choice>
                <mc:Fallback>
                  <p:oleObj name="Photo Editor Photo" r:id="rId3" imgW="1523810" imgH="1380952" progId="MSPhotoEd.3">
                    <p:embed/>
                    <p:pic>
                      <p:nvPicPr>
                        <p:cNvPr id="14" name="Object 2">
                          <a:extLst>
                            <a:ext uri="{FF2B5EF4-FFF2-40B4-BE49-F238E27FC236}">
                              <a16:creationId xmlns:a16="http://schemas.microsoft.com/office/drawing/2014/main" id="{40C3F535-D18F-3841-9170-A8052552EE8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685800" cy="622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5" name="Rectangle 13">
              <a:extLst>
                <a:ext uri="{FF2B5EF4-FFF2-40B4-BE49-F238E27FC236}">
                  <a16:creationId xmlns:a16="http://schemas.microsoft.com/office/drawing/2014/main" id="{E2D25C95-0F0D-6F45-8746-577E6E2B1CC6}"/>
                </a:ext>
              </a:extLst>
            </p:cNvPr>
            <p:cNvSpPr>
              <a:spLocks noChangeArrowheads="1"/>
            </p:cNvSpPr>
            <p:nvPr userDrawn="1"/>
          </p:nvSpPr>
          <p:spPr bwMode="auto">
            <a:xfrm>
              <a:off x="533400" y="152400"/>
              <a:ext cx="3070860" cy="787974"/>
            </a:xfrm>
            <a:prstGeom prst="rect">
              <a:avLst/>
            </a:prstGeom>
            <a:noFill/>
            <a:ln w="9525">
              <a:noFill/>
              <a:miter lim="800000"/>
              <a:headEnd/>
              <a:tailEnd/>
            </a:ln>
            <a:effectLst/>
          </p:spPr>
          <p:txBody>
            <a:bodyPr wrap="square">
              <a:spAutoFit/>
            </a:bodyPr>
            <a:lstStyle/>
            <a:p>
              <a:pPr>
                <a:defRPr/>
              </a:pPr>
              <a:r>
                <a:rPr lang="en-US" sz="983" dirty="0">
                  <a:solidFill>
                    <a:schemeClr val="accent2"/>
                  </a:solidFill>
                  <a:latin typeface="Helvetica" pitchFamily="-112" charset="0"/>
                  <a:ea typeface="+mn-ea"/>
                  <a:cs typeface="+mn-cs"/>
                </a:rPr>
                <a:t>National Aeronautics and Space Administration</a:t>
              </a:r>
            </a:p>
            <a:p>
              <a:pPr>
                <a:defRPr/>
              </a:pPr>
              <a:r>
                <a:rPr lang="en-US" sz="983" b="1" dirty="0">
                  <a:solidFill>
                    <a:schemeClr val="accent2"/>
                  </a:solidFill>
                  <a:latin typeface="Helvetica" pitchFamily="-112" charset="0"/>
                  <a:ea typeface="+mn-ea"/>
                  <a:cs typeface="+mn-cs"/>
                </a:rPr>
                <a:t>Jet Propulsion Laboratory</a:t>
              </a:r>
            </a:p>
            <a:p>
              <a:pPr>
                <a:defRPr/>
              </a:pPr>
              <a:r>
                <a:rPr lang="en-US" sz="983" b="1" dirty="0">
                  <a:solidFill>
                    <a:schemeClr val="accent2"/>
                  </a:solidFill>
                  <a:latin typeface="Helvetica" pitchFamily="-112" charset="0"/>
                  <a:ea typeface="+mn-ea"/>
                  <a:cs typeface="+mn-cs"/>
                </a:rPr>
                <a:t>California Institute of Technology</a:t>
              </a:r>
            </a:p>
            <a:p>
              <a:pPr marL="0" marR="0" indent="0" algn="l" defTabSz="898298" rtl="0" eaLnBrk="0" fontAlgn="base" latinLnBrk="0" hangingPunct="0">
                <a:lnSpc>
                  <a:spcPct val="100000"/>
                </a:lnSpc>
                <a:spcBef>
                  <a:spcPct val="0"/>
                </a:spcBef>
                <a:spcAft>
                  <a:spcPct val="0"/>
                </a:spcAft>
                <a:buClrTx/>
                <a:buSzTx/>
                <a:buFontTx/>
                <a:buNone/>
                <a:tabLst/>
                <a:defRPr/>
              </a:pPr>
              <a:r>
                <a:rPr lang="en-US" sz="786" b="1" i="0" kern="1200" dirty="0">
                  <a:solidFill>
                    <a:schemeClr val="tx1"/>
                  </a:solidFill>
                  <a:effectLst/>
                  <a:latin typeface="Helvetica" charset="0"/>
                  <a:ea typeface="Helvetica" charset="0"/>
                  <a:cs typeface="Helvetica" charset="0"/>
                </a:rPr>
                <a:t>JPL/Caltech BUSINESS DISCREET. Caltech Record. </a:t>
              </a:r>
              <a:br>
                <a:rPr lang="en-US" sz="786" b="1" i="0" kern="1200" dirty="0">
                  <a:solidFill>
                    <a:schemeClr val="tx1"/>
                  </a:solidFill>
                  <a:effectLst/>
                  <a:latin typeface="Helvetica" charset="0"/>
                  <a:ea typeface="Helvetica" charset="0"/>
                  <a:cs typeface="Helvetica" charset="0"/>
                </a:rPr>
              </a:br>
              <a:r>
                <a:rPr lang="en-US" sz="786" b="1" i="0" kern="1200" dirty="0">
                  <a:solidFill>
                    <a:schemeClr val="tx1"/>
                  </a:solidFill>
                  <a:effectLst/>
                  <a:latin typeface="Helvetica" charset="0"/>
                  <a:ea typeface="Helvetica" charset="0"/>
                  <a:cs typeface="Helvetica" charset="0"/>
                </a:rPr>
                <a:t>Not for Public Distribution.</a:t>
              </a:r>
              <a:endParaRPr lang="en-US" sz="786" b="1" dirty="0">
                <a:solidFill>
                  <a:schemeClr val="accent2"/>
                </a:solidFill>
                <a:latin typeface="Helvetica" charset="0"/>
                <a:ea typeface="Helvetica" charset="0"/>
                <a:cs typeface="Helvetica" charset="0"/>
              </a:endParaRPr>
            </a:p>
          </p:txBody>
        </p:sp>
      </p:grpSp>
    </p:spTree>
    <p:extLst>
      <p:ext uri="{BB962C8B-B14F-4D97-AF65-F5344CB8AC3E}">
        <p14:creationId xmlns:p14="http://schemas.microsoft.com/office/powerpoint/2010/main" val="907287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Rectangle 15"/>
          <p:cNvSpPr>
            <a:spLocks noChangeArrowheads="1"/>
          </p:cNvSpPr>
          <p:nvPr userDrawn="1"/>
        </p:nvSpPr>
        <p:spPr bwMode="auto">
          <a:xfrm>
            <a:off x="8270875" y="6045200"/>
            <a:ext cx="391454" cy="304058"/>
          </a:xfrm>
          <a:prstGeom prst="rect">
            <a:avLst/>
          </a:prstGeom>
          <a:noFill/>
          <a:ln w="12700">
            <a:noFill/>
            <a:miter lim="800000"/>
            <a:headEnd/>
            <a:tailEnd/>
          </a:ln>
          <a:effectLst/>
        </p:spPr>
        <p:txBody>
          <a:bodyPr wrap="none">
            <a:spAutoFit/>
          </a:bodyPr>
          <a:lstStyle/>
          <a:p>
            <a:fld id="{C6ED0E91-6646-4541-B939-EC086F4E6C1B}" type="slidenum">
              <a:rPr lang="en-US" sz="1376"/>
              <a:pPr/>
              <a:t>‹#›</a:t>
            </a:fld>
            <a:endParaRPr lang="en-US" sz="1376"/>
          </a:p>
        </p:txBody>
      </p:sp>
      <p:sp>
        <p:nvSpPr>
          <p:cNvPr id="9" name="Slide Number Placeholder 8"/>
          <p:cNvSpPr>
            <a:spLocks noGrp="1" noChangeArrowheads="1"/>
          </p:cNvSpPr>
          <p:nvPr>
            <p:ph type="sldNum" sz="quarter" idx="12"/>
          </p:nvPr>
        </p:nvSpPr>
        <p:spPr>
          <a:xfrm>
            <a:off x="6781801" y="6019800"/>
            <a:ext cx="1905000" cy="152400"/>
          </a:xfrm>
          <a:prstGeom prst="rect">
            <a:avLst/>
          </a:prstGeom>
        </p:spPr>
        <p:txBody>
          <a:bodyPr/>
          <a:lstStyle>
            <a:lvl1pPr>
              <a:defRPr>
                <a:latin typeface="Times New Roman" pitchFamily="-112" charset="0"/>
                <a:ea typeface="+mn-ea"/>
                <a:cs typeface="+mn-cs"/>
              </a:defRPr>
            </a:lvl1pPr>
          </a:lstStyle>
          <a:p>
            <a:pPr>
              <a:defRPr/>
            </a:pPr>
            <a:endParaRPr lang="en-US"/>
          </a:p>
        </p:txBody>
      </p:sp>
      <p:sp>
        <p:nvSpPr>
          <p:cNvPr id="12" name="Text Box 15"/>
          <p:cNvSpPr txBox="1">
            <a:spLocks noChangeArrowheads="1"/>
          </p:cNvSpPr>
          <p:nvPr userDrawn="1"/>
        </p:nvSpPr>
        <p:spPr bwMode="auto">
          <a:xfrm>
            <a:off x="4972629" y="0"/>
            <a:ext cx="3840399" cy="304058"/>
          </a:xfrm>
          <a:prstGeom prst="rect">
            <a:avLst/>
          </a:prstGeom>
          <a:noFill/>
          <a:ln w="12700">
            <a:noFill/>
            <a:miter lim="800000"/>
            <a:headEnd/>
            <a:tailEnd/>
          </a:ln>
          <a:effectLst/>
        </p:spPr>
        <p:txBody>
          <a:bodyPr wrap="square">
            <a:spAutoFit/>
          </a:bodyPr>
          <a:lstStyle/>
          <a:p>
            <a:pPr>
              <a:spcBef>
                <a:spcPct val="50000"/>
              </a:spcBef>
              <a:defRPr/>
            </a:pPr>
            <a:r>
              <a:rPr lang="en-US" sz="1376" dirty="0">
                <a:latin typeface="+mn-lt"/>
                <a:ea typeface="+mn-ea"/>
                <a:cs typeface="+mn-cs"/>
              </a:rPr>
              <a:t>Soil Moisture Active Passive (SMAP)</a:t>
            </a:r>
          </a:p>
        </p:txBody>
      </p:sp>
      <p:grpSp>
        <p:nvGrpSpPr>
          <p:cNvPr id="15" name="Group 14">
            <a:extLst>
              <a:ext uri="{FF2B5EF4-FFF2-40B4-BE49-F238E27FC236}">
                <a16:creationId xmlns:a16="http://schemas.microsoft.com/office/drawing/2014/main" id="{D9D37FAD-8E6B-C349-8286-9CF34CCE9594}"/>
              </a:ext>
            </a:extLst>
          </p:cNvPr>
          <p:cNvGrpSpPr/>
          <p:nvPr userDrawn="1"/>
        </p:nvGrpSpPr>
        <p:grpSpPr>
          <a:xfrm>
            <a:off x="0" y="0"/>
            <a:ext cx="3604260" cy="940373"/>
            <a:chOff x="0" y="0"/>
            <a:chExt cx="3604260" cy="940374"/>
          </a:xfrm>
        </p:grpSpPr>
        <p:graphicFrame>
          <p:nvGraphicFramePr>
            <p:cNvPr id="16" name="Object 2">
              <a:extLst>
                <a:ext uri="{FF2B5EF4-FFF2-40B4-BE49-F238E27FC236}">
                  <a16:creationId xmlns:a16="http://schemas.microsoft.com/office/drawing/2014/main" id="{491C3BF0-077A-1A4D-8389-608CDA2E0CD3}"/>
                </a:ext>
              </a:extLst>
            </p:cNvPr>
            <p:cNvGraphicFramePr>
              <a:graphicFrameLocks noChangeAspect="1"/>
            </p:cNvGraphicFramePr>
            <p:nvPr userDrawn="1">
              <p:extLst/>
            </p:nvPr>
          </p:nvGraphicFramePr>
          <p:xfrm>
            <a:off x="0" y="0"/>
            <a:ext cx="685800" cy="622300"/>
          </p:xfrm>
          <a:graphic>
            <a:graphicData uri="http://schemas.openxmlformats.org/presentationml/2006/ole">
              <mc:AlternateContent xmlns:mc="http://schemas.openxmlformats.org/markup-compatibility/2006">
                <mc:Choice xmlns:v="urn:schemas-microsoft-com:vml" Requires="v">
                  <p:oleObj spid="_x0000_s94237" name="Photo Editor Photo" r:id="rId3" imgW="1523810" imgH="1380952" progId="MSPhotoEd.3">
                    <p:embed/>
                  </p:oleObj>
                </mc:Choice>
                <mc:Fallback>
                  <p:oleObj name="Photo Editor Photo" r:id="rId3" imgW="1523810" imgH="1380952" progId="MSPhotoEd.3">
                    <p:embed/>
                    <p:pic>
                      <p:nvPicPr>
                        <p:cNvPr id="16" name="Object 2">
                          <a:extLst>
                            <a:ext uri="{FF2B5EF4-FFF2-40B4-BE49-F238E27FC236}">
                              <a16:creationId xmlns:a16="http://schemas.microsoft.com/office/drawing/2014/main" id="{491C3BF0-077A-1A4D-8389-608CDA2E0C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685800" cy="622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7" name="Rectangle 13">
              <a:extLst>
                <a:ext uri="{FF2B5EF4-FFF2-40B4-BE49-F238E27FC236}">
                  <a16:creationId xmlns:a16="http://schemas.microsoft.com/office/drawing/2014/main" id="{D51EEFFE-CC2A-8E49-B7BA-ABAAE29D8F22}"/>
                </a:ext>
              </a:extLst>
            </p:cNvPr>
            <p:cNvSpPr>
              <a:spLocks noChangeArrowheads="1"/>
            </p:cNvSpPr>
            <p:nvPr userDrawn="1"/>
          </p:nvSpPr>
          <p:spPr bwMode="auto">
            <a:xfrm>
              <a:off x="533400" y="152400"/>
              <a:ext cx="3070860" cy="787974"/>
            </a:xfrm>
            <a:prstGeom prst="rect">
              <a:avLst/>
            </a:prstGeom>
            <a:noFill/>
            <a:ln w="9525">
              <a:noFill/>
              <a:miter lim="800000"/>
              <a:headEnd/>
              <a:tailEnd/>
            </a:ln>
            <a:effectLst/>
          </p:spPr>
          <p:txBody>
            <a:bodyPr wrap="square">
              <a:spAutoFit/>
            </a:bodyPr>
            <a:lstStyle/>
            <a:p>
              <a:pPr>
                <a:defRPr/>
              </a:pPr>
              <a:r>
                <a:rPr lang="en-US" sz="983" dirty="0">
                  <a:solidFill>
                    <a:schemeClr val="accent2"/>
                  </a:solidFill>
                  <a:latin typeface="Helvetica" pitchFamily="-112" charset="0"/>
                  <a:ea typeface="+mn-ea"/>
                  <a:cs typeface="+mn-cs"/>
                </a:rPr>
                <a:t>National Aeronautics and Space Administration</a:t>
              </a:r>
            </a:p>
            <a:p>
              <a:pPr>
                <a:defRPr/>
              </a:pPr>
              <a:r>
                <a:rPr lang="en-US" sz="983" b="1" dirty="0">
                  <a:solidFill>
                    <a:schemeClr val="accent2"/>
                  </a:solidFill>
                  <a:latin typeface="Helvetica" pitchFamily="-112" charset="0"/>
                  <a:ea typeface="+mn-ea"/>
                  <a:cs typeface="+mn-cs"/>
                </a:rPr>
                <a:t>Jet Propulsion Laboratory</a:t>
              </a:r>
            </a:p>
            <a:p>
              <a:pPr>
                <a:defRPr/>
              </a:pPr>
              <a:r>
                <a:rPr lang="en-US" sz="983" b="1" dirty="0">
                  <a:solidFill>
                    <a:schemeClr val="accent2"/>
                  </a:solidFill>
                  <a:latin typeface="Helvetica" pitchFamily="-112" charset="0"/>
                  <a:ea typeface="+mn-ea"/>
                  <a:cs typeface="+mn-cs"/>
                </a:rPr>
                <a:t>California Institute of Technology</a:t>
              </a:r>
            </a:p>
            <a:p>
              <a:pPr marL="0" marR="0" indent="0" algn="l" defTabSz="898298" rtl="0" eaLnBrk="0" fontAlgn="base" latinLnBrk="0" hangingPunct="0">
                <a:lnSpc>
                  <a:spcPct val="100000"/>
                </a:lnSpc>
                <a:spcBef>
                  <a:spcPct val="0"/>
                </a:spcBef>
                <a:spcAft>
                  <a:spcPct val="0"/>
                </a:spcAft>
                <a:buClrTx/>
                <a:buSzTx/>
                <a:buFontTx/>
                <a:buNone/>
                <a:tabLst/>
                <a:defRPr/>
              </a:pPr>
              <a:r>
                <a:rPr lang="en-US" sz="786" b="1" i="0" kern="1200" dirty="0">
                  <a:solidFill>
                    <a:schemeClr val="tx1"/>
                  </a:solidFill>
                  <a:effectLst/>
                  <a:latin typeface="Helvetica" charset="0"/>
                  <a:ea typeface="Helvetica" charset="0"/>
                  <a:cs typeface="Helvetica" charset="0"/>
                </a:rPr>
                <a:t>JPL/Caltech BUSINESS DISCREET. Caltech Record. </a:t>
              </a:r>
              <a:br>
                <a:rPr lang="en-US" sz="786" b="1" i="0" kern="1200" dirty="0">
                  <a:solidFill>
                    <a:schemeClr val="tx1"/>
                  </a:solidFill>
                  <a:effectLst/>
                  <a:latin typeface="Helvetica" charset="0"/>
                  <a:ea typeface="Helvetica" charset="0"/>
                  <a:cs typeface="Helvetica" charset="0"/>
                </a:rPr>
              </a:br>
              <a:r>
                <a:rPr lang="en-US" sz="786" b="1" i="0" kern="1200" dirty="0">
                  <a:solidFill>
                    <a:schemeClr val="tx1"/>
                  </a:solidFill>
                  <a:effectLst/>
                  <a:latin typeface="Helvetica" charset="0"/>
                  <a:ea typeface="Helvetica" charset="0"/>
                  <a:cs typeface="Helvetica" charset="0"/>
                </a:rPr>
                <a:t>Not for Public Distribution.</a:t>
              </a:r>
              <a:endParaRPr lang="en-US" sz="786" b="1" dirty="0">
                <a:solidFill>
                  <a:schemeClr val="accent2"/>
                </a:solidFill>
                <a:latin typeface="Helvetica" charset="0"/>
                <a:ea typeface="Helvetica" charset="0"/>
                <a:cs typeface="Helvetica" charset="0"/>
              </a:endParaRPr>
            </a:p>
          </p:txBody>
        </p:sp>
      </p:grpSp>
    </p:spTree>
    <p:extLst>
      <p:ext uri="{BB962C8B-B14F-4D97-AF65-F5344CB8AC3E}">
        <p14:creationId xmlns:p14="http://schemas.microsoft.com/office/powerpoint/2010/main" val="5590105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vmlDrawing" Target="../drawings/vmlDrawing1.v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8"/>
          <p:cNvSpPr>
            <a:spLocks noGrp="1" noChangeArrowheads="1"/>
          </p:cNvSpPr>
          <p:nvPr>
            <p:ph type="body" idx="1"/>
          </p:nvPr>
        </p:nvSpPr>
        <p:spPr bwMode="auto">
          <a:xfrm>
            <a:off x="685800" y="1371600"/>
            <a:ext cx="7772400" cy="41148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9" name="Rectangle 15"/>
          <p:cNvSpPr>
            <a:spLocks noChangeArrowheads="1"/>
          </p:cNvSpPr>
          <p:nvPr userDrawn="1"/>
        </p:nvSpPr>
        <p:spPr bwMode="auto">
          <a:xfrm>
            <a:off x="8270875" y="6045200"/>
            <a:ext cx="391454" cy="304058"/>
          </a:xfrm>
          <a:prstGeom prst="rect">
            <a:avLst/>
          </a:prstGeom>
          <a:noFill/>
          <a:ln w="12700">
            <a:noFill/>
            <a:miter lim="800000"/>
            <a:headEnd/>
            <a:tailEnd/>
          </a:ln>
          <a:effectLst/>
        </p:spPr>
        <p:txBody>
          <a:bodyPr wrap="none">
            <a:spAutoFit/>
          </a:bodyPr>
          <a:lstStyle/>
          <a:p>
            <a:fld id="{A71D4527-C38E-C247-9FEA-3272A41A2348}" type="slidenum">
              <a:rPr lang="en-US" sz="1376"/>
              <a:pPr/>
              <a:t>‹#›</a:t>
            </a:fld>
            <a:endParaRPr lang="en-US" sz="1376"/>
          </a:p>
        </p:txBody>
      </p:sp>
      <p:sp>
        <p:nvSpPr>
          <p:cNvPr id="9" name="Text Box 15"/>
          <p:cNvSpPr txBox="1">
            <a:spLocks noChangeArrowheads="1"/>
          </p:cNvSpPr>
          <p:nvPr userDrawn="1"/>
        </p:nvSpPr>
        <p:spPr bwMode="auto">
          <a:xfrm>
            <a:off x="4972629" y="0"/>
            <a:ext cx="3840399" cy="304058"/>
          </a:xfrm>
          <a:prstGeom prst="rect">
            <a:avLst/>
          </a:prstGeom>
          <a:noFill/>
          <a:ln w="12700">
            <a:noFill/>
            <a:miter lim="800000"/>
            <a:headEnd/>
            <a:tailEnd/>
          </a:ln>
          <a:effectLst/>
        </p:spPr>
        <p:txBody>
          <a:bodyPr wrap="square">
            <a:spAutoFit/>
          </a:bodyPr>
          <a:lstStyle/>
          <a:p>
            <a:pPr>
              <a:spcBef>
                <a:spcPct val="50000"/>
              </a:spcBef>
              <a:defRPr/>
            </a:pPr>
            <a:r>
              <a:rPr lang="en-US" sz="1376" baseline="0" dirty="0">
                <a:latin typeface="+mn-lt"/>
                <a:ea typeface="+mn-ea"/>
                <a:cs typeface="+mn-cs"/>
              </a:rPr>
              <a:t>Soil Moisture Active Passive (SMAP)</a:t>
            </a:r>
          </a:p>
        </p:txBody>
      </p:sp>
      <p:grpSp>
        <p:nvGrpSpPr>
          <p:cNvPr id="10" name="Group 9">
            <a:extLst>
              <a:ext uri="{FF2B5EF4-FFF2-40B4-BE49-F238E27FC236}">
                <a16:creationId xmlns:a16="http://schemas.microsoft.com/office/drawing/2014/main" id="{FD9E19D8-EB57-154C-9CE9-CC33979295BC}"/>
              </a:ext>
            </a:extLst>
          </p:cNvPr>
          <p:cNvGrpSpPr/>
          <p:nvPr userDrawn="1"/>
        </p:nvGrpSpPr>
        <p:grpSpPr>
          <a:xfrm>
            <a:off x="0" y="0"/>
            <a:ext cx="3604260" cy="940373"/>
            <a:chOff x="0" y="0"/>
            <a:chExt cx="3604260" cy="940374"/>
          </a:xfrm>
        </p:grpSpPr>
        <p:graphicFrame>
          <p:nvGraphicFramePr>
            <p:cNvPr id="11" name="Object 2">
              <a:extLst>
                <a:ext uri="{FF2B5EF4-FFF2-40B4-BE49-F238E27FC236}">
                  <a16:creationId xmlns:a16="http://schemas.microsoft.com/office/drawing/2014/main" id="{5EDB6AC4-FB7B-A34F-9640-E995AA5EEB38}"/>
                </a:ext>
              </a:extLst>
            </p:cNvPr>
            <p:cNvGraphicFramePr>
              <a:graphicFrameLocks noChangeAspect="1"/>
            </p:cNvGraphicFramePr>
            <p:nvPr userDrawn="1">
              <p:extLst/>
            </p:nvPr>
          </p:nvGraphicFramePr>
          <p:xfrm>
            <a:off x="0" y="0"/>
            <a:ext cx="685800" cy="622300"/>
          </p:xfrm>
          <a:graphic>
            <a:graphicData uri="http://schemas.openxmlformats.org/presentationml/2006/ole">
              <mc:AlternateContent xmlns:mc="http://schemas.openxmlformats.org/markup-compatibility/2006">
                <mc:Choice xmlns:v="urn:schemas-microsoft-com:vml" Requires="v">
                  <p:oleObj spid="_x0000_s90141" name="Photo Editor Photo" r:id="rId7" imgW="1523810" imgH="1380952" progId="MSPhotoEd.3">
                    <p:embed/>
                  </p:oleObj>
                </mc:Choice>
                <mc:Fallback>
                  <p:oleObj name="Photo Editor Photo" r:id="rId7" imgW="1523810" imgH="1380952" progId="MSPhotoEd.3">
                    <p:embed/>
                    <p:pic>
                      <p:nvPicPr>
                        <p:cNvPr id="11" name="Object 2">
                          <a:extLst>
                            <a:ext uri="{FF2B5EF4-FFF2-40B4-BE49-F238E27FC236}">
                              <a16:creationId xmlns:a16="http://schemas.microsoft.com/office/drawing/2014/main" id="{5EDB6AC4-FB7B-A34F-9640-E995AA5EEB3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0"/>
                          <a:ext cx="685800" cy="6223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12" name="Rectangle 13">
              <a:extLst>
                <a:ext uri="{FF2B5EF4-FFF2-40B4-BE49-F238E27FC236}">
                  <a16:creationId xmlns:a16="http://schemas.microsoft.com/office/drawing/2014/main" id="{D6EF6D60-6338-A744-A36F-154A90D72D2E}"/>
                </a:ext>
              </a:extLst>
            </p:cNvPr>
            <p:cNvSpPr>
              <a:spLocks noChangeArrowheads="1"/>
            </p:cNvSpPr>
            <p:nvPr userDrawn="1"/>
          </p:nvSpPr>
          <p:spPr bwMode="auto">
            <a:xfrm>
              <a:off x="533400" y="152400"/>
              <a:ext cx="3070860" cy="787974"/>
            </a:xfrm>
            <a:prstGeom prst="rect">
              <a:avLst/>
            </a:prstGeom>
            <a:noFill/>
            <a:ln w="9525">
              <a:noFill/>
              <a:miter lim="800000"/>
              <a:headEnd/>
              <a:tailEnd/>
            </a:ln>
            <a:effectLst/>
          </p:spPr>
          <p:txBody>
            <a:bodyPr wrap="square">
              <a:spAutoFit/>
            </a:bodyPr>
            <a:lstStyle/>
            <a:p>
              <a:pPr>
                <a:defRPr/>
              </a:pPr>
              <a:r>
                <a:rPr lang="en-US" sz="983" dirty="0">
                  <a:solidFill>
                    <a:schemeClr val="accent2"/>
                  </a:solidFill>
                  <a:latin typeface="Helvetica" pitchFamily="-112" charset="0"/>
                  <a:ea typeface="+mn-ea"/>
                  <a:cs typeface="+mn-cs"/>
                </a:rPr>
                <a:t>National Aeronautics and Space Administration</a:t>
              </a:r>
            </a:p>
            <a:p>
              <a:pPr>
                <a:defRPr/>
              </a:pPr>
              <a:r>
                <a:rPr lang="en-US" sz="983" b="1" dirty="0">
                  <a:solidFill>
                    <a:schemeClr val="accent2"/>
                  </a:solidFill>
                  <a:latin typeface="Helvetica" pitchFamily="-112" charset="0"/>
                  <a:ea typeface="+mn-ea"/>
                  <a:cs typeface="+mn-cs"/>
                </a:rPr>
                <a:t>Jet Propulsion Laboratory</a:t>
              </a:r>
            </a:p>
            <a:p>
              <a:pPr>
                <a:defRPr/>
              </a:pPr>
              <a:r>
                <a:rPr lang="en-US" sz="983" b="1" dirty="0">
                  <a:solidFill>
                    <a:schemeClr val="accent2"/>
                  </a:solidFill>
                  <a:latin typeface="Helvetica" pitchFamily="-112" charset="0"/>
                  <a:ea typeface="+mn-ea"/>
                  <a:cs typeface="+mn-cs"/>
                </a:rPr>
                <a:t>California Institute of Technology</a:t>
              </a:r>
            </a:p>
            <a:p>
              <a:pPr marL="0" marR="0" indent="0" algn="l" defTabSz="898298" rtl="0" eaLnBrk="0" fontAlgn="base" latinLnBrk="0" hangingPunct="0">
                <a:lnSpc>
                  <a:spcPct val="100000"/>
                </a:lnSpc>
                <a:spcBef>
                  <a:spcPct val="0"/>
                </a:spcBef>
                <a:spcAft>
                  <a:spcPct val="0"/>
                </a:spcAft>
                <a:buClrTx/>
                <a:buSzTx/>
                <a:buFontTx/>
                <a:buNone/>
                <a:tabLst/>
                <a:defRPr/>
              </a:pPr>
              <a:r>
                <a:rPr lang="en-US" sz="786" b="1" i="0" kern="1200" dirty="0">
                  <a:solidFill>
                    <a:schemeClr val="tx1"/>
                  </a:solidFill>
                  <a:effectLst/>
                  <a:latin typeface="Helvetica" charset="0"/>
                  <a:ea typeface="Helvetica" charset="0"/>
                  <a:cs typeface="Helvetica" charset="0"/>
                </a:rPr>
                <a:t>JPL/Caltech BUSINESS DISCREET. Caltech Record. </a:t>
              </a:r>
              <a:br>
                <a:rPr lang="en-US" sz="786" b="1" i="0" kern="1200" dirty="0">
                  <a:solidFill>
                    <a:schemeClr val="tx1"/>
                  </a:solidFill>
                  <a:effectLst/>
                  <a:latin typeface="Helvetica" charset="0"/>
                  <a:ea typeface="Helvetica" charset="0"/>
                  <a:cs typeface="Helvetica" charset="0"/>
                </a:rPr>
              </a:br>
              <a:r>
                <a:rPr lang="en-US" sz="786" b="1" i="0" kern="1200" dirty="0">
                  <a:solidFill>
                    <a:schemeClr val="tx1"/>
                  </a:solidFill>
                  <a:effectLst/>
                  <a:latin typeface="Helvetica" charset="0"/>
                  <a:ea typeface="Helvetica" charset="0"/>
                  <a:cs typeface="Helvetica" charset="0"/>
                </a:rPr>
                <a:t>Not for Public Distribution.</a:t>
              </a:r>
              <a:endParaRPr lang="en-US" sz="786" b="1" dirty="0">
                <a:solidFill>
                  <a:schemeClr val="accent2"/>
                </a:solidFill>
                <a:latin typeface="Helvetica" charset="0"/>
                <a:ea typeface="Helvetica" charset="0"/>
                <a:cs typeface="Helvetica" charset="0"/>
              </a:endParaRPr>
            </a:p>
          </p:txBody>
        </p:sp>
      </p:grpSp>
    </p:spTree>
    <p:extLst>
      <p:ext uri="{BB962C8B-B14F-4D97-AF65-F5344CB8AC3E}">
        <p14:creationId xmlns:p14="http://schemas.microsoft.com/office/powerpoint/2010/main" val="193740671"/>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Lst>
  <p:txStyles>
    <p:titleStyle>
      <a:lvl1pPr algn="ctr" defTabSz="846834" rtl="0" eaLnBrk="0" fontAlgn="base" hangingPunct="0">
        <a:spcBef>
          <a:spcPct val="0"/>
        </a:spcBef>
        <a:spcAft>
          <a:spcPct val="0"/>
        </a:spcAft>
        <a:defRPr sz="4322">
          <a:solidFill>
            <a:schemeClr val="tx2"/>
          </a:solidFill>
          <a:latin typeface="+mj-lt"/>
          <a:ea typeface="ＭＳ Ｐゴシック" pitchFamily="-112" charset="-128"/>
          <a:cs typeface="ＭＳ Ｐゴシック" pitchFamily="-112" charset="-128"/>
        </a:defRPr>
      </a:lvl1pPr>
      <a:lvl2pPr algn="ctr" defTabSz="846834" rtl="0" eaLnBrk="0" fontAlgn="base" hangingPunct="0">
        <a:spcBef>
          <a:spcPct val="0"/>
        </a:spcBef>
        <a:spcAft>
          <a:spcPct val="0"/>
        </a:spcAft>
        <a:defRPr sz="4322">
          <a:solidFill>
            <a:schemeClr val="tx2"/>
          </a:solidFill>
          <a:latin typeface="Times New Roman" pitchFamily="-112" charset="0"/>
          <a:ea typeface="ＭＳ Ｐゴシック" pitchFamily="-112" charset="-128"/>
          <a:cs typeface="ＭＳ Ｐゴシック" pitchFamily="-112" charset="-128"/>
        </a:defRPr>
      </a:lvl2pPr>
      <a:lvl3pPr algn="ctr" defTabSz="846834" rtl="0" eaLnBrk="0" fontAlgn="base" hangingPunct="0">
        <a:spcBef>
          <a:spcPct val="0"/>
        </a:spcBef>
        <a:spcAft>
          <a:spcPct val="0"/>
        </a:spcAft>
        <a:defRPr sz="4322">
          <a:solidFill>
            <a:schemeClr val="tx2"/>
          </a:solidFill>
          <a:latin typeface="Times New Roman" pitchFamily="-112" charset="0"/>
          <a:ea typeface="ＭＳ Ｐゴシック" pitchFamily="-112" charset="-128"/>
          <a:cs typeface="ＭＳ Ｐゴシック" pitchFamily="-112" charset="-128"/>
        </a:defRPr>
      </a:lvl3pPr>
      <a:lvl4pPr algn="ctr" defTabSz="846834" rtl="0" eaLnBrk="0" fontAlgn="base" hangingPunct="0">
        <a:spcBef>
          <a:spcPct val="0"/>
        </a:spcBef>
        <a:spcAft>
          <a:spcPct val="0"/>
        </a:spcAft>
        <a:defRPr sz="4322">
          <a:solidFill>
            <a:schemeClr val="tx2"/>
          </a:solidFill>
          <a:latin typeface="Times New Roman" pitchFamily="-112" charset="0"/>
          <a:ea typeface="ＭＳ Ｐゴシック" pitchFamily="-112" charset="-128"/>
          <a:cs typeface="ＭＳ Ｐゴシック" pitchFamily="-112" charset="-128"/>
        </a:defRPr>
      </a:lvl4pPr>
      <a:lvl5pPr algn="ctr" defTabSz="846834" rtl="0" eaLnBrk="0" fontAlgn="base" hangingPunct="0">
        <a:spcBef>
          <a:spcPct val="0"/>
        </a:spcBef>
        <a:spcAft>
          <a:spcPct val="0"/>
        </a:spcAft>
        <a:defRPr sz="4322">
          <a:solidFill>
            <a:schemeClr val="tx2"/>
          </a:solidFill>
          <a:latin typeface="Times New Roman" pitchFamily="-112" charset="0"/>
          <a:ea typeface="ＭＳ Ｐゴシック" pitchFamily="-112" charset="-128"/>
          <a:cs typeface="ＭＳ Ｐゴシック" pitchFamily="-112" charset="-128"/>
        </a:defRPr>
      </a:lvl5pPr>
      <a:lvl6pPr marL="449150" algn="ctr" defTabSz="846834" rtl="0" eaLnBrk="0" fontAlgn="base" hangingPunct="0">
        <a:spcBef>
          <a:spcPct val="0"/>
        </a:spcBef>
        <a:spcAft>
          <a:spcPct val="0"/>
        </a:spcAft>
        <a:defRPr sz="4322">
          <a:solidFill>
            <a:schemeClr val="tx2"/>
          </a:solidFill>
          <a:latin typeface="Times New Roman" pitchFamily="-112" charset="0"/>
        </a:defRPr>
      </a:lvl6pPr>
      <a:lvl7pPr marL="898298" algn="ctr" defTabSz="846834" rtl="0" eaLnBrk="0" fontAlgn="base" hangingPunct="0">
        <a:spcBef>
          <a:spcPct val="0"/>
        </a:spcBef>
        <a:spcAft>
          <a:spcPct val="0"/>
        </a:spcAft>
        <a:defRPr sz="4322">
          <a:solidFill>
            <a:schemeClr val="tx2"/>
          </a:solidFill>
          <a:latin typeface="Times New Roman" pitchFamily="-112" charset="0"/>
        </a:defRPr>
      </a:lvl7pPr>
      <a:lvl8pPr marL="1347448" algn="ctr" defTabSz="846834" rtl="0" eaLnBrk="0" fontAlgn="base" hangingPunct="0">
        <a:spcBef>
          <a:spcPct val="0"/>
        </a:spcBef>
        <a:spcAft>
          <a:spcPct val="0"/>
        </a:spcAft>
        <a:defRPr sz="4322">
          <a:solidFill>
            <a:schemeClr val="tx2"/>
          </a:solidFill>
          <a:latin typeface="Times New Roman" pitchFamily="-112" charset="0"/>
        </a:defRPr>
      </a:lvl8pPr>
      <a:lvl9pPr marL="1796598" algn="ctr" defTabSz="846834" rtl="0" eaLnBrk="0" fontAlgn="base" hangingPunct="0">
        <a:spcBef>
          <a:spcPct val="0"/>
        </a:spcBef>
        <a:spcAft>
          <a:spcPct val="0"/>
        </a:spcAft>
        <a:defRPr sz="4322">
          <a:solidFill>
            <a:schemeClr val="tx2"/>
          </a:solidFill>
          <a:latin typeface="Times New Roman" pitchFamily="-112" charset="0"/>
        </a:defRPr>
      </a:lvl9pPr>
    </p:titleStyle>
    <p:bodyStyle>
      <a:lvl1pPr marL="318148" indent="-318148" algn="l" defTabSz="846834" rtl="0" eaLnBrk="0" fontAlgn="base" hangingPunct="0">
        <a:spcBef>
          <a:spcPct val="20000"/>
        </a:spcBef>
        <a:spcAft>
          <a:spcPct val="0"/>
        </a:spcAft>
        <a:buSzPct val="100000"/>
        <a:buChar char="•"/>
        <a:defRPr sz="2947">
          <a:solidFill>
            <a:schemeClr val="tx1"/>
          </a:solidFill>
          <a:latin typeface="+mn-lt"/>
          <a:ea typeface="ＭＳ Ｐゴシック" pitchFamily="-112" charset="-128"/>
          <a:cs typeface="ＭＳ Ｐゴシック" pitchFamily="-112" charset="-128"/>
        </a:defRPr>
      </a:lvl1pPr>
      <a:lvl2pPr marL="687761" indent="-238611" algn="l" defTabSz="846834" rtl="0" eaLnBrk="0" fontAlgn="base" hangingPunct="0">
        <a:spcBef>
          <a:spcPct val="20000"/>
        </a:spcBef>
        <a:spcAft>
          <a:spcPct val="0"/>
        </a:spcAft>
        <a:buSzPct val="100000"/>
        <a:buChar char="–"/>
        <a:defRPr sz="2554">
          <a:solidFill>
            <a:schemeClr val="tx1"/>
          </a:solidFill>
          <a:latin typeface="+mn-lt"/>
          <a:ea typeface="ＭＳ Ｐゴシック" pitchFamily="-112" charset="-128"/>
        </a:defRPr>
      </a:lvl2pPr>
      <a:lvl3pPr marL="1058932" indent="-212098" algn="l" defTabSz="846834" rtl="0" eaLnBrk="0" fontAlgn="base" hangingPunct="0">
        <a:spcBef>
          <a:spcPct val="20000"/>
        </a:spcBef>
        <a:spcAft>
          <a:spcPct val="0"/>
        </a:spcAft>
        <a:buSzPct val="100000"/>
        <a:buChar char="•"/>
        <a:defRPr sz="2260">
          <a:solidFill>
            <a:schemeClr val="tx1"/>
          </a:solidFill>
          <a:latin typeface="+mn-lt"/>
          <a:ea typeface="ＭＳ Ｐゴシック" pitchFamily="-112" charset="-128"/>
        </a:defRPr>
      </a:lvl3pPr>
      <a:lvl4pPr marL="1481569" indent="-210539" algn="l" defTabSz="846834" rtl="0" eaLnBrk="0" fontAlgn="base" hangingPunct="0">
        <a:spcBef>
          <a:spcPct val="20000"/>
        </a:spcBef>
        <a:spcAft>
          <a:spcPct val="0"/>
        </a:spcAft>
        <a:buSzPct val="100000"/>
        <a:buChar char="–"/>
        <a:defRPr sz="1867">
          <a:solidFill>
            <a:schemeClr val="tx1"/>
          </a:solidFill>
          <a:latin typeface="+mn-lt"/>
          <a:ea typeface="ＭＳ Ｐゴシック" pitchFamily="-112" charset="-128"/>
        </a:defRPr>
      </a:lvl4pPr>
      <a:lvl5pPr marL="1905766" indent="-212098" algn="l" defTabSz="846834" rtl="0" eaLnBrk="0" fontAlgn="base" hangingPunct="0">
        <a:spcBef>
          <a:spcPct val="20000"/>
        </a:spcBef>
        <a:spcAft>
          <a:spcPct val="0"/>
        </a:spcAft>
        <a:buSzPct val="100000"/>
        <a:buChar char="»"/>
        <a:defRPr sz="1867">
          <a:solidFill>
            <a:schemeClr val="tx1"/>
          </a:solidFill>
          <a:latin typeface="+mn-lt"/>
          <a:ea typeface="ＭＳ Ｐゴシック" pitchFamily="-112" charset="-128"/>
        </a:defRPr>
      </a:lvl5pPr>
      <a:lvl6pPr marL="2354916" indent="-212098" algn="l" defTabSz="846834" rtl="0" eaLnBrk="0" fontAlgn="base" hangingPunct="0">
        <a:spcBef>
          <a:spcPct val="20000"/>
        </a:spcBef>
        <a:spcAft>
          <a:spcPct val="0"/>
        </a:spcAft>
        <a:buSzPct val="100000"/>
        <a:buChar char="»"/>
        <a:defRPr sz="1867">
          <a:solidFill>
            <a:schemeClr val="tx1"/>
          </a:solidFill>
          <a:latin typeface="+mn-lt"/>
          <a:ea typeface="ＭＳ Ｐゴシック" pitchFamily="-112" charset="-128"/>
        </a:defRPr>
      </a:lvl6pPr>
      <a:lvl7pPr marL="2804064" indent="-212098" algn="l" defTabSz="846834" rtl="0" eaLnBrk="0" fontAlgn="base" hangingPunct="0">
        <a:spcBef>
          <a:spcPct val="20000"/>
        </a:spcBef>
        <a:spcAft>
          <a:spcPct val="0"/>
        </a:spcAft>
        <a:buSzPct val="100000"/>
        <a:buChar char="»"/>
        <a:defRPr sz="1867">
          <a:solidFill>
            <a:schemeClr val="tx1"/>
          </a:solidFill>
          <a:latin typeface="+mn-lt"/>
          <a:ea typeface="ＭＳ Ｐゴシック" pitchFamily="-112" charset="-128"/>
        </a:defRPr>
      </a:lvl7pPr>
      <a:lvl8pPr marL="3253214" indent="-212098" algn="l" defTabSz="846834" rtl="0" eaLnBrk="0" fontAlgn="base" hangingPunct="0">
        <a:spcBef>
          <a:spcPct val="20000"/>
        </a:spcBef>
        <a:spcAft>
          <a:spcPct val="0"/>
        </a:spcAft>
        <a:buSzPct val="100000"/>
        <a:buChar char="»"/>
        <a:defRPr sz="1867">
          <a:solidFill>
            <a:schemeClr val="tx1"/>
          </a:solidFill>
          <a:latin typeface="+mn-lt"/>
          <a:ea typeface="ＭＳ Ｐゴシック" pitchFamily="-112" charset="-128"/>
        </a:defRPr>
      </a:lvl8pPr>
      <a:lvl9pPr marL="3702364" indent="-212098" algn="l" defTabSz="846834" rtl="0" eaLnBrk="0" fontAlgn="base" hangingPunct="0">
        <a:spcBef>
          <a:spcPct val="20000"/>
        </a:spcBef>
        <a:spcAft>
          <a:spcPct val="0"/>
        </a:spcAft>
        <a:buSzPct val="100000"/>
        <a:buChar char="»"/>
        <a:defRPr sz="1867">
          <a:solidFill>
            <a:schemeClr val="tx1"/>
          </a:solidFill>
          <a:latin typeface="+mn-lt"/>
          <a:ea typeface="ＭＳ Ｐゴシック" pitchFamily="-112" charset="-128"/>
        </a:defRPr>
      </a:lvl9pPr>
    </p:bodyStyle>
    <p:otherStyle>
      <a:defPPr>
        <a:defRPr lang="en-US"/>
      </a:defPPr>
      <a:lvl1pPr marL="0" algn="l" defTabSz="449150" rtl="0" eaLnBrk="1" latinLnBrk="0" hangingPunct="1">
        <a:defRPr sz="1769" kern="1200">
          <a:solidFill>
            <a:schemeClr val="tx1"/>
          </a:solidFill>
          <a:latin typeface="+mn-lt"/>
          <a:ea typeface="+mn-ea"/>
          <a:cs typeface="+mn-cs"/>
        </a:defRPr>
      </a:lvl1pPr>
      <a:lvl2pPr marL="449150" algn="l" defTabSz="449150" rtl="0" eaLnBrk="1" latinLnBrk="0" hangingPunct="1">
        <a:defRPr sz="1769" kern="1200">
          <a:solidFill>
            <a:schemeClr val="tx1"/>
          </a:solidFill>
          <a:latin typeface="+mn-lt"/>
          <a:ea typeface="+mn-ea"/>
          <a:cs typeface="+mn-cs"/>
        </a:defRPr>
      </a:lvl2pPr>
      <a:lvl3pPr marL="898298" algn="l" defTabSz="449150" rtl="0" eaLnBrk="1" latinLnBrk="0" hangingPunct="1">
        <a:defRPr sz="1769" kern="1200">
          <a:solidFill>
            <a:schemeClr val="tx1"/>
          </a:solidFill>
          <a:latin typeface="+mn-lt"/>
          <a:ea typeface="+mn-ea"/>
          <a:cs typeface="+mn-cs"/>
        </a:defRPr>
      </a:lvl3pPr>
      <a:lvl4pPr marL="1347448" algn="l" defTabSz="449150" rtl="0" eaLnBrk="1" latinLnBrk="0" hangingPunct="1">
        <a:defRPr sz="1769" kern="1200">
          <a:solidFill>
            <a:schemeClr val="tx1"/>
          </a:solidFill>
          <a:latin typeface="+mn-lt"/>
          <a:ea typeface="+mn-ea"/>
          <a:cs typeface="+mn-cs"/>
        </a:defRPr>
      </a:lvl4pPr>
      <a:lvl5pPr marL="1796598" algn="l" defTabSz="449150" rtl="0" eaLnBrk="1" latinLnBrk="0" hangingPunct="1">
        <a:defRPr sz="1769" kern="1200">
          <a:solidFill>
            <a:schemeClr val="tx1"/>
          </a:solidFill>
          <a:latin typeface="+mn-lt"/>
          <a:ea typeface="+mn-ea"/>
          <a:cs typeface="+mn-cs"/>
        </a:defRPr>
      </a:lvl5pPr>
      <a:lvl6pPr marL="2245748" algn="l" defTabSz="449150" rtl="0" eaLnBrk="1" latinLnBrk="0" hangingPunct="1">
        <a:defRPr sz="1769" kern="1200">
          <a:solidFill>
            <a:schemeClr val="tx1"/>
          </a:solidFill>
          <a:latin typeface="+mn-lt"/>
          <a:ea typeface="+mn-ea"/>
          <a:cs typeface="+mn-cs"/>
        </a:defRPr>
      </a:lvl6pPr>
      <a:lvl7pPr marL="2694896" algn="l" defTabSz="449150" rtl="0" eaLnBrk="1" latinLnBrk="0" hangingPunct="1">
        <a:defRPr sz="1769" kern="1200">
          <a:solidFill>
            <a:schemeClr val="tx1"/>
          </a:solidFill>
          <a:latin typeface="+mn-lt"/>
          <a:ea typeface="+mn-ea"/>
          <a:cs typeface="+mn-cs"/>
        </a:defRPr>
      </a:lvl7pPr>
      <a:lvl8pPr marL="3144046" algn="l" defTabSz="449150" rtl="0" eaLnBrk="1" latinLnBrk="0" hangingPunct="1">
        <a:defRPr sz="1769" kern="1200">
          <a:solidFill>
            <a:schemeClr val="tx1"/>
          </a:solidFill>
          <a:latin typeface="+mn-lt"/>
          <a:ea typeface="+mn-ea"/>
          <a:cs typeface="+mn-cs"/>
        </a:defRPr>
      </a:lvl8pPr>
      <a:lvl9pPr marL="3593196" algn="l" defTabSz="449150" rtl="0" eaLnBrk="1" latinLnBrk="0" hangingPunct="1">
        <a:defRPr sz="176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49068" y="93438"/>
            <a:ext cx="7153708" cy="605577"/>
          </a:xfrm>
          <a:prstGeom prst="rect">
            <a:avLst/>
          </a:prstGeom>
        </p:spPr>
        <p:txBody>
          <a:bodyPr/>
          <a:lstStyle>
            <a:lvl1pPr algn="ctr" rtl="0" eaLnBrk="1" fontAlgn="base" hangingPunct="1">
              <a:lnSpc>
                <a:spcPts val="2000"/>
              </a:lnSpc>
              <a:spcBef>
                <a:spcPct val="0"/>
              </a:spcBef>
              <a:spcAft>
                <a:spcPct val="0"/>
              </a:spcAft>
              <a:defRPr sz="2400" b="0">
                <a:solidFill>
                  <a:schemeClr val="tx2"/>
                </a:solidFill>
                <a:effectLst/>
                <a:latin typeface="+mj-lt"/>
                <a:ea typeface="+mj-ea"/>
                <a:cs typeface="+mj-cs"/>
              </a:defRPr>
            </a:lvl1pPr>
            <a:lvl2pPr algn="ctr" rtl="0" eaLnBrk="1" fontAlgn="base" hangingPunct="1">
              <a:spcBef>
                <a:spcPct val="0"/>
              </a:spcBef>
              <a:spcAft>
                <a:spcPct val="0"/>
              </a:spcAft>
              <a:defRPr sz="2400">
                <a:solidFill>
                  <a:schemeClr val="tx2"/>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2400">
                <a:solidFill>
                  <a:schemeClr val="tx2"/>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2400">
                <a:solidFill>
                  <a:schemeClr val="tx2"/>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2400">
                <a:solidFill>
                  <a:schemeClr val="tx2"/>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2400">
                <a:solidFill>
                  <a:schemeClr val="tx2"/>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2400">
                <a:solidFill>
                  <a:schemeClr val="tx2"/>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2400">
                <a:solidFill>
                  <a:schemeClr val="tx2"/>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2400">
                <a:solidFill>
                  <a:schemeClr val="tx2"/>
                </a:solidFill>
                <a:effectLst>
                  <a:outerShdw blurRad="38100" dist="38100" dir="2700000" algn="tl">
                    <a:srgbClr val="C0C0C0"/>
                  </a:outerShdw>
                </a:effectLst>
                <a:latin typeface="Arial" charset="0"/>
              </a:defRPr>
            </a:lvl9pPr>
          </a:lstStyle>
          <a:p>
            <a:pPr defTabSz="898298">
              <a:lnSpc>
                <a:spcPts val="2456"/>
              </a:lnSpc>
            </a:pPr>
            <a:r>
              <a:rPr lang="en-US" sz="2358" b="1" dirty="0" smtClean="0">
                <a:solidFill>
                  <a:srgbClr val="000000"/>
                </a:solidFill>
                <a:latin typeface="Times New Roman"/>
              </a:rPr>
              <a:t>Extensive thaw-driven active layer deepening in northern permafrost regions from 2003-2020 </a:t>
            </a:r>
            <a:endParaRPr lang="en-US" sz="2358" b="1" dirty="0">
              <a:solidFill>
                <a:srgbClr val="000000"/>
              </a:solidFill>
              <a:latin typeface="Times New Roman"/>
            </a:endParaRPr>
          </a:p>
        </p:txBody>
      </p:sp>
      <p:sp>
        <p:nvSpPr>
          <p:cNvPr id="6" name="TextBox 5">
            <a:extLst>
              <a:ext uri="{FF2B5EF4-FFF2-40B4-BE49-F238E27FC236}">
                <a16:creationId xmlns:a16="http://schemas.microsoft.com/office/drawing/2014/main" id="{F322EFAE-B373-434B-A6D5-D1919AB62322}"/>
              </a:ext>
            </a:extLst>
          </p:cNvPr>
          <p:cNvSpPr txBox="1"/>
          <p:nvPr/>
        </p:nvSpPr>
        <p:spPr>
          <a:xfrm>
            <a:off x="30885" y="1177280"/>
            <a:ext cx="5792372" cy="5150577"/>
          </a:xfrm>
          <a:prstGeom prst="rect">
            <a:avLst/>
          </a:prstGeom>
          <a:noFill/>
        </p:spPr>
        <p:txBody>
          <a:bodyPr wrap="square" rtlCol="0">
            <a:spAutoFit/>
          </a:bodyPr>
          <a:lstStyle/>
          <a:p>
            <a:pPr defTabSz="898298">
              <a:spcBef>
                <a:spcPts val="590"/>
              </a:spcBef>
              <a:spcAft>
                <a:spcPts val="590"/>
              </a:spcAft>
            </a:pPr>
            <a:r>
              <a:rPr lang="en-US" sz="1572" b="1" dirty="0">
                <a:solidFill>
                  <a:srgbClr val="000000"/>
                </a:solidFill>
                <a:cs typeface="+mn-cs"/>
              </a:rPr>
              <a:t>Problem: </a:t>
            </a:r>
            <a:r>
              <a:rPr lang="en-US" sz="1572" dirty="0" smtClean="0">
                <a:solidFill>
                  <a:srgbClr val="000000"/>
                </a:solidFill>
                <a:cs typeface="+mn-cs"/>
              </a:rPr>
              <a:t>The seasonally thawed soil active layer thickness (ALT) overlying permafrost may be deepening from enhanced thawing due to global warming, with major impacts to Arctic-boreal ecosystems, communities, and climate feedbacks. However, our understanding of landscape level (1-km Res.) ALT trends is limited by sparse and inconsistent monitoring in the vast northern permafrost region (NPR).</a:t>
            </a:r>
            <a:endParaRPr lang="en-US" sz="1572" dirty="0">
              <a:solidFill>
                <a:srgbClr val="000000"/>
              </a:solidFill>
              <a:cs typeface="+mn-cs"/>
            </a:endParaRPr>
          </a:p>
          <a:p>
            <a:pPr defTabSz="898298">
              <a:spcBef>
                <a:spcPts val="590"/>
              </a:spcBef>
              <a:spcAft>
                <a:spcPts val="590"/>
              </a:spcAft>
            </a:pPr>
            <a:r>
              <a:rPr lang="en-US" sz="1572" b="1" dirty="0">
                <a:solidFill>
                  <a:srgbClr val="000000"/>
                </a:solidFill>
                <a:cs typeface="+mn-cs"/>
              </a:rPr>
              <a:t>Methods</a:t>
            </a:r>
            <a:r>
              <a:rPr lang="en-US" sz="1572" dirty="0">
                <a:solidFill>
                  <a:srgbClr val="000000"/>
                </a:solidFill>
                <a:cs typeface="+mn-cs"/>
              </a:rPr>
              <a:t>: </a:t>
            </a:r>
            <a:r>
              <a:rPr lang="en-US" sz="1572" dirty="0" smtClean="0">
                <a:solidFill>
                  <a:srgbClr val="000000"/>
                </a:solidFill>
                <a:cs typeface="+mn-cs"/>
              </a:rPr>
              <a:t>We used Machine Learning (ML) models developed and validated from regionally extensive in situ ALT measurements (2966 site-years), and driven by a suite of complimentary satellite data to predict ALT annual trends from 2003 to 2020 over the NPR, including the NASA ABoVE domain in AK and NW Canada (</a:t>
            </a:r>
            <a:r>
              <a:rPr lang="en-US" sz="1572" b="1" dirty="0" smtClean="0">
                <a:solidFill>
                  <a:srgbClr val="000000"/>
                </a:solidFill>
                <a:cs typeface="+mn-cs"/>
              </a:rPr>
              <a:t>right</a:t>
            </a:r>
            <a:r>
              <a:rPr lang="en-US" sz="1572" dirty="0" smtClean="0">
                <a:solidFill>
                  <a:srgbClr val="000000"/>
                </a:solidFill>
                <a:cs typeface="+mn-cs"/>
              </a:rPr>
              <a:t>).</a:t>
            </a:r>
            <a:endParaRPr lang="en-US" sz="1572" dirty="0">
              <a:solidFill>
                <a:srgbClr val="000000"/>
              </a:solidFill>
              <a:cs typeface="+mn-cs"/>
            </a:endParaRPr>
          </a:p>
          <a:p>
            <a:pPr defTabSz="898298">
              <a:spcBef>
                <a:spcPts val="590"/>
              </a:spcBef>
              <a:spcAft>
                <a:spcPts val="590"/>
              </a:spcAft>
            </a:pPr>
            <a:r>
              <a:rPr lang="en-US" sz="1572" b="1" dirty="0">
                <a:solidFill>
                  <a:srgbClr val="000000"/>
                </a:solidFill>
                <a:cs typeface="+mn-cs"/>
              </a:rPr>
              <a:t>Results: </a:t>
            </a:r>
            <a:r>
              <a:rPr lang="en-US" sz="1572" dirty="0" smtClean="0">
                <a:solidFill>
                  <a:srgbClr val="000000"/>
                </a:solidFill>
                <a:cs typeface="+mn-cs"/>
              </a:rPr>
              <a:t>Favorable </a:t>
            </a:r>
            <a:r>
              <a:rPr lang="en-US" sz="1572" dirty="0" smtClean="0">
                <a:solidFill>
                  <a:srgbClr val="000000"/>
                </a:solidFill>
                <a:cs typeface="+mn-cs"/>
              </a:rPr>
              <a:t>ML accuracy vs CALM site network ALT measurements (R</a:t>
            </a:r>
            <a:r>
              <a:rPr lang="en-US" sz="1572" baseline="30000" dirty="0" smtClean="0">
                <a:solidFill>
                  <a:srgbClr val="000000"/>
                </a:solidFill>
                <a:cs typeface="+mn-cs"/>
              </a:rPr>
              <a:t>2</a:t>
            </a:r>
            <a:r>
              <a:rPr lang="en-US" sz="1572" dirty="0" smtClean="0">
                <a:solidFill>
                  <a:srgbClr val="000000"/>
                </a:solidFill>
                <a:cs typeface="+mn-cs"/>
              </a:rPr>
              <a:t>: 0.97, Bias: 4.02 cm); Significant ALT deepening from </a:t>
            </a:r>
            <a:r>
              <a:rPr lang="it-IT" sz="1572" dirty="0">
                <a:solidFill>
                  <a:srgbClr val="000000"/>
                </a:solidFill>
                <a:cs typeface="+mn-cs"/>
              </a:rPr>
              <a:t>0.29 to 0.81 cm/yr (25 - 75% quantile</a:t>
            </a:r>
            <a:r>
              <a:rPr lang="en-US" sz="1572" dirty="0">
                <a:solidFill>
                  <a:srgbClr val="000000"/>
                </a:solidFill>
                <a:cs typeface="+mn-cs"/>
              </a:rPr>
              <a:t>) </a:t>
            </a:r>
            <a:r>
              <a:rPr lang="en-US" sz="1572" dirty="0" smtClean="0">
                <a:solidFill>
                  <a:srgbClr val="000000"/>
                </a:solidFill>
                <a:cs typeface="+mn-cs"/>
              </a:rPr>
              <a:t>found in 65% of the NPR. Landscape controls on ALT stability include </a:t>
            </a:r>
            <a:r>
              <a:rPr lang="en-US" sz="1572" dirty="0">
                <a:solidFill>
                  <a:srgbClr val="000000"/>
                </a:solidFill>
                <a:cs typeface="+mn-cs"/>
              </a:rPr>
              <a:t>terrain </a:t>
            </a:r>
            <a:r>
              <a:rPr lang="en-US" sz="1572" dirty="0" smtClean="0">
                <a:solidFill>
                  <a:srgbClr val="000000"/>
                </a:solidFill>
                <a:cs typeface="+mn-cs"/>
              </a:rPr>
              <a:t>complexity, soil organic content, soil moisture, and LST. </a:t>
            </a:r>
            <a:endParaRPr lang="en-US" sz="1572" dirty="0">
              <a:solidFill>
                <a:srgbClr val="000000"/>
              </a:solidFill>
              <a:cs typeface="+mn-cs"/>
            </a:endParaRPr>
          </a:p>
          <a:p>
            <a:pPr defTabSz="898298">
              <a:spcBef>
                <a:spcPts val="590"/>
              </a:spcBef>
              <a:spcAft>
                <a:spcPts val="590"/>
              </a:spcAft>
            </a:pPr>
            <a:r>
              <a:rPr lang="en-US" sz="1572" b="1" dirty="0">
                <a:solidFill>
                  <a:srgbClr val="000000"/>
                </a:solidFill>
                <a:cs typeface="+mn-cs"/>
              </a:rPr>
              <a:t>Significance: </a:t>
            </a:r>
            <a:r>
              <a:rPr lang="en-US" sz="1572" dirty="0" smtClean="0">
                <a:solidFill>
                  <a:srgbClr val="000000"/>
                </a:solidFill>
                <a:cs typeface="+mn-cs"/>
              </a:rPr>
              <a:t>New observation constrained ALT record with enhanced (1-km</a:t>
            </a:r>
            <a:r>
              <a:rPr lang="en-US" sz="1572" dirty="0">
                <a:solidFill>
                  <a:srgbClr val="000000"/>
                </a:solidFill>
                <a:cs typeface="+mn-cs"/>
              </a:rPr>
              <a:t>) </a:t>
            </a:r>
            <a:r>
              <a:rPr lang="en-US" sz="1572" dirty="0" smtClean="0">
                <a:solidFill>
                  <a:srgbClr val="000000"/>
                </a:solidFill>
                <a:cs typeface="+mn-cs"/>
              </a:rPr>
              <a:t>resolution and performance </a:t>
            </a:r>
            <a:r>
              <a:rPr lang="en-US" sz="1572" dirty="0">
                <a:solidFill>
                  <a:srgbClr val="000000"/>
                </a:solidFill>
                <a:cs typeface="+mn-cs"/>
              </a:rPr>
              <a:t>f</a:t>
            </a:r>
            <a:r>
              <a:rPr lang="en-US" sz="1572" dirty="0" smtClean="0">
                <a:solidFill>
                  <a:srgbClr val="000000"/>
                </a:solidFill>
                <a:cs typeface="+mn-cs"/>
              </a:rPr>
              <a:t>or understanding the progression and drivers of thawing in the NPR.</a:t>
            </a:r>
            <a:endParaRPr lang="en-US" sz="1572" dirty="0">
              <a:solidFill>
                <a:srgbClr val="000000"/>
              </a:solidFill>
              <a:cs typeface="+mn-cs"/>
            </a:endParaRPr>
          </a:p>
        </p:txBody>
      </p:sp>
      <p:sp>
        <p:nvSpPr>
          <p:cNvPr id="9" name="TextBox 8">
            <a:extLst>
              <a:ext uri="{FF2B5EF4-FFF2-40B4-BE49-F238E27FC236}">
                <a16:creationId xmlns:a16="http://schemas.microsoft.com/office/drawing/2014/main" id="{C980ACF1-0C4F-804E-B42D-2CF3707566D8}"/>
              </a:ext>
            </a:extLst>
          </p:cNvPr>
          <p:cNvSpPr txBox="1"/>
          <p:nvPr/>
        </p:nvSpPr>
        <p:spPr>
          <a:xfrm>
            <a:off x="76200" y="762362"/>
            <a:ext cx="8527437" cy="304058"/>
          </a:xfrm>
          <a:prstGeom prst="rect">
            <a:avLst/>
          </a:prstGeom>
          <a:noFill/>
        </p:spPr>
        <p:txBody>
          <a:bodyPr wrap="square" rtlCol="0">
            <a:spAutoFit/>
          </a:bodyPr>
          <a:lstStyle/>
          <a:p>
            <a:pPr algn="ctr" defTabSz="898298"/>
            <a:r>
              <a:rPr lang="en-US" sz="1376" dirty="0">
                <a:solidFill>
                  <a:srgbClr val="000000"/>
                </a:solidFill>
                <a:cs typeface="+mn-cs"/>
              </a:rPr>
              <a:t>Liu, Kimball, </a:t>
            </a:r>
            <a:r>
              <a:rPr lang="en-US" sz="1376" dirty="0" smtClean="0">
                <a:solidFill>
                  <a:srgbClr val="000000"/>
                </a:solidFill>
                <a:cs typeface="+mn-cs"/>
              </a:rPr>
              <a:t>Ballantyne</a:t>
            </a:r>
            <a:r>
              <a:rPr lang="en-US" sz="1376" dirty="0">
                <a:solidFill>
                  <a:srgbClr val="000000"/>
                </a:solidFill>
                <a:cs typeface="+mn-cs"/>
              </a:rPr>
              <a:t>, </a:t>
            </a:r>
            <a:r>
              <a:rPr lang="en-US" sz="1376" dirty="0" smtClean="0">
                <a:solidFill>
                  <a:srgbClr val="000000"/>
                </a:solidFill>
                <a:cs typeface="+mn-cs"/>
              </a:rPr>
              <a:t>Watts, Natali, Rogers, Yi, Klene, </a:t>
            </a:r>
            <a:r>
              <a:rPr lang="en-US" sz="1376" dirty="0" err="1" smtClean="0">
                <a:solidFill>
                  <a:srgbClr val="000000"/>
                </a:solidFill>
                <a:cs typeface="+mn-cs"/>
              </a:rPr>
              <a:t>Moghaddam</a:t>
            </a:r>
            <a:r>
              <a:rPr lang="en-US" sz="1376" dirty="0" smtClean="0">
                <a:solidFill>
                  <a:srgbClr val="000000"/>
                </a:solidFill>
                <a:cs typeface="+mn-cs"/>
              </a:rPr>
              <a:t>, Du, </a:t>
            </a:r>
            <a:r>
              <a:rPr lang="en-US" sz="1376" dirty="0" smtClean="0">
                <a:solidFill>
                  <a:srgbClr val="000000"/>
                </a:solidFill>
                <a:cs typeface="+mn-cs"/>
              </a:rPr>
              <a:t>2023. </a:t>
            </a:r>
            <a:r>
              <a:rPr lang="en-US" sz="1376" i="1" dirty="0" smtClean="0">
                <a:solidFill>
                  <a:srgbClr val="000000"/>
                </a:solidFill>
                <a:cs typeface="+mn-cs"/>
              </a:rPr>
              <a:t>ERL</a:t>
            </a:r>
            <a:r>
              <a:rPr lang="en-US" sz="1376" dirty="0" smtClean="0">
                <a:solidFill>
                  <a:srgbClr val="000000"/>
                </a:solidFill>
                <a:cs typeface="+mn-cs"/>
              </a:rPr>
              <a:t>, </a:t>
            </a:r>
            <a:r>
              <a:rPr lang="en-US" dirty="0" smtClean="0"/>
              <a:t>DOI:10.1088/1748-9326/ad0f73</a:t>
            </a:r>
            <a:endParaRPr lang="en-US" sz="1376" dirty="0">
              <a:solidFill>
                <a:srgbClr val="000000"/>
              </a:solidFill>
              <a:cs typeface="+mn-cs"/>
            </a:endParaRPr>
          </a:p>
        </p:txBody>
      </p:sp>
      <p:sp>
        <p:nvSpPr>
          <p:cNvPr id="15" name="Rectangle 14">
            <a:extLst>
              <a:ext uri="{FF2B5EF4-FFF2-40B4-BE49-F238E27FC236}">
                <a16:creationId xmlns:a16="http://schemas.microsoft.com/office/drawing/2014/main" id="{BFC9BA23-0A43-5846-B990-DAB1D4FB71E1}"/>
              </a:ext>
            </a:extLst>
          </p:cNvPr>
          <p:cNvSpPr/>
          <p:nvPr/>
        </p:nvSpPr>
        <p:spPr>
          <a:xfrm>
            <a:off x="5899533" y="5830782"/>
            <a:ext cx="2758875" cy="546112"/>
          </a:xfrm>
          <a:prstGeom prst="rect">
            <a:avLst/>
          </a:prstGeom>
        </p:spPr>
        <p:txBody>
          <a:bodyPr wrap="square">
            <a:spAutoFit/>
          </a:bodyPr>
          <a:lstStyle/>
          <a:p>
            <a:pPr algn="just" defTabSz="898298"/>
            <a:r>
              <a:rPr lang="en-US" sz="983" dirty="0" smtClean="0">
                <a:solidFill>
                  <a:srgbClr val="000000"/>
                </a:solidFill>
                <a:latin typeface="Helvetica" pitchFamily="2" charset="0"/>
                <a:cs typeface="+mn-cs"/>
              </a:rPr>
              <a:t>Estimated ALT mean (top) &amp; trend (bottom) from 2003-2020 over AK and NW Canada; non-permafrost areas are masked (in grey).</a:t>
            </a:r>
            <a:endParaRPr lang="en-US" sz="983" dirty="0">
              <a:solidFill>
                <a:srgbClr val="000000"/>
              </a:solidFill>
              <a:latin typeface="Helvetica" pitchFamily="2" charset="0"/>
              <a:cs typeface="+mn-cs"/>
            </a:endParaRPr>
          </a:p>
        </p:txBody>
      </p:sp>
      <p:cxnSp>
        <p:nvCxnSpPr>
          <p:cNvPr id="7" name="Straight Connector 6"/>
          <p:cNvCxnSpPr/>
          <p:nvPr/>
        </p:nvCxnSpPr>
        <p:spPr bwMode="auto">
          <a:xfrm flipV="1">
            <a:off x="76200" y="1074284"/>
            <a:ext cx="8557819" cy="0"/>
          </a:xfrm>
          <a:prstGeom prst="line">
            <a:avLst/>
          </a:prstGeom>
          <a:ln w="28575">
            <a:headEnd type="none" w="med" len="med"/>
            <a:tailEnd type="none" w="med" len="med"/>
          </a:ln>
        </p:spPr>
        <p:style>
          <a:lnRef idx="1">
            <a:schemeClr val="accent6"/>
          </a:lnRef>
          <a:fillRef idx="0">
            <a:schemeClr val="accent6"/>
          </a:fillRef>
          <a:effectRef idx="0">
            <a:schemeClr val="accent6"/>
          </a:effectRef>
          <a:fontRef idx="minor">
            <a:schemeClr val="tx1"/>
          </a:fontRef>
        </p:style>
      </p:cxnSp>
      <p:pic>
        <p:nvPicPr>
          <p:cNvPr id="22" name="Picture 2" descr="Image result for ABOVE na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02775" y="192590"/>
            <a:ext cx="800862" cy="29634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A map of the united states&#10;&#10;Description automatically generated"/>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80243" y="865580"/>
            <a:ext cx="2743200" cy="2743200"/>
          </a:xfrm>
          <a:prstGeom prst="rect">
            <a:avLst/>
          </a:prstGeom>
          <a:noFill/>
          <a:ln>
            <a:noFill/>
          </a:ln>
        </p:spPr>
      </p:pic>
      <p:pic>
        <p:nvPicPr>
          <p:cNvPr id="13" name="Picture 12" descr="A map of the united states&#10;&#10;Description automatically generated"/>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869232" y="3227948"/>
            <a:ext cx="2743200" cy="2743200"/>
          </a:xfrm>
          <a:prstGeom prst="rect">
            <a:avLst/>
          </a:prstGeom>
          <a:noFill/>
          <a:ln>
            <a:noFill/>
          </a:ln>
        </p:spPr>
      </p:pic>
      <p:sp>
        <p:nvSpPr>
          <p:cNvPr id="16" name="CustomShape 3"/>
          <p:cNvSpPr/>
          <p:nvPr/>
        </p:nvSpPr>
        <p:spPr>
          <a:xfrm>
            <a:off x="5949676" y="2642234"/>
            <a:ext cx="1396193" cy="306323"/>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ctr">
              <a:lnSpc>
                <a:spcPct val="100000"/>
              </a:lnSpc>
              <a:tabLst>
                <a:tab pos="0" algn="l"/>
              </a:tabLst>
            </a:pPr>
            <a:r>
              <a:rPr lang="en-US" sz="1400" b="0" strike="noStrike" spc="-1" dirty="0" smtClean="0">
                <a:solidFill>
                  <a:srgbClr val="000000"/>
                </a:solidFill>
                <a:latin typeface="Arial"/>
              </a:rPr>
              <a:t>ALT mean (cm)</a:t>
            </a:r>
            <a:endParaRPr lang="en-US" sz="1400" b="0" strike="noStrike" spc="-1" dirty="0">
              <a:latin typeface="Arial"/>
            </a:endParaRPr>
          </a:p>
        </p:txBody>
      </p:sp>
      <p:sp>
        <p:nvSpPr>
          <p:cNvPr id="17" name="CustomShape 3"/>
          <p:cNvSpPr/>
          <p:nvPr/>
        </p:nvSpPr>
        <p:spPr>
          <a:xfrm>
            <a:off x="5947503" y="5044265"/>
            <a:ext cx="1554378" cy="306323"/>
          </a:xfrm>
          <a:prstGeom prst="rect">
            <a:avLst/>
          </a:prstGeom>
          <a:noFill/>
          <a:ln>
            <a:noFill/>
          </a:ln>
        </p:spPr>
        <p:style>
          <a:lnRef idx="0">
            <a:scrgbClr r="0" g="0" b="0"/>
          </a:lnRef>
          <a:fillRef idx="0">
            <a:scrgbClr r="0" g="0" b="0"/>
          </a:fillRef>
          <a:effectRef idx="0">
            <a:scrgbClr r="0" g="0" b="0"/>
          </a:effectRef>
          <a:fontRef idx="minor"/>
        </p:style>
        <p:txBody>
          <a:bodyPr wrap="none" lIns="90000" tIns="45000" rIns="90000" bIns="45000">
            <a:spAutoFit/>
          </a:bodyPr>
          <a:lstStyle/>
          <a:p>
            <a:pPr algn="ctr">
              <a:lnSpc>
                <a:spcPct val="100000"/>
              </a:lnSpc>
              <a:tabLst>
                <a:tab pos="0" algn="l"/>
              </a:tabLst>
            </a:pPr>
            <a:r>
              <a:rPr lang="en-US" sz="1400" b="0" strike="noStrike" spc="-1" dirty="0" smtClean="0">
                <a:solidFill>
                  <a:srgbClr val="000000"/>
                </a:solidFill>
                <a:latin typeface="Arial"/>
              </a:rPr>
              <a:t>ALT trend (cm/</a:t>
            </a:r>
            <a:r>
              <a:rPr lang="en-US" sz="1400" b="0" strike="noStrike" spc="-1" dirty="0" err="1" smtClean="0">
                <a:solidFill>
                  <a:srgbClr val="000000"/>
                </a:solidFill>
                <a:latin typeface="Arial"/>
              </a:rPr>
              <a:t>yr</a:t>
            </a:r>
            <a:r>
              <a:rPr lang="en-US" sz="1400" b="0" strike="noStrike" spc="-1" dirty="0" smtClean="0">
                <a:solidFill>
                  <a:srgbClr val="000000"/>
                </a:solidFill>
                <a:latin typeface="Arial"/>
              </a:rPr>
              <a:t>)</a:t>
            </a:r>
            <a:endParaRPr lang="en-US" sz="1400" b="0" strike="noStrike" spc="-1" dirty="0">
              <a:latin typeface="Arial"/>
            </a:endParaRPr>
          </a:p>
        </p:txBody>
      </p:sp>
    </p:spTree>
    <p:extLst>
      <p:ext uri="{BB962C8B-B14F-4D97-AF65-F5344CB8AC3E}">
        <p14:creationId xmlns:p14="http://schemas.microsoft.com/office/powerpoint/2010/main" val="418595628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12"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12"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05950D79D397D4EA71CA85CEF01D657" ma:contentTypeVersion="11" ma:contentTypeDescription="Create a new document." ma:contentTypeScope="" ma:versionID="34094b5e15d083403d3d75c056eddef7">
  <xsd:schema xmlns:xsd="http://www.w3.org/2001/XMLSchema" xmlns:xs="http://www.w3.org/2001/XMLSchema" xmlns:p="http://schemas.microsoft.com/office/2006/metadata/properties" targetNamespace="http://schemas.microsoft.com/office/2006/metadata/properties" ma:root="true" ma:fieldsID="84c85942c3c953980fe31a6dc8fbd1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0"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FC8F708-6F53-4C99-ADDE-0988E2A7EFDF}">
  <ds:schemaRefs>
    <ds:schemaRef ds:uri="http://schemas.microsoft.com/sharepoint/v3/contenttype/forms"/>
  </ds:schemaRefs>
</ds:datastoreItem>
</file>

<file path=customXml/itemProps2.xml><?xml version="1.0" encoding="utf-8"?>
<ds:datastoreItem xmlns:ds="http://schemas.openxmlformats.org/officeDocument/2006/customXml" ds:itemID="{5131235D-200F-4D07-A87D-AA51C4F8FD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39749BA2-E911-4F48-9525-44D7E9EA68A8}">
  <ds:schemaRefs>
    <ds:schemaRef ds:uri="http://www.w3.org/XML/1998/namespace"/>
    <ds:schemaRef ds:uri="http://purl.org/dc/dcmitype/"/>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2080555407</TotalTime>
  <Words>768</Words>
  <Application>Microsoft Office PowerPoint</Application>
  <PresentationFormat>Custom</PresentationFormat>
  <Paragraphs>16</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ＭＳ Ｐゴシック</vt:lpstr>
      <vt:lpstr>Arial</vt:lpstr>
      <vt:lpstr>Helvetica</vt:lpstr>
      <vt:lpstr>Times New Roman</vt:lpstr>
      <vt:lpstr>1_Default Design</vt:lpstr>
      <vt:lpstr>Photo Editor Photo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Thiessen, Patricia A (2501)</dc:creator>
  <cp:lastModifiedBy>Kimball, John</cp:lastModifiedBy>
  <cp:revision>1028</cp:revision>
  <cp:lastPrinted>2018-06-06T04:50:40Z</cp:lastPrinted>
  <dcterms:created xsi:type="dcterms:W3CDTF">2010-12-07T17:56:32Z</dcterms:created>
  <dcterms:modified xsi:type="dcterms:W3CDTF">2023-11-27T18:20:18Z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0x010100A05950D79D397D4EA71CA85CEF01D657</vt:lpwstr>
  </property>
</Properties>
</file>