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4"/>
  </p:notesMasterIdLst>
  <p:sldIdLst>
    <p:sldId id="310" r:id="rId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ichle, Rolf H. (GSFC-6101)" initials="RRH(6" lastIdx="6" clrIdx="0">
    <p:extLst>
      <p:ext uri="{19B8F6BF-5375-455C-9EA6-DF929625EA0E}">
        <p15:presenceInfo xmlns:p15="http://schemas.microsoft.com/office/powerpoint/2012/main" userId="S::rreichle@ndc.nasa.gov::85184fd9-6cd4-43bc-945c-41eb295ca6a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9FE"/>
    <a:srgbClr val="DCF2F4"/>
    <a:srgbClr val="DCE6F2"/>
    <a:srgbClr val="0000FF"/>
    <a:srgbClr val="66FFFF"/>
    <a:srgbClr val="00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AB236B-8E8A-4671-AE51-E882AC0F93F9}" v="8" dt="2020-12-01T17:39:46.5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9"/>
    <p:restoredTop sz="80116" autoAdjust="0"/>
  </p:normalViewPr>
  <p:slideViewPr>
    <p:cSldViewPr snapToGrid="0" snapToObjects="1">
      <p:cViewPr varScale="1">
        <p:scale>
          <a:sx n="53" d="100"/>
          <a:sy n="53" d="100"/>
        </p:scale>
        <p:origin x="1193" y="41"/>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12" Type="http://schemas.microsoft.com/office/2016/11/relationships/changesInfo" Target="changesInfos/changesInfo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ichle, Rolf H. (GSFC-6101)" userId="85184fd9-6cd4-43bc-945c-41eb295ca6af" providerId="ADAL" clId="{77AB236B-8E8A-4671-AE51-E882AC0F93F9}"/>
    <pc:docChg chg="undo custSel modSld">
      <pc:chgData name="Reichle, Rolf H. (GSFC-6101)" userId="85184fd9-6cd4-43bc-945c-41eb295ca6af" providerId="ADAL" clId="{77AB236B-8E8A-4671-AE51-E882AC0F93F9}" dt="2020-12-01T17:39:46.584" v="25"/>
      <pc:docMkLst>
        <pc:docMk/>
      </pc:docMkLst>
      <pc:sldChg chg="modSp mod addCm delCm modCm">
        <pc:chgData name="Reichle, Rolf H. (GSFC-6101)" userId="85184fd9-6cd4-43bc-945c-41eb295ca6af" providerId="ADAL" clId="{77AB236B-8E8A-4671-AE51-E882AC0F93F9}" dt="2020-12-01T17:39:46.584" v="25"/>
        <pc:sldMkLst>
          <pc:docMk/>
          <pc:sldMk cId="2334483892" sldId="309"/>
        </pc:sldMkLst>
        <pc:spChg chg="mod">
          <ac:chgData name="Reichle, Rolf H. (GSFC-6101)" userId="85184fd9-6cd4-43bc-945c-41eb295ca6af" providerId="ADAL" clId="{77AB236B-8E8A-4671-AE51-E882AC0F93F9}" dt="2020-12-01T17:37:47.974" v="21" actId="20577"/>
          <ac:spMkLst>
            <pc:docMk/>
            <pc:sldMk cId="2334483892" sldId="309"/>
            <ac:spMk id="13" creationId="{00000000-0000-0000-0000-000000000000}"/>
          </ac:spMkLst>
        </pc:spChg>
        <pc:picChg chg="mod">
          <ac:chgData name="Reichle, Rolf H. (GSFC-6101)" userId="85184fd9-6cd4-43bc-945c-41eb295ca6af" providerId="ADAL" clId="{77AB236B-8E8A-4671-AE51-E882AC0F93F9}" dt="2020-12-01T17:36:51.545" v="11" actId="1076"/>
          <ac:picMkLst>
            <pc:docMk/>
            <pc:sldMk cId="2334483892" sldId="309"/>
            <ac:picMk id="11"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4B7F4B-2D0C-414F-BEBC-B5EF2CF91BB5}" type="datetimeFigureOut">
              <a:t>11/17/2023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06A554-B336-4245-A184-6B4A70EF8CE7}" type="slidenum">
              <a:t>‹#›</a:t>
            </a:fld>
            <a:endParaRPr lang="en-US"/>
          </a:p>
        </p:txBody>
      </p:sp>
    </p:spTree>
    <p:extLst>
      <p:ext uri="{BB962C8B-B14F-4D97-AF65-F5344CB8AC3E}">
        <p14:creationId xmlns:p14="http://schemas.microsoft.com/office/powerpoint/2010/main" val="36763681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Full citation</a:t>
            </a:r>
            <a:r>
              <a:rPr lang="en-US" dirty="0"/>
              <a:t>:</a:t>
            </a:r>
          </a:p>
          <a:p>
            <a:r>
              <a:rPr lang="en-US" dirty="0" smtClean="0"/>
              <a:t>Donahue, K., J.S. Kimball, J. Du, F. Bunt, A. </a:t>
            </a:r>
            <a:r>
              <a:rPr lang="en-US" dirty="0" err="1" smtClean="0"/>
              <a:t>Colliander</a:t>
            </a:r>
            <a:r>
              <a:rPr lang="en-US" dirty="0" smtClean="0"/>
              <a:t>, M. </a:t>
            </a:r>
            <a:r>
              <a:rPr lang="en-US" dirty="0" err="1" smtClean="0"/>
              <a:t>Moghaddam</a:t>
            </a:r>
            <a:r>
              <a:rPr lang="en-US" dirty="0" smtClean="0"/>
              <a:t>, J.V. Johnson, Y. Kim,</a:t>
            </a:r>
            <a:r>
              <a:rPr lang="en-US" baseline="0" dirty="0" smtClean="0"/>
              <a:t> and M.A. Rawlins. Deep learning estimation of northern hemisphere soil freeze-thaw dynamics using satellite multi-frequency microwave brightness temperature observations. </a:t>
            </a:r>
            <a:r>
              <a:rPr lang="en-US" sz="1200" i="1" kern="1200" dirty="0" smtClean="0">
                <a:solidFill>
                  <a:schemeClr val="tx1"/>
                </a:solidFill>
                <a:effectLst/>
                <a:latin typeface="+mn-lt"/>
                <a:ea typeface="+mn-ea"/>
                <a:cs typeface="+mn-cs"/>
              </a:rPr>
              <a:t>Frontiers in Big Data 6:1243559, https://</a:t>
            </a:r>
            <a:r>
              <a:rPr lang="en-US" sz="1200" dirty="0" smtClean="0">
                <a:solidFill>
                  <a:srgbClr val="000000"/>
                </a:solidFill>
                <a:latin typeface="Arial"/>
              </a:rPr>
              <a:t>doi.org/10.3389/fdata.2023.1243559. </a:t>
            </a:r>
            <a:endParaRPr lang="en-US" baseline="0" dirty="0"/>
          </a:p>
          <a:p>
            <a:endParaRPr lang="en-US" baseline="0" dirty="0" smtClean="0"/>
          </a:p>
          <a:p>
            <a:r>
              <a:rPr lang="en-US" b="1" baseline="0" dirty="0" smtClean="0"/>
              <a:t>Abstract</a:t>
            </a:r>
            <a:r>
              <a:rPr lang="en-US" baseline="0" dirty="0" smtClean="0"/>
              <a:t>:</a:t>
            </a:r>
            <a:endParaRPr lang="en-US" baseline="0" dirty="0"/>
          </a:p>
          <a:p>
            <a:r>
              <a:rPr lang="en-US" sz="1200" kern="1200" dirty="0" smtClean="0">
                <a:solidFill>
                  <a:schemeClr val="tx1"/>
                </a:solidFill>
                <a:effectLst/>
                <a:latin typeface="+mn-lt"/>
                <a:ea typeface="+mn-ea"/>
                <a:cs typeface="+mn-cs"/>
              </a:rPr>
              <a:t>Satellite microwave sensors are well suited for monitoring landscape freeze-thaw (FT) transitions owing to the strong brightness temperature (TB) or backscatter response to changes in liquid water abundance between predominantly frozen and thawed conditions. The FT retrieval is also a sensitive climate indicator with strong biophysical importance. However, retrieval algorithms can have difficulty distinguishing the FT status of soils from that of overlying features such as snow and vegetation, while variable land conditions can also degrade performance. Here, we applied a deep learning model using a multilayer convolutional neural network driven by AMSR2 and SMAP TB records, and trained on surface (~0-5cm depth) soil temperature FT observations. Soil FT estimates were derived for the local morning (6 a.m.) and evening (6 p.m.) conditions corresponding to SMAP descending and ascending orbital overpasses, mapped to a 9-km polar grid spanning a five-year (2016-2020) record and Northern Hemisphere domain. Continuous variable estimates of the probability of frozen or thawed conditions were derived using a model cost function optimized against FT observational training data. Model results derived using combined multi-frequency (1.4, 18.7, 36.5 GHz) TBs produced the highest soil FT accuracy over other models derived using only single sensor or single frequency TB inputs. Moreover, SMAP L-band (1.4 GHz) TBs provided enhanced soil FT information and performance gain over model results derived using only AMSR2 TB inputs. The resulting soil FT record showed favorable and consistent performance against soil FT observations from ERA5 reanalysis (mean percent accuracy, MPA: 92.7%) and in situ weather stations (MPA: 91.0%). The soil FT accuracy was generally consistent between morning and afternoon predictions and across different land covers and seasons. The model also showed better FT accuracy than ERA5 against regional weather station measurements (91.0% vs 86.1% MPA). However, model confidence was lower in complex terrain where FT spatial heterogeneity was likely beneath the effective model grain size. Our results provide a high level of precision in mapping soil FT dynamics to improve understanding of complex seasonal transitions and their influence on ecological processes and climate feedbacks, with the potential to inform Earth system model predictions.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Acknowledgements</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This research was conducted at the University of Montana</a:t>
            </a:r>
            <a:r>
              <a:rPr lang="en-US" sz="1200" kern="1200" baseline="0" dirty="0" smtClean="0">
                <a:solidFill>
                  <a:schemeClr val="tx1"/>
                </a:solidFill>
                <a:effectLst/>
                <a:latin typeface="+mn-lt"/>
                <a:ea typeface="+mn-ea"/>
                <a:cs typeface="+mn-cs"/>
              </a:rPr>
              <a:t> with f</a:t>
            </a:r>
            <a:r>
              <a:rPr lang="en-US" sz="1200" kern="1200" dirty="0" smtClean="0">
                <a:solidFill>
                  <a:schemeClr val="tx1"/>
                </a:solidFill>
                <a:effectLst/>
                <a:latin typeface="+mn-lt"/>
                <a:ea typeface="+mn-ea"/>
                <a:cs typeface="+mn-cs"/>
              </a:rPr>
              <a:t>unding provided by NASA (80NSSC19M0114, 80NSSC19K0649, 80NSSC18K0980, 80NSSC22K1238).</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Data Availability</a:t>
            </a:r>
            <a:r>
              <a:rPr lang="en-US" sz="1200" kern="1200" dirty="0" smtClean="0">
                <a:solidFill>
                  <a:schemeClr val="tx1"/>
                </a:solidFill>
                <a:effectLst/>
                <a:latin typeface="+mn-lt"/>
                <a:ea typeface="+mn-ea"/>
                <a:cs typeface="+mn-cs"/>
              </a:rPr>
              <a:t>:</a:t>
            </a:r>
          </a:p>
          <a:p>
            <a:r>
              <a:rPr lang="en-US" dirty="0" smtClean="0"/>
              <a:t>The soil FT data record developed from this study is available from the NTSG online data holdings (http://www.ntsg.umt.edu/freeze-thaw/data-page/default.php) and will be archived at the NASA ORNL (DOE Oak Ridge National Laboratory) DAAC (https://daac.ornl.gov).</a:t>
            </a:r>
            <a:endParaRPr lang="en-US" dirty="0"/>
          </a:p>
        </p:txBody>
      </p:sp>
      <p:sp>
        <p:nvSpPr>
          <p:cNvPr id="4" name="Slide Number Placeholder 3"/>
          <p:cNvSpPr>
            <a:spLocks noGrp="1"/>
          </p:cNvSpPr>
          <p:nvPr>
            <p:ph type="sldNum" sz="quarter" idx="10"/>
          </p:nvPr>
        </p:nvSpPr>
        <p:spPr/>
        <p:txBody>
          <a:bodyPr/>
          <a:lstStyle/>
          <a:p>
            <a:fld id="{7806A554-B336-4245-A184-6B4A70EF8CE7}" type="slidenum">
              <a:rPr lang="en-US" smtClean="0"/>
              <a:t>1</a:t>
            </a:fld>
            <a:endParaRPr lang="en-US"/>
          </a:p>
        </p:txBody>
      </p:sp>
    </p:spTree>
    <p:extLst>
      <p:ext uri="{BB962C8B-B14F-4D97-AF65-F5344CB8AC3E}">
        <p14:creationId xmlns:p14="http://schemas.microsoft.com/office/powerpoint/2010/main" val="11719350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882872" y="107852"/>
            <a:ext cx="7370377" cy="54451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2400">
                <a:latin typeface="+mn-lt"/>
              </a:defRPr>
            </a:lvl1pPr>
          </a:lstStyle>
          <a:p>
            <a:pPr lvl="0"/>
            <a:r>
              <a:rPr lang="en-US" dirty="0"/>
              <a:t>Click to edit Master title style</a:t>
            </a:r>
          </a:p>
        </p:txBody>
      </p:sp>
      <p:sp>
        <p:nvSpPr>
          <p:cNvPr id="3" name="Text Box 10"/>
          <p:cNvSpPr txBox="1">
            <a:spLocks noChangeArrowheads="1"/>
          </p:cNvSpPr>
          <p:nvPr userDrawn="1"/>
        </p:nvSpPr>
        <p:spPr bwMode="auto">
          <a:xfrm>
            <a:off x="152400" y="801688"/>
            <a:ext cx="8839200" cy="214312"/>
          </a:xfrm>
          <a:prstGeom prst="rect">
            <a:avLst/>
          </a:prstGeom>
          <a:gradFill rotWithShape="0">
            <a:gsLst>
              <a:gs pos="0">
                <a:srgbClr val="8488C4"/>
              </a:gs>
              <a:gs pos="53000">
                <a:srgbClr val="D4DEFF"/>
              </a:gs>
              <a:gs pos="83000">
                <a:srgbClr val="D4DEFF"/>
              </a:gs>
              <a:gs pos="100000">
                <a:srgbClr val="96AB94"/>
              </a:gs>
            </a:gsLst>
            <a:lin ang="0" scaled="1"/>
          </a:gradFill>
          <a:ln w="9525">
            <a:noFill/>
            <a:miter lim="800000"/>
            <a:headEnd/>
            <a:tailEnd/>
          </a:ln>
          <a:effectLst/>
        </p:spPr>
        <p:txBody>
          <a:bodyPr>
            <a:spAutoFit/>
          </a:bodyPr>
          <a:lstStyle/>
          <a:p>
            <a:pPr eaLnBrk="0" hangingPunct="0">
              <a:spcBef>
                <a:spcPct val="50000"/>
              </a:spcBef>
              <a:defRPr/>
            </a:pPr>
            <a:endParaRPr lang="en-US" sz="800" b="1">
              <a:solidFill>
                <a:schemeClr val="bg1"/>
              </a:solidFill>
              <a:ea typeface="ＭＳ Ｐゴシック" pitchFamily="1" charset="-128"/>
            </a:endParaRPr>
          </a:p>
        </p:txBody>
      </p:sp>
      <p:pic>
        <p:nvPicPr>
          <p:cNvPr id="4" name="Picture 24" descr="nasa_logo(80x66)"/>
          <p:cNvPicPr>
            <a:picLocks noChangeAspect="1" noChangeArrowheads="1"/>
          </p:cNvPicPr>
          <p:nvPr userDrawn="1"/>
        </p:nvPicPr>
        <p:blipFill>
          <a:blip r:embed="rId2" cstate="print"/>
          <a:srcRect/>
          <a:stretch>
            <a:fillRect/>
          </a:stretch>
        </p:blipFill>
        <p:spPr bwMode="auto">
          <a:xfrm>
            <a:off x="8208187" y="120650"/>
            <a:ext cx="754063" cy="623888"/>
          </a:xfrm>
          <a:prstGeom prst="rect">
            <a:avLst/>
          </a:prstGeom>
          <a:noFill/>
        </p:spPr>
      </p:pic>
      <p:pic>
        <p:nvPicPr>
          <p:cNvPr id="6" name="Picture 5"/>
          <p:cNvPicPr>
            <a:picLocks noChangeAspect="1"/>
          </p:cNvPicPr>
          <p:nvPr userDrawn="1"/>
        </p:nvPicPr>
        <p:blipFill>
          <a:blip r:embed="rId3"/>
          <a:stretch>
            <a:fillRect/>
          </a:stretch>
        </p:blipFill>
        <p:spPr>
          <a:xfrm>
            <a:off x="164828" y="153446"/>
            <a:ext cx="1284595" cy="470759"/>
          </a:xfrm>
          <a:prstGeom prst="rect">
            <a:avLst/>
          </a:prstGeom>
        </p:spPr>
      </p:pic>
    </p:spTree>
    <p:extLst>
      <p:ext uri="{BB962C8B-B14F-4D97-AF65-F5344CB8AC3E}">
        <p14:creationId xmlns:p14="http://schemas.microsoft.com/office/powerpoint/2010/main" val="1138490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397" y="4559"/>
            <a:ext cx="9144793" cy="6669602"/>
          </a:xfrm>
          <a:prstGeom prst="rect">
            <a:avLst/>
          </a:prstGeom>
        </p:spPr>
      </p:pic>
      <p:sp>
        <p:nvSpPr>
          <p:cNvPr id="3074" name="Rectangle 2"/>
          <p:cNvSpPr>
            <a:spLocks noGrp="1" noChangeArrowheads="1"/>
          </p:cNvSpPr>
          <p:nvPr>
            <p:ph type="ctrTitle" hasCustomPrompt="1"/>
          </p:nvPr>
        </p:nvSpPr>
        <p:spPr>
          <a:xfrm>
            <a:off x="4572000" y="1343521"/>
            <a:ext cx="4331874" cy="800219"/>
          </a:xfrm>
        </p:spPr>
        <p:txBody>
          <a:bodyPr>
            <a:spAutoFit/>
          </a:bodyPr>
          <a:lstStyle>
            <a:lvl1pPr algn="r">
              <a:lnSpc>
                <a:spcPct val="100000"/>
              </a:lnSpc>
              <a:defRPr lang="en-US" sz="2600" kern="1200" baseline="0" dirty="0" smtClean="0">
                <a:solidFill>
                  <a:schemeClr val="bg1"/>
                </a:solidFill>
                <a:effectLst/>
                <a:latin typeface="Arial" charset="0"/>
                <a:ea typeface="ＭＳ Ｐゴシック" pitchFamily="31" charset="-128"/>
                <a:cs typeface="Tahoma" pitchFamily="34" charset="0"/>
              </a:defRPr>
            </a:lvl1pPr>
          </a:lstStyle>
          <a:p>
            <a:r>
              <a:rPr lang="en-US" dirty="0"/>
              <a:t>Click to Edit Master Title Style</a:t>
            </a:r>
          </a:p>
        </p:txBody>
      </p:sp>
      <p:sp>
        <p:nvSpPr>
          <p:cNvPr id="3075" name="Rectangle 3"/>
          <p:cNvSpPr>
            <a:spLocks noGrp="1" noChangeArrowheads="1"/>
          </p:cNvSpPr>
          <p:nvPr>
            <p:ph type="subTitle" idx="1" hasCustomPrompt="1"/>
          </p:nvPr>
        </p:nvSpPr>
        <p:spPr>
          <a:xfrm>
            <a:off x="4567237" y="2340769"/>
            <a:ext cx="4336637" cy="276999"/>
          </a:xfrm>
        </p:spPr>
        <p:txBody>
          <a:bodyPr>
            <a:spAutoFit/>
          </a:bodyPr>
          <a:lstStyle>
            <a:lvl1pPr marL="0" indent="0" algn="r">
              <a:spcBef>
                <a:spcPts val="0"/>
              </a:spcBef>
              <a:spcAft>
                <a:spcPts val="0"/>
              </a:spcAft>
              <a:buFontTx/>
              <a:buNone/>
              <a:defRPr lang="en-US" sz="1800" kern="1200" baseline="0" dirty="0" smtClean="0">
                <a:solidFill>
                  <a:schemeClr val="bg1"/>
                </a:solidFill>
                <a:effectLst/>
                <a:latin typeface="Arial" charset="0"/>
                <a:ea typeface="ＭＳ Ｐゴシック" pitchFamily="31" charset="-128"/>
                <a:cs typeface="Tahoma" pitchFamily="34" charset="0"/>
              </a:defRPr>
            </a:lvl1pPr>
          </a:lstStyle>
          <a:p>
            <a:r>
              <a:rPr lang="en-US" dirty="0"/>
              <a:t>Click to Edit Master Subtitle Style</a:t>
            </a:r>
          </a:p>
        </p:txBody>
      </p:sp>
      <p:sp>
        <p:nvSpPr>
          <p:cNvPr id="11" name="TextBox 15"/>
          <p:cNvSpPr txBox="1">
            <a:spLocks noChangeArrowheads="1"/>
          </p:cNvSpPr>
          <p:nvPr userDrawn="1"/>
        </p:nvSpPr>
        <p:spPr bwMode="auto">
          <a:xfrm>
            <a:off x="217488" y="4404659"/>
            <a:ext cx="4346575" cy="13103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Aft>
                <a:spcPts val="0"/>
              </a:spcAft>
            </a:pPr>
            <a:r>
              <a:rPr lang="en-US" sz="1600" kern="1200" dirty="0">
                <a:solidFill>
                  <a:srgbClr val="FFFF99"/>
                </a:solidFill>
                <a:latin typeface="Arial" pitchFamily="34" charset="0"/>
                <a:ea typeface="ＭＳ Ｐゴシック"/>
                <a:cs typeface="Tahoma" pitchFamily="34" charset="0"/>
              </a:rPr>
              <a:t>Jet Propulsion Laboratory,</a:t>
            </a:r>
          </a:p>
          <a:p>
            <a:pPr>
              <a:spcAft>
                <a:spcPts val="0"/>
              </a:spcAft>
            </a:pPr>
            <a:r>
              <a:rPr lang="en-US" sz="1600" kern="1200" dirty="0">
                <a:solidFill>
                  <a:srgbClr val="FFFF99"/>
                </a:solidFill>
                <a:latin typeface="Arial" pitchFamily="34" charset="0"/>
                <a:ea typeface="ＭＳ Ｐゴシック"/>
                <a:cs typeface="Tahoma" pitchFamily="34" charset="0"/>
              </a:rPr>
              <a:t>California Institute</a:t>
            </a:r>
            <a:r>
              <a:rPr lang="en-US" sz="1600" kern="1200" baseline="0" dirty="0">
                <a:solidFill>
                  <a:srgbClr val="FFFF99"/>
                </a:solidFill>
                <a:latin typeface="Arial" pitchFamily="34" charset="0"/>
                <a:ea typeface="ＭＳ Ｐゴシック"/>
                <a:cs typeface="Tahoma" pitchFamily="34" charset="0"/>
              </a:rPr>
              <a:t> of Technology</a:t>
            </a:r>
            <a:endParaRPr lang="en-US" sz="1600" kern="1200" dirty="0">
              <a:solidFill>
                <a:srgbClr val="FFFF99"/>
              </a:solidFill>
              <a:latin typeface="Arial" pitchFamily="34" charset="0"/>
              <a:ea typeface="ＭＳ Ｐゴシック"/>
              <a:cs typeface="Tahoma" pitchFamily="34" charset="0"/>
            </a:endParaRPr>
          </a:p>
          <a:p>
            <a:pPr>
              <a:spcAft>
                <a:spcPts val="1200"/>
              </a:spcAft>
            </a:pPr>
            <a:endParaRPr lang="en-US" sz="1600" kern="1200" dirty="0">
              <a:solidFill>
                <a:srgbClr val="FFFF99"/>
              </a:solidFill>
              <a:latin typeface="Arial" pitchFamily="34" charset="0"/>
              <a:ea typeface="ＭＳ Ｐゴシック"/>
              <a:cs typeface="Tahoma" pitchFamily="34" charset="0"/>
            </a:endParaRPr>
          </a:p>
        </p:txBody>
      </p:sp>
    </p:spTree>
    <p:extLst>
      <p:ext uri="{BB962C8B-B14F-4D97-AF65-F5344CB8AC3E}">
        <p14:creationId xmlns:p14="http://schemas.microsoft.com/office/powerpoint/2010/main" val="3664043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effectLst/>
              </a:defRPr>
            </a:lvl1pPr>
          </a:lstStyle>
          <a:p>
            <a:r>
              <a:rPr lang="en-US" dirty="0"/>
              <a:t>Click to Edit Master Title Style</a:t>
            </a:r>
          </a:p>
        </p:txBody>
      </p:sp>
      <p:sp>
        <p:nvSpPr>
          <p:cNvPr id="3" name="Content Placeholder 2"/>
          <p:cNvSpPr>
            <a:spLocks noGrp="1"/>
          </p:cNvSpPr>
          <p:nvPr>
            <p:ph idx="1"/>
          </p:nvPr>
        </p:nvSpPr>
        <p:spPr/>
        <p:txBody>
          <a:bodyPr/>
          <a:lstStyle>
            <a:lvl1pPr>
              <a:defRPr sz="2000"/>
            </a:lvl1pPr>
            <a:lvl2pPr>
              <a:defRPr sz="1800"/>
            </a:lvl2pPr>
            <a:lvl3pPr>
              <a:defRPr sz="1700"/>
            </a:lvl3pPr>
            <a:lvl4pPr>
              <a:defRPr sz="16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0412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Graphic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333397167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5292325"/>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68991" y="231776"/>
            <a:ext cx="6109030" cy="4189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228600" y="1185863"/>
            <a:ext cx="8686800" cy="5260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24" descr="nasa_logo(80x66)"/>
          <p:cNvPicPr>
            <a:picLocks noChangeAspect="1" noChangeArrowheads="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8353218" y="148154"/>
            <a:ext cx="696270" cy="5760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6"/>
          <a:stretch>
            <a:fillRect/>
          </a:stretch>
        </p:blipFill>
        <p:spPr>
          <a:xfrm>
            <a:off x="28639" y="250726"/>
            <a:ext cx="1284595" cy="470759"/>
          </a:xfrm>
          <a:prstGeom prst="rect">
            <a:avLst/>
          </a:prstGeom>
        </p:spPr>
      </p:pic>
    </p:spTree>
    <p:extLst>
      <p:ext uri="{BB962C8B-B14F-4D97-AF65-F5344CB8AC3E}">
        <p14:creationId xmlns:p14="http://schemas.microsoft.com/office/powerpoint/2010/main" val="82461299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hf hdr="0" ftr="0" dt="0"/>
  <p:txStyles>
    <p:titleStyle>
      <a:lvl1pPr algn="ctr" rtl="0" fontAlgn="base">
        <a:lnSpc>
          <a:spcPct val="80000"/>
        </a:lnSpc>
        <a:spcBef>
          <a:spcPct val="0"/>
        </a:spcBef>
        <a:spcAft>
          <a:spcPct val="0"/>
        </a:spcAft>
        <a:defRPr sz="2200" b="1" baseline="0">
          <a:solidFill>
            <a:schemeClr val="tx2"/>
          </a:solidFill>
          <a:latin typeface="+mj-lt"/>
          <a:ea typeface="+mj-ea"/>
          <a:cs typeface="+mj-cs"/>
        </a:defRPr>
      </a:lvl1pPr>
      <a:lvl2pPr algn="ctr" rtl="0" fontAlgn="base">
        <a:lnSpc>
          <a:spcPts val="2000"/>
        </a:lnSpc>
        <a:spcBef>
          <a:spcPct val="0"/>
        </a:spcBef>
        <a:spcAft>
          <a:spcPct val="0"/>
        </a:spcAft>
        <a:defRPr sz="2400">
          <a:solidFill>
            <a:schemeClr val="tx2"/>
          </a:solidFill>
          <a:effectLst>
            <a:outerShdw blurRad="38100" dist="38100" dir="2700000" algn="tl">
              <a:srgbClr val="C0C0C0"/>
            </a:outerShdw>
          </a:effectLst>
          <a:latin typeface="Arial" charset="0"/>
        </a:defRPr>
      </a:lvl2pPr>
      <a:lvl3pPr algn="ctr" rtl="0" fontAlgn="base">
        <a:lnSpc>
          <a:spcPts val="2000"/>
        </a:lnSpc>
        <a:spcBef>
          <a:spcPct val="0"/>
        </a:spcBef>
        <a:spcAft>
          <a:spcPct val="0"/>
        </a:spcAft>
        <a:defRPr sz="2400">
          <a:solidFill>
            <a:schemeClr val="tx2"/>
          </a:solidFill>
          <a:effectLst>
            <a:outerShdw blurRad="38100" dist="38100" dir="2700000" algn="tl">
              <a:srgbClr val="C0C0C0"/>
            </a:outerShdw>
          </a:effectLst>
          <a:latin typeface="Arial" charset="0"/>
        </a:defRPr>
      </a:lvl3pPr>
      <a:lvl4pPr algn="ctr" rtl="0" fontAlgn="base">
        <a:lnSpc>
          <a:spcPts val="2000"/>
        </a:lnSpc>
        <a:spcBef>
          <a:spcPct val="0"/>
        </a:spcBef>
        <a:spcAft>
          <a:spcPct val="0"/>
        </a:spcAft>
        <a:defRPr sz="2400">
          <a:solidFill>
            <a:schemeClr val="tx2"/>
          </a:solidFill>
          <a:effectLst>
            <a:outerShdw blurRad="38100" dist="38100" dir="2700000" algn="tl">
              <a:srgbClr val="C0C0C0"/>
            </a:outerShdw>
          </a:effectLst>
          <a:latin typeface="Arial" charset="0"/>
        </a:defRPr>
      </a:lvl4pPr>
      <a:lvl5pPr algn="ctr" rtl="0" fontAlgn="base">
        <a:lnSpc>
          <a:spcPts val="2000"/>
        </a:lnSpc>
        <a:spcBef>
          <a:spcPct val="0"/>
        </a:spcBef>
        <a:spcAft>
          <a:spcPct val="0"/>
        </a:spcAft>
        <a:defRPr sz="2400">
          <a:solidFill>
            <a:schemeClr val="tx2"/>
          </a:solidFill>
          <a:effectLst>
            <a:outerShdw blurRad="38100" dist="38100" dir="2700000" algn="tl">
              <a:srgbClr val="C0C0C0"/>
            </a:outerShdw>
          </a:effectLst>
          <a:latin typeface="Arial" charset="0"/>
        </a:defRPr>
      </a:lvl5pPr>
      <a:lvl6pPr marL="457200" algn="ctr" rtl="0" eaLnBrk="1" fontAlgn="base" hangingPunct="1">
        <a:spcBef>
          <a:spcPct val="0"/>
        </a:spcBef>
        <a:spcAft>
          <a:spcPct val="0"/>
        </a:spcAft>
        <a:defRPr sz="2400">
          <a:solidFill>
            <a:schemeClr val="tx2"/>
          </a:solidFill>
          <a:effectLst>
            <a:outerShdw blurRad="38100" dist="38100" dir="2700000" algn="tl">
              <a:srgbClr val="C0C0C0"/>
            </a:outerShdw>
          </a:effectLst>
          <a:latin typeface="Arial" charset="0"/>
        </a:defRPr>
      </a:lvl6pPr>
      <a:lvl7pPr marL="914400" algn="ctr" rtl="0" eaLnBrk="1" fontAlgn="base" hangingPunct="1">
        <a:spcBef>
          <a:spcPct val="0"/>
        </a:spcBef>
        <a:spcAft>
          <a:spcPct val="0"/>
        </a:spcAft>
        <a:defRPr sz="2400">
          <a:solidFill>
            <a:schemeClr val="tx2"/>
          </a:solidFill>
          <a:effectLst>
            <a:outerShdw blurRad="38100" dist="38100" dir="2700000" algn="tl">
              <a:srgbClr val="C0C0C0"/>
            </a:outerShdw>
          </a:effectLst>
          <a:latin typeface="Arial" charset="0"/>
        </a:defRPr>
      </a:lvl7pPr>
      <a:lvl8pPr marL="1371600" algn="ctr" rtl="0" eaLnBrk="1" fontAlgn="base" hangingPunct="1">
        <a:spcBef>
          <a:spcPct val="0"/>
        </a:spcBef>
        <a:spcAft>
          <a:spcPct val="0"/>
        </a:spcAft>
        <a:defRPr sz="2400">
          <a:solidFill>
            <a:schemeClr val="tx2"/>
          </a:solidFill>
          <a:effectLst>
            <a:outerShdw blurRad="38100" dist="38100" dir="2700000" algn="tl">
              <a:srgbClr val="C0C0C0"/>
            </a:outerShdw>
          </a:effectLst>
          <a:latin typeface="Arial" charset="0"/>
        </a:defRPr>
      </a:lvl8pPr>
      <a:lvl9pPr marL="1828800" algn="ctr" rtl="0" eaLnBrk="1" fontAlgn="base" hangingPunct="1">
        <a:spcBef>
          <a:spcPct val="0"/>
        </a:spcBef>
        <a:spcAft>
          <a:spcPct val="0"/>
        </a:spcAft>
        <a:defRPr sz="2400">
          <a:solidFill>
            <a:schemeClr val="tx2"/>
          </a:solidFill>
          <a:effectLst>
            <a:outerShdw blurRad="38100" dist="38100" dir="2700000" algn="tl">
              <a:srgbClr val="C0C0C0"/>
            </a:outerShdw>
          </a:effectLst>
          <a:latin typeface="Arial" charset="0"/>
        </a:defRPr>
      </a:lvl9pPr>
    </p:titleStyle>
    <p:bodyStyle>
      <a:lvl1pPr marL="228600" indent="-228600" algn="l" rtl="0" fontAlgn="base">
        <a:spcBef>
          <a:spcPts val="250"/>
        </a:spcBef>
        <a:spcAft>
          <a:spcPts val="250"/>
        </a:spcAft>
        <a:buChar char="•"/>
        <a:defRPr sz="2000">
          <a:solidFill>
            <a:schemeClr val="tx1"/>
          </a:solidFill>
          <a:latin typeface="+mn-lt"/>
          <a:ea typeface="+mn-ea"/>
          <a:cs typeface="+mn-cs"/>
        </a:defRPr>
      </a:lvl1pPr>
      <a:lvl2pPr marL="457200" indent="-228600" algn="l" rtl="0" fontAlgn="base">
        <a:spcBef>
          <a:spcPts val="200"/>
        </a:spcBef>
        <a:spcAft>
          <a:spcPts val="200"/>
        </a:spcAft>
        <a:buChar char="–"/>
        <a:defRPr>
          <a:solidFill>
            <a:schemeClr val="tx1"/>
          </a:solidFill>
          <a:latin typeface="+mn-lt"/>
        </a:defRPr>
      </a:lvl2pPr>
      <a:lvl3pPr marL="685800" indent="-228600" algn="l" rtl="0" fontAlgn="base">
        <a:spcBef>
          <a:spcPts val="150"/>
        </a:spcBef>
        <a:spcAft>
          <a:spcPts val="150"/>
        </a:spcAft>
        <a:buChar char="•"/>
        <a:defRPr sz="1700">
          <a:solidFill>
            <a:schemeClr val="tx1"/>
          </a:solidFill>
          <a:latin typeface="+mn-lt"/>
        </a:defRPr>
      </a:lvl3pPr>
      <a:lvl4pPr marL="914400" indent="-228600" algn="l" rtl="0" fontAlgn="base">
        <a:spcBef>
          <a:spcPts val="100"/>
        </a:spcBef>
        <a:spcAft>
          <a:spcPts val="100"/>
        </a:spcAft>
        <a:buChar char="–"/>
        <a:defRPr sz="1600">
          <a:solidFill>
            <a:schemeClr val="tx1"/>
          </a:solidFill>
          <a:latin typeface="+mn-lt"/>
        </a:defRPr>
      </a:lvl4pPr>
      <a:lvl5pPr marL="1087438" indent="-173038" algn="l" rtl="0" fontAlgn="base">
        <a:spcBef>
          <a:spcPts val="50"/>
        </a:spcBef>
        <a:spcAft>
          <a:spcPts val="50"/>
        </a:spcAft>
        <a:buChar char="»"/>
        <a:defRPr sz="15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8165" y="192178"/>
            <a:ext cx="6992470" cy="544513"/>
          </a:xfrm>
        </p:spPr>
        <p:txBody>
          <a:bodyPr/>
          <a:lstStyle/>
          <a:p>
            <a:r>
              <a:rPr lang="en-US" dirty="0" smtClean="0"/>
              <a:t>Resolving </a:t>
            </a:r>
            <a:r>
              <a:rPr lang="en-US" dirty="0" smtClean="0"/>
              <a:t>Soil Freeze-Thaw </a:t>
            </a:r>
            <a:r>
              <a:rPr lang="en-US" dirty="0" smtClean="0"/>
              <a:t>Dynamics with </a:t>
            </a:r>
            <a:r>
              <a:rPr lang="en-US" dirty="0" smtClean="0"/>
              <a:t>S</a:t>
            </a:r>
            <a:r>
              <a:rPr lang="en-US" dirty="0" smtClean="0"/>
              <a:t>atellite-Driven Deep Learning</a:t>
            </a:r>
            <a:endParaRPr lang="en-US" dirty="0"/>
          </a:p>
        </p:txBody>
      </p:sp>
      <p:sp>
        <p:nvSpPr>
          <p:cNvPr id="13" name="TextBox 12"/>
          <p:cNvSpPr txBox="1"/>
          <p:nvPr/>
        </p:nvSpPr>
        <p:spPr>
          <a:xfrm>
            <a:off x="27755" y="1174765"/>
            <a:ext cx="5519605" cy="5624617"/>
          </a:xfrm>
          <a:prstGeom prst="rect">
            <a:avLst/>
          </a:prstGeom>
          <a:noFill/>
        </p:spPr>
        <p:txBody>
          <a:bodyPr wrap="square" rtlCol="0">
            <a:spAutoFit/>
          </a:bodyPr>
          <a:lstStyle/>
          <a:p>
            <a:pPr>
              <a:spcAft>
                <a:spcPts val="300"/>
              </a:spcAft>
            </a:pPr>
            <a:r>
              <a:rPr lang="en-US" sz="1600" b="1" dirty="0" smtClean="0"/>
              <a:t>Problem</a:t>
            </a:r>
            <a:r>
              <a:rPr lang="en-US" sz="1600" dirty="0" smtClean="0"/>
              <a:t>: Satellite microwave radiometers can detect freeze/thaw (FT) related controls on soil respiration and greenhouse gas (GHG) emissions. Low frequency (L-band) sensors have enhanced soil sensitivity, but prevailing FT products don’t distinguish soil from other landscape features, leading to uncertainty about how climate change is affecting the frozen soil season and GHG emissions.</a:t>
            </a:r>
          </a:p>
          <a:p>
            <a:pPr>
              <a:spcAft>
                <a:spcPts val="300"/>
              </a:spcAft>
            </a:pPr>
            <a:r>
              <a:rPr lang="en-US" sz="1600" b="1" dirty="0" smtClean="0"/>
              <a:t>Method</a:t>
            </a:r>
            <a:r>
              <a:rPr lang="en-US" sz="1600" dirty="0" smtClean="0"/>
              <a:t>: </a:t>
            </a:r>
            <a:r>
              <a:rPr lang="en-US" sz="1600" dirty="0" smtClean="0">
                <a:solidFill>
                  <a:prstClr val="black"/>
                </a:solidFill>
              </a:rPr>
              <a:t>AI Deep Learning (DL) models were trained on topsoil (≤5cm depth) FT observations using SMAP and AMSR2 multi-frequency TBs as key drivers</a:t>
            </a:r>
            <a:r>
              <a:rPr lang="en-US" sz="1600" dirty="0" smtClean="0"/>
              <a:t>. 9-km daily </a:t>
            </a:r>
            <a:r>
              <a:rPr lang="en-US" sz="1600" dirty="0"/>
              <a:t>s</a:t>
            </a:r>
            <a:r>
              <a:rPr lang="en-US" sz="1600" dirty="0" smtClean="0"/>
              <a:t>oil FT estimates were derived over the Northern Hemisphere from 2016-2020 and </a:t>
            </a:r>
            <a:r>
              <a:rPr lang="en-US" sz="1600" dirty="0"/>
              <a:t>v</a:t>
            </a:r>
            <a:r>
              <a:rPr lang="en-US" sz="1600" dirty="0" smtClean="0"/>
              <a:t>alidated using soil FT observations from regional weather stations and reanalysis (ERA5).</a:t>
            </a:r>
            <a:endParaRPr lang="en-US" sz="1600" dirty="0"/>
          </a:p>
          <a:p>
            <a:pPr>
              <a:spcAft>
                <a:spcPts val="300"/>
              </a:spcAft>
            </a:pPr>
            <a:r>
              <a:rPr lang="en-US" sz="1600" b="1" dirty="0" smtClean="0"/>
              <a:t>Finding</a:t>
            </a:r>
            <a:r>
              <a:rPr lang="en-US" sz="1600" dirty="0" smtClean="0"/>
              <a:t>: Resulting mean annual soil FT accuracy (</a:t>
            </a:r>
            <a:r>
              <a:rPr lang="en-US" sz="1600" dirty="0" smtClean="0"/>
              <a:t>MA≥</a:t>
            </a:r>
            <a:r>
              <a:rPr lang="en-US" sz="1600" dirty="0" smtClean="0"/>
              <a:t>91%) is superior to other FT records. </a:t>
            </a:r>
            <a:r>
              <a:rPr lang="en-US" sz="1600" dirty="0" smtClean="0">
                <a:solidFill>
                  <a:prstClr val="black"/>
                </a:solidFill>
              </a:rPr>
              <a:t>SMAP L-band provides enhanced soil FT sensitivity and performance gain over alternative DL results derived using only AMSR2 data</a:t>
            </a:r>
            <a:r>
              <a:rPr lang="en-US" sz="1600" dirty="0" smtClean="0"/>
              <a:t>. Large spatial and inter-annual variability in the frozen soil season revealed. </a:t>
            </a:r>
          </a:p>
          <a:p>
            <a:pPr>
              <a:spcAft>
                <a:spcPts val="300"/>
              </a:spcAft>
            </a:pPr>
            <a:r>
              <a:rPr lang="en-US" sz="1600" b="1" dirty="0" smtClean="0"/>
              <a:t>Impact</a:t>
            </a:r>
            <a:r>
              <a:rPr lang="en-US" sz="1600" dirty="0" smtClean="0"/>
              <a:t>: </a:t>
            </a:r>
            <a:r>
              <a:rPr lang="en-US" sz="1600" dirty="0" smtClean="0">
                <a:solidFill>
                  <a:prstClr val="black"/>
                </a:solidFill>
              </a:rPr>
              <a:t>Better understanding of the soil FT cycle and related controls on ecosystem carbon and climate feedbacks</a:t>
            </a:r>
            <a:r>
              <a:rPr lang="en-US" sz="1600" dirty="0" smtClean="0"/>
              <a:t>.</a:t>
            </a:r>
            <a:endParaRPr lang="en-US" sz="1600" dirty="0"/>
          </a:p>
        </p:txBody>
      </p:sp>
      <p:sp>
        <p:nvSpPr>
          <p:cNvPr id="18" name="TextBox 17"/>
          <p:cNvSpPr txBox="1"/>
          <p:nvPr/>
        </p:nvSpPr>
        <p:spPr>
          <a:xfrm>
            <a:off x="5480960" y="6088711"/>
            <a:ext cx="3654590" cy="738664"/>
          </a:xfrm>
          <a:prstGeom prst="rect">
            <a:avLst/>
          </a:prstGeom>
          <a:noFill/>
        </p:spPr>
        <p:txBody>
          <a:bodyPr wrap="square" rtlCol="0">
            <a:spAutoFit/>
          </a:bodyPr>
          <a:lstStyle/>
          <a:p>
            <a:r>
              <a:rPr lang="en-US" sz="1400" dirty="0" smtClean="0">
                <a:solidFill>
                  <a:prstClr val="black"/>
                </a:solidFill>
                <a:cs typeface="Calibri" panose="020F0502020204030204" pitchFamily="34" charset="0"/>
              </a:rPr>
              <a:t>Climatological mean frozen soil season and inter-annual variation (IAV) derived from the new soil FT daily record (2016-2020).</a:t>
            </a:r>
            <a:endParaRPr lang="en-US" sz="1400" dirty="0">
              <a:latin typeface="Calibri" panose="020F0502020204030204" pitchFamily="34" charset="0"/>
              <a:cs typeface="Calibri" panose="020F0502020204030204" pitchFamily="34" charset="0"/>
            </a:endParaRPr>
          </a:p>
        </p:txBody>
      </p:sp>
      <p:sp>
        <p:nvSpPr>
          <p:cNvPr id="25" name="TextBox 24"/>
          <p:cNvSpPr txBox="1"/>
          <p:nvPr/>
        </p:nvSpPr>
        <p:spPr>
          <a:xfrm>
            <a:off x="157446" y="766093"/>
            <a:ext cx="8863389" cy="307777"/>
          </a:xfrm>
          <a:prstGeom prst="rect">
            <a:avLst/>
          </a:prstGeom>
          <a:noFill/>
        </p:spPr>
        <p:txBody>
          <a:bodyPr wrap="square" rtlCol="0">
            <a:spAutoFit/>
          </a:bodyPr>
          <a:lstStyle/>
          <a:p>
            <a:pPr lvl="0" algn="ctr">
              <a:defRPr/>
            </a:pPr>
            <a:r>
              <a:rPr lang="en-US" sz="1400" dirty="0" smtClean="0">
                <a:solidFill>
                  <a:srgbClr val="000000"/>
                </a:solidFill>
              </a:rPr>
              <a:t>Donahue</a:t>
            </a:r>
            <a:r>
              <a:rPr lang="en-US" sz="1400" dirty="0">
                <a:solidFill>
                  <a:srgbClr val="000000"/>
                </a:solidFill>
              </a:rPr>
              <a:t>, </a:t>
            </a:r>
            <a:r>
              <a:rPr lang="en-US" sz="1400" dirty="0" smtClean="0">
                <a:solidFill>
                  <a:srgbClr val="000000"/>
                </a:solidFill>
              </a:rPr>
              <a:t>Kimball, Du, Bunt, </a:t>
            </a:r>
            <a:r>
              <a:rPr lang="en-US" sz="1400" dirty="0" err="1" smtClean="0">
                <a:solidFill>
                  <a:srgbClr val="000000"/>
                </a:solidFill>
              </a:rPr>
              <a:t>Colliander</a:t>
            </a:r>
            <a:r>
              <a:rPr lang="en-US" sz="1400" dirty="0" smtClean="0">
                <a:solidFill>
                  <a:srgbClr val="000000"/>
                </a:solidFill>
              </a:rPr>
              <a:t>, </a:t>
            </a:r>
            <a:r>
              <a:rPr lang="en-US" sz="1400" dirty="0" err="1" smtClean="0">
                <a:solidFill>
                  <a:srgbClr val="000000"/>
                </a:solidFill>
              </a:rPr>
              <a:t>Moghaddam</a:t>
            </a:r>
            <a:r>
              <a:rPr lang="en-US" sz="1400" dirty="0" smtClean="0">
                <a:solidFill>
                  <a:srgbClr val="000000"/>
                </a:solidFill>
              </a:rPr>
              <a:t>, et al., 2023. </a:t>
            </a:r>
            <a:r>
              <a:rPr lang="en-US" sz="1400" i="1" dirty="0" smtClean="0">
                <a:solidFill>
                  <a:srgbClr val="000000"/>
                </a:solidFill>
              </a:rPr>
              <a:t>Front. </a:t>
            </a:r>
            <a:r>
              <a:rPr lang="en-US" sz="1400" i="1" dirty="0">
                <a:solidFill>
                  <a:srgbClr val="000000"/>
                </a:solidFill>
              </a:rPr>
              <a:t>Big </a:t>
            </a:r>
            <a:r>
              <a:rPr lang="en-US" sz="1400" i="1" dirty="0" smtClean="0">
                <a:solidFill>
                  <a:srgbClr val="000000"/>
                </a:solidFill>
              </a:rPr>
              <a:t>Data 6: 1243559</a:t>
            </a:r>
            <a:r>
              <a:rPr lang="en-US" sz="1400" dirty="0" smtClean="0">
                <a:solidFill>
                  <a:srgbClr val="000000"/>
                </a:solidFill>
              </a:rPr>
              <a:t>.</a:t>
            </a:r>
            <a:r>
              <a:rPr lang="en-US" sz="1400" dirty="0" smtClean="0"/>
              <a:t> </a:t>
            </a:r>
            <a:r>
              <a:rPr kumimoji="0" lang="en-US" sz="1400" b="0" i="0" u="none" strike="noStrike" kern="1200" cap="none" spc="0" normalizeH="0" noProof="0" dirty="0" smtClean="0">
                <a:ln>
                  <a:noFill/>
                </a:ln>
                <a:solidFill>
                  <a:srgbClr val="000000"/>
                </a:solidFill>
                <a:effectLst/>
                <a:uLnTx/>
                <a:uFillTx/>
              </a:rPr>
              <a:t>  </a:t>
            </a:r>
            <a:r>
              <a:rPr kumimoji="0" lang="en-US" sz="1400" b="0" i="0" u="none" strike="noStrike" kern="1200" cap="none" spc="0" normalizeH="0" baseline="0" noProof="0" dirty="0" smtClean="0">
                <a:ln>
                  <a:noFill/>
                </a:ln>
                <a:solidFill>
                  <a:srgbClr val="000000"/>
                </a:solidFill>
                <a:effectLst/>
                <a:uLnTx/>
                <a:uFillTx/>
              </a:rPr>
              <a:t>   </a:t>
            </a:r>
            <a:endParaRPr kumimoji="0" lang="en-US" sz="1400" b="0" i="0" u="none" strike="noStrike" kern="1200" cap="none" spc="0" normalizeH="0" baseline="0" noProof="0" dirty="0">
              <a:ln>
                <a:noFill/>
              </a:ln>
              <a:solidFill>
                <a:srgbClr val="000000"/>
              </a:solidFill>
              <a:effectLst/>
              <a:uLnTx/>
              <a:uFillTx/>
            </a:endParaRPr>
          </a:p>
        </p:txBody>
      </p:sp>
      <p:pic>
        <p:nvPicPr>
          <p:cNvPr id="10" name="Picture 9"/>
          <p:cNvPicPr>
            <a:picLocks noChangeAspect="1"/>
          </p:cNvPicPr>
          <p:nvPr/>
        </p:nvPicPr>
        <p:blipFill rotWithShape="1">
          <a:blip r:embed="rId3"/>
          <a:srcRect t="4319"/>
          <a:stretch/>
        </p:blipFill>
        <p:spPr>
          <a:xfrm>
            <a:off x="5659231" y="1121224"/>
            <a:ext cx="3324440" cy="5017177"/>
          </a:xfrm>
          <a:prstGeom prst="rect">
            <a:avLst/>
          </a:prstGeom>
        </p:spPr>
      </p:pic>
    </p:spTree>
    <p:extLst>
      <p:ext uri="{BB962C8B-B14F-4D97-AF65-F5344CB8AC3E}">
        <p14:creationId xmlns:p14="http://schemas.microsoft.com/office/powerpoint/2010/main" val="2275528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MAP PDR Template 110926 w Xtra Layout n Correx to Quad Chart 111002 2000 cmp">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800080"/>
      </a:accent5>
      <a:accent6>
        <a:srgbClr val="800000"/>
      </a:accent6>
      <a:hlink>
        <a:srgbClr val="009999"/>
      </a:hlink>
      <a:folHlink>
        <a:srgbClr val="99CC00"/>
      </a:folHlink>
    </a:clrScheme>
    <a:fontScheme name="SMAP Template v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AP Template 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MAP Template v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MAP Template v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MAP Template v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MAP Template v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MAP Template v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MAP Template v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MAP Template v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MAP Template v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MAP Template v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MAP Template v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MAP Template v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22762</TotalTime>
  <Words>784</Words>
  <Application>Microsoft Office PowerPoint</Application>
  <PresentationFormat>On-screen Show (4:3)</PresentationFormat>
  <Paragraphs>19</Paragraphs>
  <Slides>1</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ＭＳ Ｐゴシック</vt:lpstr>
      <vt:lpstr>Arial</vt:lpstr>
      <vt:lpstr>Calibri</vt:lpstr>
      <vt:lpstr>Tahoma</vt:lpstr>
      <vt:lpstr>Office Theme</vt:lpstr>
      <vt:lpstr>SMAP PDR Template 110926 w Xtra Layout n Correx to Quad Chart 111002 2000 cmp</vt:lpstr>
      <vt:lpstr>Resolving Soil Freeze-Thaw Dynamics with Satellite-Driven Deep Learning</vt:lpstr>
    </vt:vector>
  </TitlesOfParts>
  <Company>JPL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Chan</dc:creator>
  <cp:lastModifiedBy>Kimball, John</cp:lastModifiedBy>
  <cp:revision>686</cp:revision>
  <dcterms:created xsi:type="dcterms:W3CDTF">2015-08-28T04:50:59Z</dcterms:created>
  <dcterms:modified xsi:type="dcterms:W3CDTF">2023-11-17T16:24:05Z</dcterms:modified>
</cp:coreProperties>
</file>