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70" r:id="rId2"/>
    <p:sldId id="271"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421" autoAdjust="0"/>
  </p:normalViewPr>
  <p:slideViewPr>
    <p:cSldViewPr>
      <p:cViewPr varScale="1">
        <p:scale>
          <a:sx n="98" d="100"/>
          <a:sy n="98" d="100"/>
        </p:scale>
        <p:origin x="2100" y="102"/>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y, Elizabeth (GSFC-618.0)[GLOBAL SCIENCE &amp; TECHNOLOGY INC]" userId="ecd94774-0799-44f5-8d2d-1627cab2172c" providerId="ADAL" clId="{4E591D42-135C-4AB6-8766-9FE280C9097D}"/>
    <pc:docChg chg="modSld">
      <pc:chgData name="Hoy, Elizabeth (GSFC-618.0)[GLOBAL SCIENCE &amp; TECHNOLOGY INC]" userId="ecd94774-0799-44f5-8d2d-1627cab2172c" providerId="ADAL" clId="{4E591D42-135C-4AB6-8766-9FE280C9097D}" dt="2023-10-19T17:08:12.331" v="8" actId="20577"/>
      <pc:docMkLst>
        <pc:docMk/>
      </pc:docMkLst>
      <pc:sldChg chg="modSp mod">
        <pc:chgData name="Hoy, Elizabeth (GSFC-618.0)[GLOBAL SCIENCE &amp; TECHNOLOGY INC]" userId="ecd94774-0799-44f5-8d2d-1627cab2172c" providerId="ADAL" clId="{4E591D42-135C-4AB6-8766-9FE280C9097D}" dt="2023-10-19T17:08:12.331" v="8" actId="20577"/>
        <pc:sldMkLst>
          <pc:docMk/>
          <pc:sldMk cId="1681495828" sldId="270"/>
        </pc:sldMkLst>
        <pc:spChg chg="mod">
          <ac:chgData name="Hoy, Elizabeth (GSFC-618.0)[GLOBAL SCIENCE &amp; TECHNOLOGY INC]" userId="ecd94774-0799-44f5-8d2d-1627cab2172c" providerId="ADAL" clId="{4E591D42-135C-4AB6-8766-9FE280C9097D}" dt="2023-10-19T17:08:12.331" v="8" actId="20577"/>
          <ac:spMkLst>
            <pc:docMk/>
            <pc:sldMk cId="1681495828" sldId="270"/>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10/19/2023</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a:t>
            </a:r>
            <a:r>
              <a:rPr lang="en-US" baseline="0" dirty="0"/>
              <a:t> a sample of the contents of an MSR Slide that we suggest</a:t>
            </a:r>
            <a:endParaRPr lang="en-US" dirty="0"/>
          </a:p>
        </p:txBody>
      </p:sp>
      <p:sp>
        <p:nvSpPr>
          <p:cNvPr id="4" name="Slide Number Placeholder 3"/>
          <p:cNvSpPr>
            <a:spLocks noGrp="1"/>
          </p:cNvSpPr>
          <p:nvPr>
            <p:ph type="sldNum" sz="quarter" idx="10"/>
          </p:nvPr>
        </p:nvSpPr>
        <p:spPr/>
        <p:txBody>
          <a:bodyPr/>
          <a:lstStyle/>
          <a:p>
            <a:fld id="{E129A5CA-096F-418F-9FEB-D0E4975ED517}" type="slidenum">
              <a:rPr lang="en-US" smtClean="0"/>
              <a:t>1</a:t>
            </a:fld>
            <a:endParaRPr lang="en-US" dirty="0"/>
          </a:p>
        </p:txBody>
      </p:sp>
    </p:spTree>
    <p:extLst>
      <p:ext uri="{BB962C8B-B14F-4D97-AF65-F5344CB8AC3E}">
        <p14:creationId xmlns:p14="http://schemas.microsoft.com/office/powerpoint/2010/main" val="169948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xmlns="">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pic>
        <p:nvPicPr>
          <p:cNvPr id="3" name="Picture 2">
            <a:extLst>
              <a:ext uri="{FF2B5EF4-FFF2-40B4-BE49-F238E27FC236}">
                <a16:creationId xmlns:a16="http://schemas.microsoft.com/office/drawing/2014/main" id="{3733086C-103E-4B43-8F87-208F97E7302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7825" y="38100"/>
            <a:ext cx="1927224" cy="963612"/>
          </a:xfrm>
          <a:prstGeom prst="rect">
            <a:avLst/>
          </a:prstGeom>
        </p:spPr>
      </p:pic>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8600"/>
            <a:ext cx="7848600" cy="639762"/>
          </a:xfrm>
        </p:spPr>
        <p:txBody>
          <a:bodyPr/>
          <a:lstStyle/>
          <a:p>
            <a:r>
              <a:rPr lang="en-US" sz="2000" dirty="0">
                <a:latin typeface="Arial" panose="020B0604020202020204" pitchFamily="34" charset="0"/>
                <a:cs typeface="Arial" panose="020B0604020202020204" pitchFamily="34" charset="0"/>
              </a:rPr>
              <a:t>Tundra fire increases the likelihood of methane hotspot formation in the Yukon–Kuskokwim (YK) Delta, Alaska, USA</a:t>
            </a:r>
            <a:br>
              <a:rPr lang="en-US" sz="2000" dirty="0">
                <a:latin typeface="Arial" panose="020B0604020202020204" pitchFamily="34" charset="0"/>
                <a:cs typeface="Arial" panose="020B0604020202020204" pitchFamily="34" charset="0"/>
              </a:rPr>
            </a:br>
            <a:r>
              <a:rPr lang="en-US" sz="1400" b="0" i="0" u="none" strike="noStrike" baseline="0" dirty="0">
                <a:latin typeface="ArialUnicodeMS"/>
              </a:rPr>
              <a:t>Yoseph, E., Hoy, E., Elder, C., Ludwig, S., Thompson, D. and C. Miller 2023</a:t>
            </a:r>
            <a:br>
              <a:rPr lang="en-US" sz="1400" b="0" i="0" u="none" strike="noStrike" baseline="0" dirty="0">
                <a:latin typeface="ArialUnicodeMS"/>
              </a:rPr>
            </a:br>
            <a:r>
              <a:rPr lang="en-US" sz="1400" b="0" i="0" u="none" strike="noStrike" baseline="0" dirty="0">
                <a:latin typeface="ArialUnicodeMS"/>
              </a:rPr>
              <a:t> Environ. Res. Lett. 18 104042 [10.1088/1748-9326/acf50b] </a:t>
            </a:r>
            <a:endParaRPr lang="en-US" sz="1400" dirty="0">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238747" y="1219200"/>
            <a:ext cx="4333253"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0000FF"/>
                </a:solidFill>
                <a:latin typeface="Arial"/>
                <a:cs typeface="Arial"/>
              </a:rPr>
              <a:t>Background</a:t>
            </a:r>
          </a:p>
          <a:p>
            <a:pPr algn="l"/>
            <a:r>
              <a:rPr lang="pt-BR" sz="1400" b="0" i="0" u="none" strike="noStrike" baseline="0" dirty="0">
                <a:latin typeface="MinionLT-Regular"/>
              </a:rPr>
              <a:t>The YK Delta is a regional </a:t>
            </a:r>
            <a:r>
              <a:rPr lang="en-US" sz="1400" b="0" i="0" u="none" strike="noStrike" baseline="0" dirty="0">
                <a:latin typeface="MinionLT-Regular"/>
              </a:rPr>
              <a:t>hotspot for CH</a:t>
            </a:r>
            <a:r>
              <a:rPr lang="en-US" sz="1400" b="0" i="0" u="none" strike="noStrike" baseline="-25000" dirty="0">
                <a:latin typeface="MinionLT-Regular"/>
              </a:rPr>
              <a:t>4</a:t>
            </a:r>
            <a:r>
              <a:rPr lang="en-US" sz="1400" b="0" i="0" u="none" strike="noStrike" baseline="0" dirty="0">
                <a:latin typeface="MinionLT-Regular"/>
              </a:rPr>
              <a:t> emissions; however, few studies have </a:t>
            </a:r>
            <a:r>
              <a:rPr lang="en-US" sz="1400" b="0" i="0" u="none" strike="noStrike" baseline="0">
                <a:latin typeface="MinionLT-Regular"/>
              </a:rPr>
              <a:t>operated at scales </a:t>
            </a:r>
            <a:r>
              <a:rPr lang="en-US" sz="1400" b="0" i="0" u="none" strike="noStrike" baseline="0" dirty="0">
                <a:latin typeface="MinionLT-Regular"/>
              </a:rPr>
              <a:t>able to determine the influence of fire on process-level carbon dynamics and gas emissions.</a:t>
            </a:r>
            <a:endParaRPr lang="en-US" sz="1400" dirty="0">
              <a:solidFill>
                <a:srgbClr val="0000FF"/>
              </a:solidFill>
              <a:latin typeface="Arial"/>
              <a:cs typeface="Arial"/>
            </a:endParaRPr>
          </a:p>
          <a:p>
            <a:pPr eaLnBrk="1" hangingPunct="1"/>
            <a:endParaRPr lang="en-US" sz="1200" b="1" dirty="0">
              <a:solidFill>
                <a:srgbClr val="0000FF"/>
              </a:solidFill>
              <a:latin typeface="Arial"/>
              <a:cs typeface="Arial"/>
            </a:endParaRPr>
          </a:p>
          <a:p>
            <a:pPr eaLnBrk="1" hangingPunct="1"/>
            <a:r>
              <a:rPr lang="en-US" sz="1400" b="1" dirty="0">
                <a:solidFill>
                  <a:srgbClr val="0000FF"/>
                </a:solidFill>
                <a:latin typeface="Arial"/>
                <a:cs typeface="Arial"/>
              </a:rPr>
              <a:t>Analysis</a:t>
            </a:r>
          </a:p>
          <a:p>
            <a:pPr algn="l"/>
            <a:r>
              <a:rPr lang="en-US" sz="1400" b="0" i="0" u="none" strike="noStrike" baseline="0" dirty="0">
                <a:latin typeface="MinionLT-Regular"/>
              </a:rPr>
              <a:t>We utilized high-resolution (</a:t>
            </a:r>
            <a:r>
              <a:rPr lang="en-US" sz="1400" b="0" i="1" u="none" strike="noStrike" baseline="0" dirty="0">
                <a:latin typeface="CMSY10"/>
              </a:rPr>
              <a:t>∼</a:t>
            </a:r>
            <a:r>
              <a:rPr lang="en-US" sz="1400" b="0" i="0" u="none" strike="noStrike" baseline="0" dirty="0">
                <a:latin typeface="MinionLT-Regular"/>
              </a:rPr>
              <a:t>25 m</a:t>
            </a:r>
            <a:r>
              <a:rPr lang="en-US" sz="1400" b="0" i="0" u="none" strike="noStrike" baseline="30000" dirty="0">
                <a:latin typeface="MinionLT-Regular"/>
              </a:rPr>
              <a:t>2</a:t>
            </a:r>
            <a:r>
              <a:rPr lang="en-US" sz="1400" b="0" i="0" u="none" strike="noStrike" baseline="0" dirty="0">
                <a:latin typeface="MinionLT-Regular"/>
              </a:rPr>
              <a:t> pixels) AVIRIS-NG airborne imaging spectroscopy (from JPL) to determine whether CH</a:t>
            </a:r>
            <a:r>
              <a:rPr lang="en-US" sz="1400" b="0" i="0" u="none" strike="noStrike" baseline="-25000" dirty="0">
                <a:latin typeface="MinionLT-Regular"/>
              </a:rPr>
              <a:t>4</a:t>
            </a:r>
            <a:r>
              <a:rPr lang="en-US" sz="1400" b="0" i="0" u="none" strike="noStrike" baseline="0" dirty="0">
                <a:latin typeface="MinionLT-Regular"/>
              </a:rPr>
              <a:t> hotspots were more likely in areas burned within the last 50 years.</a:t>
            </a:r>
            <a:endParaRPr lang="en-US" sz="1400" dirty="0">
              <a:solidFill>
                <a:srgbClr val="0000FF"/>
              </a:solidFill>
              <a:latin typeface="Arial"/>
              <a:cs typeface="Arial"/>
            </a:endParaRPr>
          </a:p>
          <a:p>
            <a:pPr eaLnBrk="1" hangingPunct="1"/>
            <a:endParaRPr lang="en-US" sz="1200" b="1" dirty="0">
              <a:solidFill>
                <a:srgbClr val="0000FF"/>
              </a:solidFill>
              <a:latin typeface="Arial"/>
              <a:cs typeface="Arial"/>
            </a:endParaRPr>
          </a:p>
          <a:p>
            <a:pPr eaLnBrk="1" hangingPunct="1"/>
            <a:r>
              <a:rPr lang="en-US" sz="1400" b="1" dirty="0">
                <a:solidFill>
                  <a:srgbClr val="0000FF"/>
                </a:solidFill>
                <a:latin typeface="Arial"/>
                <a:cs typeface="Arial"/>
              </a:rPr>
              <a:t>Results</a:t>
            </a:r>
          </a:p>
          <a:p>
            <a:pPr algn="l"/>
            <a:r>
              <a:rPr lang="en-US" sz="1400" b="0" i="0" u="none" strike="noStrike" baseline="0" dirty="0">
                <a:latin typeface="MinionLT-Regular"/>
              </a:rPr>
              <a:t>CH4 hotspots are roughly 29% more likely on average in tundra that burned within the last 50 years compared to unburned areas and that this effect is nearly tripled along burn scar perimeters that are delineated by surface water features.</a:t>
            </a:r>
          </a:p>
          <a:p>
            <a:pPr algn="l"/>
            <a:endParaRPr lang="en-US" sz="1200" b="1" dirty="0">
              <a:solidFill>
                <a:srgbClr val="0000FF"/>
              </a:solidFill>
              <a:latin typeface="Arial"/>
              <a:cs typeface="Arial"/>
            </a:endParaRPr>
          </a:p>
          <a:p>
            <a:pPr eaLnBrk="1" hangingPunct="1"/>
            <a:r>
              <a:rPr lang="en-US" sz="1400" b="1" dirty="0">
                <a:solidFill>
                  <a:srgbClr val="0000FF"/>
                </a:solidFill>
                <a:latin typeface="Arial"/>
                <a:cs typeface="Arial"/>
              </a:rPr>
              <a:t>Significance</a:t>
            </a:r>
          </a:p>
          <a:p>
            <a:pPr algn="l"/>
            <a:r>
              <a:rPr lang="en-US" sz="1400" b="0" i="0" u="none" strike="noStrike" baseline="0" dirty="0">
                <a:latin typeface="MinionLT-Regular"/>
              </a:rPr>
              <a:t>We conclude that enhanced CH</a:t>
            </a:r>
            <a:r>
              <a:rPr lang="en-US" sz="1400" b="0" i="0" u="none" strike="noStrike" baseline="-25000" dirty="0">
                <a:latin typeface="MinionLT-Regular"/>
              </a:rPr>
              <a:t>4</a:t>
            </a:r>
            <a:r>
              <a:rPr lang="en-US" sz="1400" b="0" i="0" u="none" strike="noStrike" baseline="0" dirty="0">
                <a:latin typeface="MinionLT-Regular"/>
              </a:rPr>
              <a:t> emissions following tundra fire represent a positive feedback that will accelerate climate warming, tundra fire occurrence, and future permafrost carbon loss to the atmosphere.</a:t>
            </a:r>
            <a:endParaRPr lang="en-US" sz="1400" dirty="0">
              <a:solidFill>
                <a:srgbClr val="0000FF"/>
              </a:solidFill>
              <a:latin typeface="Arial"/>
              <a:cs typeface="Arial"/>
            </a:endParaRPr>
          </a:p>
        </p:txBody>
      </p:sp>
      <p:sp>
        <p:nvSpPr>
          <p:cNvPr id="14" name="TextBox 3"/>
          <p:cNvSpPr txBox="1">
            <a:spLocks noChangeArrowheads="1"/>
          </p:cNvSpPr>
          <p:nvPr/>
        </p:nvSpPr>
        <p:spPr bwMode="auto">
          <a:xfrm>
            <a:off x="4661561" y="4648200"/>
            <a:ext cx="4333253" cy="186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a:solidFill>
                  <a:srgbClr val="0000FF"/>
                </a:solidFill>
                <a:latin typeface="Arial"/>
                <a:cs typeface="Arial"/>
              </a:rPr>
              <a:t>Figure Caption</a:t>
            </a:r>
          </a:p>
          <a:p>
            <a:pPr algn="l"/>
            <a:r>
              <a:rPr lang="en-US" sz="1200" b="0" i="0" u="none" strike="noStrike" baseline="0" dirty="0">
                <a:latin typeface="MinionLT-Regular"/>
              </a:rPr>
              <a:t>Top: YK Delta study region with AVIRIS-NG flight line imagery. The red box in the inset map shows the location of the study region within Alaska. Bottom: a detailed view of YK Delta study area showing CH4 hotspots (yellow dots) amongst the complex interface between lakes (blue), fire buffer zones (hashing), combined fire/water buffer zones (purple), a 2015 burned region (deep red), a burn from the 1970s (orange), and unburned areas (light green) all within a few hundred meters.</a:t>
            </a:r>
            <a:endParaRPr lang="en-US" sz="1050" dirty="0"/>
          </a:p>
        </p:txBody>
      </p:sp>
      <p:pic>
        <p:nvPicPr>
          <p:cNvPr id="6" name="Picture 5">
            <a:extLst>
              <a:ext uri="{FF2B5EF4-FFF2-40B4-BE49-F238E27FC236}">
                <a16:creationId xmlns:a16="http://schemas.microsoft.com/office/drawing/2014/main" id="{8870D9A0-83A5-6F65-F936-46BBDBB580B3}"/>
              </a:ext>
            </a:extLst>
          </p:cNvPr>
          <p:cNvPicPr>
            <a:picLocks noChangeAspect="1"/>
          </p:cNvPicPr>
          <p:nvPr/>
        </p:nvPicPr>
        <p:blipFill>
          <a:blip r:embed="rId3"/>
          <a:stretch>
            <a:fillRect/>
          </a:stretch>
        </p:blipFill>
        <p:spPr>
          <a:xfrm>
            <a:off x="4670370" y="1148542"/>
            <a:ext cx="4296491" cy="3499658"/>
          </a:xfrm>
          <a:prstGeom prst="rect">
            <a:avLst/>
          </a:prstGeom>
        </p:spPr>
      </p:pic>
    </p:spTree>
    <p:extLst>
      <p:ext uri="{BB962C8B-B14F-4D97-AF65-F5344CB8AC3E}">
        <p14:creationId xmlns:p14="http://schemas.microsoft.com/office/powerpoint/2010/main" val="168149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latin typeface="Arial" panose="020B0604020202020204" pitchFamily="34" charset="0"/>
                <a:cs typeface="Arial" panose="020B0604020202020204" pitchFamily="34" charset="0"/>
              </a:rPr>
              <a:t>Notes</a:t>
            </a:r>
          </a:p>
        </p:txBody>
      </p:sp>
      <p:sp>
        <p:nvSpPr>
          <p:cNvPr id="7" name="TextBox 3"/>
          <p:cNvSpPr txBox="1">
            <a:spLocks noChangeArrowheads="1"/>
          </p:cNvSpPr>
          <p:nvPr/>
        </p:nvSpPr>
        <p:spPr bwMode="auto">
          <a:xfrm>
            <a:off x="457200" y="1752600"/>
            <a:ext cx="8001000" cy="337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a:solidFill>
                  <a:srgbClr val="0000FF"/>
                </a:solidFill>
                <a:latin typeface="Arial"/>
                <a:cs typeface="Arial"/>
              </a:rPr>
              <a:t>Citation:</a:t>
            </a:r>
          </a:p>
          <a:p>
            <a:pPr eaLnBrk="1" hangingPunct="1">
              <a:spcAft>
                <a:spcPts val="600"/>
              </a:spcAft>
            </a:pPr>
            <a:r>
              <a:rPr lang="en-US" sz="1400" dirty="0">
                <a:latin typeface="Arial"/>
                <a:cs typeface="Arial"/>
              </a:rPr>
              <a:t>Yoseph, E., E. Hoy, C. D. Elder, et al. 2023. "Tundra fire increases the likelihood of methane hotspot formation in the Yukon–Kuskokwim Delta, Alaska, USA." Environmental Research Letters, 18 (10): 104042 [10.1088/1748-9326/acf50b] </a:t>
            </a:r>
          </a:p>
          <a:p>
            <a:pPr eaLnBrk="1" hangingPunct="1">
              <a:spcAft>
                <a:spcPts val="600"/>
              </a:spcAft>
            </a:pPr>
            <a:endParaRPr lang="en-US" sz="1400" dirty="0">
              <a:solidFill>
                <a:srgbClr val="0000FF"/>
              </a:solidFill>
              <a:latin typeface="Arial"/>
              <a:cs typeface="Arial"/>
            </a:endParaRPr>
          </a:p>
          <a:p>
            <a:pPr eaLnBrk="1" hangingPunct="1">
              <a:spcAft>
                <a:spcPts val="600"/>
              </a:spcAft>
            </a:pPr>
            <a:r>
              <a:rPr lang="en-US" sz="1400" b="1" dirty="0">
                <a:solidFill>
                  <a:srgbClr val="0000FF"/>
                </a:solidFill>
                <a:latin typeface="Arial"/>
                <a:cs typeface="Arial"/>
              </a:rPr>
              <a:t>Award Information:</a:t>
            </a:r>
          </a:p>
          <a:p>
            <a:pPr algn="l"/>
            <a:r>
              <a:rPr lang="en-US" sz="1400" dirty="0">
                <a:latin typeface="Arial" panose="020B0604020202020204" pitchFamily="34" charset="0"/>
                <a:cs typeface="Arial" panose="020B0604020202020204" pitchFamily="34" charset="0"/>
              </a:rPr>
              <a:t>This research was supported by the NASA Terrestrial Ecology Arctic-Boreal Vulnerability Experiment (ABoVE); the </a:t>
            </a:r>
            <a:r>
              <a:rPr lang="en-US" sz="1400" b="0" i="0" u="none" strike="noStrike" baseline="0" dirty="0">
                <a:latin typeface="Arial" panose="020B0604020202020204" pitchFamily="34" charset="0"/>
                <a:cs typeface="Arial" panose="020B0604020202020204" pitchFamily="34" charset="0"/>
              </a:rPr>
              <a:t>NASA summer internship program; th</a:t>
            </a:r>
            <a:r>
              <a:rPr lang="en-US" sz="1400" dirty="0">
                <a:latin typeface="Arial" panose="020B0604020202020204" pitchFamily="34" charset="0"/>
                <a:cs typeface="Arial" panose="020B0604020202020204" pitchFamily="34" charset="0"/>
              </a:rPr>
              <a:t>e </a:t>
            </a:r>
            <a:r>
              <a:rPr lang="en-US" sz="1400" b="0" i="0" u="none" strike="noStrike" baseline="0" dirty="0">
                <a:latin typeface="Arial" panose="020B0604020202020204" pitchFamily="34" charset="0"/>
                <a:cs typeface="Arial" panose="020B0604020202020204" pitchFamily="34" charset="0"/>
              </a:rPr>
              <a:t>Carbon Cycle and Ecosystems Office; the Jet Propulsion Laboratory, California Institute of Technology, under a contract</a:t>
            </a:r>
          </a:p>
          <a:p>
            <a:pPr algn="l"/>
            <a:r>
              <a:rPr lang="en-US" sz="1400" b="0" i="0" u="none" strike="noStrike" baseline="0" dirty="0">
                <a:latin typeface="Arial" panose="020B0604020202020204" pitchFamily="34" charset="0"/>
                <a:cs typeface="Arial" panose="020B0604020202020204" pitchFamily="34" charset="0"/>
              </a:rPr>
              <a:t>with NASA (80NM0018D0004); a NASA FINESST Grant (80NSSC19K1301); and the NASA</a:t>
            </a:r>
          </a:p>
          <a:p>
            <a:pPr algn="l"/>
            <a:r>
              <a:rPr lang="en-US" sz="1400" b="0" i="0" u="none" strike="noStrike" baseline="0" dirty="0">
                <a:latin typeface="Arial" panose="020B0604020202020204" pitchFamily="34" charset="0"/>
                <a:cs typeface="Arial" panose="020B0604020202020204" pitchFamily="34" charset="0"/>
              </a:rPr>
              <a:t>High-End Computing (HEC) Program through the NASA Center for Climate Simulation (NCCS) at Goddard Space Flight Center.</a:t>
            </a:r>
            <a:endParaRPr lang="en-US" sz="1400" dirty="0">
              <a:latin typeface="Arial" panose="020B0604020202020204" pitchFamily="34" charset="0"/>
              <a:cs typeface="Arial" panose="020B0604020202020204" pitchFamily="34" charset="0"/>
            </a:endParaRPr>
          </a:p>
          <a:p>
            <a:pPr algn="l"/>
            <a:endParaRPr lang="en-US" sz="1100" dirty="0">
              <a:solidFill>
                <a:srgbClr val="0000FF"/>
              </a:solidFill>
              <a:latin typeface="Arial"/>
              <a:cs typeface="Arial"/>
            </a:endParaRPr>
          </a:p>
          <a:p>
            <a:pPr eaLnBrk="1" hangingPunct="1">
              <a:spcAft>
                <a:spcPts val="600"/>
              </a:spcAft>
            </a:pPr>
            <a:endParaRPr lang="en-US" sz="1400" dirty="0">
              <a:solidFill>
                <a:srgbClr val="0000FF"/>
              </a:solidFill>
              <a:latin typeface="Arial"/>
              <a:cs typeface="Aria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5742925"/>
            <a:ext cx="1676400" cy="614342"/>
          </a:xfrm>
          <a:prstGeom prst="rect">
            <a:avLst/>
          </a:prstGeom>
        </p:spPr>
      </p:pic>
    </p:spTree>
    <p:extLst>
      <p:ext uri="{BB962C8B-B14F-4D97-AF65-F5344CB8AC3E}">
        <p14:creationId xmlns:p14="http://schemas.microsoft.com/office/powerpoint/2010/main" val="2631804752"/>
      </p:ext>
    </p:extLst>
  </p:cSld>
  <p:clrMapOvr>
    <a:masterClrMapping/>
  </p:clrMapOvr>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9692</TotalTime>
  <Words>465</Words>
  <Application>Microsoft Office PowerPoint</Application>
  <PresentationFormat>On-screen Show (4:3)</PresentationFormat>
  <Paragraphs>24</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ArialUnicodeMS</vt:lpstr>
      <vt:lpstr>Calibri</vt:lpstr>
      <vt:lpstr>CMSY10</vt:lpstr>
      <vt:lpstr>MinionLT-Regular</vt:lpstr>
      <vt:lpstr>Times New Roman</vt:lpstr>
      <vt:lpstr>GPMC Nov 2001</vt:lpstr>
      <vt:lpstr>Tundra fire increases the likelihood of methane hotspot formation in the Yukon–Kuskokwim (YK) Delta, Alaska, USA Yoseph, E., Hoy, E., Elder, C., Ludwig, S., Thompson, D. and C. Miller 2023  Environ. Res. Lett. 18 104042 [10.1088/1748-9326/acf50b] </vt:lpstr>
      <vt:lpstr>Notes</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Hoy, Elizabeth (GSFC-618.0)[GLOBAL SCIENCE &amp; TECHNOLOGY INC]</cp:lastModifiedBy>
  <cp:revision>64</cp:revision>
  <cp:lastPrinted>2016-12-19T15:06:13Z</cp:lastPrinted>
  <dcterms:created xsi:type="dcterms:W3CDTF">2014-07-25T19:02:24Z</dcterms:created>
  <dcterms:modified xsi:type="dcterms:W3CDTF">2023-10-19T17:08:18Z</dcterms:modified>
</cp:coreProperties>
</file>