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450" autoAdjust="0"/>
  </p:normalViewPr>
  <p:slideViewPr>
    <p:cSldViewPr snapToGrid="0">
      <p:cViewPr varScale="1">
        <p:scale>
          <a:sx n="51" d="100"/>
          <a:sy n="51" d="100"/>
        </p:scale>
        <p:origin x="11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88733-E384-462F-85EA-E22E828BF689}"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684FC-4648-4018-A082-F2852BCEBEFC}" type="slidenum">
              <a:rPr lang="en-US" smtClean="0"/>
              <a:t>‹#›</a:t>
            </a:fld>
            <a:endParaRPr lang="en-US"/>
          </a:p>
        </p:txBody>
      </p:sp>
    </p:spTree>
    <p:extLst>
      <p:ext uri="{BB962C8B-B14F-4D97-AF65-F5344CB8AC3E}">
        <p14:creationId xmlns:p14="http://schemas.microsoft.com/office/powerpoint/2010/main" val="248609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111/oik.09925"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doi.org/10.3334/ORNLDAAC/218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Study sites:</a:t>
            </a:r>
            <a:r>
              <a:rPr lang="en-US" sz="1200" kern="1200" dirty="0" smtClean="0">
                <a:solidFill>
                  <a:schemeClr val="tx1"/>
                </a:solidFill>
                <a:effectLst/>
                <a:latin typeface="+mn-lt"/>
                <a:ea typeface="+mn-ea"/>
                <a:cs typeface="+mn-cs"/>
              </a:rPr>
              <a:t> Alaska and Washington, USA</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Funding: NASA</a:t>
            </a:r>
            <a:r>
              <a:rPr lang="en-US" sz="1800" dirty="0" smtClean="0">
                <a:solidFill>
                  <a:srgbClr val="000000"/>
                </a:solidFill>
                <a:effectLst/>
                <a:latin typeface="Times New Roman" panose="02020603050405020304" pitchFamily="18" charset="0"/>
                <a:ea typeface="Calibri" panose="020F0502020204030204" pitchFamily="34" charset="0"/>
              </a:rPr>
              <a:t> Interdisciplinary Research in Earth Science (IDS) grants 80NSSC20K1291 to JDL and LRP</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Citation: </a:t>
            </a:r>
            <a:r>
              <a:rPr lang="en-US" sz="1200" kern="1200" dirty="0" err="1" smtClean="0">
                <a:solidFill>
                  <a:schemeClr val="tx1"/>
                </a:solidFill>
                <a:effectLst/>
                <a:latin typeface="+mn-lt"/>
                <a:ea typeface="+mn-ea"/>
                <a:cs typeface="+mn-cs"/>
              </a:rPr>
              <a:t>Sullender</a:t>
            </a:r>
            <a:r>
              <a:rPr lang="en-US" sz="1200" kern="1200" dirty="0" smtClean="0">
                <a:solidFill>
                  <a:schemeClr val="tx1"/>
                </a:solidFill>
                <a:effectLst/>
                <a:latin typeface="+mn-lt"/>
                <a:ea typeface="+mn-ea"/>
                <a:cs typeface="+mn-cs"/>
              </a:rPr>
              <a:t>, B, C Cunningham, J Lundquist, LR Prugh. 2023. Defining the danger zone: Critical snow support thresholds for predator-prey interactions. </a:t>
            </a:r>
            <a:r>
              <a:rPr lang="en-US" sz="1200" b="0" i="1" kern="1200" dirty="0" err="1" smtClean="0">
                <a:solidFill>
                  <a:schemeClr val="tx1"/>
                </a:solidFill>
                <a:effectLst/>
                <a:latin typeface="+mn-lt"/>
                <a:ea typeface="+mn-ea"/>
                <a:cs typeface="+mn-cs"/>
              </a:rPr>
              <a:t>Oikos</a:t>
            </a:r>
            <a:r>
              <a:rPr lang="en-US" sz="1200" b="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https://doi.org/10.1111/oik.09925</a:t>
            </a:r>
            <a:r>
              <a:rPr lang="en-US" sz="1200" kern="1200" dirty="0" smtClean="0">
                <a:solidFill>
                  <a:schemeClr val="tx1"/>
                </a:solidFill>
                <a:effectLst/>
                <a:latin typeface="+mn-lt"/>
                <a:ea typeface="+mn-ea"/>
                <a:cs typeface="+mn-cs"/>
              </a:rPr>
              <a:t> </a:t>
            </a:r>
          </a:p>
          <a:p>
            <a:pPr marL="0" marR="0" lvl="0" indent="0" algn="l" defTabSz="91384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5274"/>
              </a:solidFill>
              <a:effectLst/>
              <a:uLnTx/>
              <a:uFillTx/>
              <a:latin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Dataset:</a:t>
            </a:r>
            <a:r>
              <a:rPr lang="en-US" dirty="0" smtClean="0"/>
              <a:t> </a:t>
            </a:r>
            <a:r>
              <a:rPr lang="en-US" sz="1200" kern="1200" dirty="0" err="1" smtClean="0">
                <a:solidFill>
                  <a:schemeClr val="tx1"/>
                </a:solidFill>
                <a:effectLst/>
                <a:latin typeface="+mn-lt"/>
                <a:ea typeface="+mn-ea"/>
                <a:cs typeface="+mn-cs"/>
              </a:rPr>
              <a:t>Sullender</a:t>
            </a:r>
            <a:r>
              <a:rPr lang="en-US" sz="1200" kern="1200" dirty="0" smtClean="0">
                <a:solidFill>
                  <a:schemeClr val="tx1"/>
                </a:solidFill>
                <a:effectLst/>
                <a:latin typeface="+mn-lt"/>
                <a:ea typeface="+mn-ea"/>
                <a:cs typeface="+mn-cs"/>
              </a:rPr>
              <a:t>, B.K., C.X. Cunningham, J.D. Lundquist, and L.R. Prugh. 2023. Snow Properties and Wildlife Tracks in Washington and Alaska. ORNL DAAC, Oak Ridge, Tennessee, USA. </a:t>
            </a:r>
            <a:r>
              <a:rPr lang="en-US" sz="1200" u="sng" kern="1200" dirty="0" smtClean="0">
                <a:solidFill>
                  <a:schemeClr val="tx1"/>
                </a:solidFill>
                <a:effectLst/>
                <a:latin typeface="+mn-lt"/>
                <a:ea typeface="+mn-ea"/>
                <a:cs typeface="+mn-cs"/>
                <a:hlinkClick r:id="rId4"/>
              </a:rPr>
              <a:t>https://doi.org/10.3334/ORNLDAAC/2188</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4684FC-4648-4018-A082-F2852BCEBEFC}" type="slidenum">
              <a:rPr lang="en-US" smtClean="0"/>
              <a:t>1</a:t>
            </a:fld>
            <a:endParaRPr lang="en-US"/>
          </a:p>
        </p:txBody>
      </p:sp>
    </p:spTree>
    <p:extLst>
      <p:ext uri="{BB962C8B-B14F-4D97-AF65-F5344CB8AC3E}">
        <p14:creationId xmlns:p14="http://schemas.microsoft.com/office/powerpoint/2010/main" val="208598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BE9F-3E44-C059-15DC-FAB1266D65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AC2DF-8B60-CB06-3348-5ED42A68C1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F78E3-7A4A-76C7-567F-A04E08B84711}"/>
              </a:ext>
            </a:extLst>
          </p:cNvPr>
          <p:cNvSpPr>
            <a:spLocks noGrp="1"/>
          </p:cNvSpPr>
          <p:nvPr>
            <p:ph type="dt" sz="half" idx="10"/>
          </p:nvPr>
        </p:nvSpPr>
        <p:spPr/>
        <p:txBody>
          <a:bodyPr/>
          <a:lstStyle/>
          <a:p>
            <a:fld id="{E2D495FB-51DD-644D-AB63-E2E334D4C5A4}" type="datetimeFigureOut">
              <a:rPr lang="en-US" smtClean="0"/>
              <a:t>9/27/2023</a:t>
            </a:fld>
            <a:endParaRPr lang="en-US"/>
          </a:p>
        </p:txBody>
      </p:sp>
      <p:sp>
        <p:nvSpPr>
          <p:cNvPr id="5" name="Footer Placeholder 4">
            <a:extLst>
              <a:ext uri="{FF2B5EF4-FFF2-40B4-BE49-F238E27FC236}">
                <a16:creationId xmlns:a16="http://schemas.microsoft.com/office/drawing/2014/main" id="{3F59F963-E4BB-F779-C96A-D13BABBE7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438D1-8C4B-1C8F-C69E-AA51919B678B}"/>
              </a:ext>
            </a:extLst>
          </p:cNvPr>
          <p:cNvSpPr>
            <a:spLocks noGrp="1"/>
          </p:cNvSpPr>
          <p:nvPr>
            <p:ph type="sldNum" sz="quarter" idx="12"/>
          </p:nvPr>
        </p:nvSpPr>
        <p:spPr/>
        <p:txBody>
          <a:bodyPr/>
          <a:lstStyle/>
          <a:p>
            <a:fld id="{A4945B6E-448D-9F40-9DF3-D8CF4BE60727}" type="slidenum">
              <a:rPr lang="en-US" smtClean="0"/>
              <a:t>‹#›</a:t>
            </a:fld>
            <a:endParaRPr lang="en-US"/>
          </a:p>
        </p:txBody>
      </p:sp>
    </p:spTree>
    <p:extLst>
      <p:ext uri="{BB962C8B-B14F-4D97-AF65-F5344CB8AC3E}">
        <p14:creationId xmlns:p14="http://schemas.microsoft.com/office/powerpoint/2010/main" val="222185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13E5-5936-E3B9-F1A3-E95E31D1E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CB5673-BB02-85F7-5EBA-2A40E6C58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A83D2-D546-550B-9E7A-051F7E73096F}"/>
              </a:ext>
            </a:extLst>
          </p:cNvPr>
          <p:cNvSpPr>
            <a:spLocks noGrp="1"/>
          </p:cNvSpPr>
          <p:nvPr>
            <p:ph type="dt" sz="half" idx="10"/>
          </p:nvPr>
        </p:nvSpPr>
        <p:spPr/>
        <p:txBody>
          <a:bodyPr/>
          <a:lstStyle/>
          <a:p>
            <a:fld id="{E2D495FB-51DD-644D-AB63-E2E334D4C5A4}" type="datetimeFigureOut">
              <a:rPr lang="en-US" smtClean="0"/>
              <a:t>9/27/2023</a:t>
            </a:fld>
            <a:endParaRPr lang="en-US"/>
          </a:p>
        </p:txBody>
      </p:sp>
      <p:sp>
        <p:nvSpPr>
          <p:cNvPr id="5" name="Footer Placeholder 4">
            <a:extLst>
              <a:ext uri="{FF2B5EF4-FFF2-40B4-BE49-F238E27FC236}">
                <a16:creationId xmlns:a16="http://schemas.microsoft.com/office/drawing/2014/main" id="{6FF30248-C4E6-5BA4-BC5F-B6E57CB6D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2FE29-86F2-C7A1-1C0D-9CDB1F51F09F}"/>
              </a:ext>
            </a:extLst>
          </p:cNvPr>
          <p:cNvSpPr>
            <a:spLocks noGrp="1"/>
          </p:cNvSpPr>
          <p:nvPr>
            <p:ph type="sldNum" sz="quarter" idx="12"/>
          </p:nvPr>
        </p:nvSpPr>
        <p:spPr/>
        <p:txBody>
          <a:bodyPr/>
          <a:lstStyle/>
          <a:p>
            <a:fld id="{A4945B6E-448D-9F40-9DF3-D8CF4BE60727}" type="slidenum">
              <a:rPr lang="en-US" smtClean="0"/>
              <a:t>‹#›</a:t>
            </a:fld>
            <a:endParaRPr lang="en-US"/>
          </a:p>
        </p:txBody>
      </p:sp>
    </p:spTree>
    <p:extLst>
      <p:ext uri="{BB962C8B-B14F-4D97-AF65-F5344CB8AC3E}">
        <p14:creationId xmlns:p14="http://schemas.microsoft.com/office/powerpoint/2010/main" val="312901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9B722-BDCB-1581-AC01-26928C3CF2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052D89-3129-FA49-F1CB-EEBF8A1E2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6DD70-CB74-89DE-61EA-3C477B44DF2F}"/>
              </a:ext>
            </a:extLst>
          </p:cNvPr>
          <p:cNvSpPr>
            <a:spLocks noGrp="1"/>
          </p:cNvSpPr>
          <p:nvPr>
            <p:ph type="dt" sz="half" idx="10"/>
          </p:nvPr>
        </p:nvSpPr>
        <p:spPr/>
        <p:txBody>
          <a:bodyPr/>
          <a:lstStyle/>
          <a:p>
            <a:fld id="{E2D495FB-51DD-644D-AB63-E2E334D4C5A4}" type="datetimeFigureOut">
              <a:rPr lang="en-US" smtClean="0"/>
              <a:t>9/27/2023</a:t>
            </a:fld>
            <a:endParaRPr lang="en-US"/>
          </a:p>
        </p:txBody>
      </p:sp>
      <p:sp>
        <p:nvSpPr>
          <p:cNvPr id="5" name="Footer Placeholder 4">
            <a:extLst>
              <a:ext uri="{FF2B5EF4-FFF2-40B4-BE49-F238E27FC236}">
                <a16:creationId xmlns:a16="http://schemas.microsoft.com/office/drawing/2014/main" id="{56B8B4F5-184F-9770-084C-BE29E527B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07FB4-01CD-7B64-F337-1F8642A460CF}"/>
              </a:ext>
            </a:extLst>
          </p:cNvPr>
          <p:cNvSpPr>
            <a:spLocks noGrp="1"/>
          </p:cNvSpPr>
          <p:nvPr>
            <p:ph type="sldNum" sz="quarter" idx="12"/>
          </p:nvPr>
        </p:nvSpPr>
        <p:spPr/>
        <p:txBody>
          <a:bodyPr/>
          <a:lstStyle/>
          <a:p>
            <a:fld id="{A4945B6E-448D-9F40-9DF3-D8CF4BE60727}" type="slidenum">
              <a:rPr lang="en-US" smtClean="0"/>
              <a:t>‹#›</a:t>
            </a:fld>
            <a:endParaRPr lang="en-US"/>
          </a:p>
        </p:txBody>
      </p:sp>
    </p:spTree>
    <p:extLst>
      <p:ext uri="{BB962C8B-B14F-4D97-AF65-F5344CB8AC3E}">
        <p14:creationId xmlns:p14="http://schemas.microsoft.com/office/powerpoint/2010/main" val="45772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1CCD-0395-050D-3941-2E9F3C0E2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35FAA-FD4E-D1B9-A617-A7ECBD5E78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66E4B-C0A8-6E7B-0352-A43367D3A2F6}"/>
              </a:ext>
            </a:extLst>
          </p:cNvPr>
          <p:cNvSpPr>
            <a:spLocks noGrp="1"/>
          </p:cNvSpPr>
          <p:nvPr>
            <p:ph type="dt" sz="half" idx="10"/>
          </p:nvPr>
        </p:nvSpPr>
        <p:spPr/>
        <p:txBody>
          <a:bodyPr/>
          <a:lstStyle/>
          <a:p>
            <a:fld id="{E2D495FB-51DD-644D-AB63-E2E334D4C5A4}" type="datetimeFigureOut">
              <a:rPr lang="en-US" smtClean="0"/>
              <a:t>9/27/2023</a:t>
            </a:fld>
            <a:endParaRPr lang="en-US"/>
          </a:p>
        </p:txBody>
      </p:sp>
      <p:sp>
        <p:nvSpPr>
          <p:cNvPr id="5" name="Footer Placeholder 4">
            <a:extLst>
              <a:ext uri="{FF2B5EF4-FFF2-40B4-BE49-F238E27FC236}">
                <a16:creationId xmlns:a16="http://schemas.microsoft.com/office/drawing/2014/main" id="{5166E004-609D-18EE-9372-B324AF878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7DE08-800D-93A8-F9FF-569E0116CCB1}"/>
              </a:ext>
            </a:extLst>
          </p:cNvPr>
          <p:cNvSpPr>
            <a:spLocks noGrp="1"/>
          </p:cNvSpPr>
          <p:nvPr>
            <p:ph type="sldNum" sz="quarter" idx="12"/>
          </p:nvPr>
        </p:nvSpPr>
        <p:spPr/>
        <p:txBody>
          <a:bodyPr/>
          <a:lstStyle/>
          <a:p>
            <a:fld id="{A4945B6E-448D-9F40-9DF3-D8CF4BE60727}" type="slidenum">
              <a:rPr lang="en-US" smtClean="0"/>
              <a:t>‹#›</a:t>
            </a:fld>
            <a:endParaRPr lang="en-US"/>
          </a:p>
        </p:txBody>
      </p:sp>
    </p:spTree>
    <p:extLst>
      <p:ext uri="{BB962C8B-B14F-4D97-AF65-F5344CB8AC3E}">
        <p14:creationId xmlns:p14="http://schemas.microsoft.com/office/powerpoint/2010/main" val="48982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144E-A221-5A81-4E81-9DE5AC6E6C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79C768-A184-5FEF-B9D5-A7AAC43C78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FEF4BA-44ED-59B3-5FCB-CC1C941A5511}"/>
              </a:ext>
            </a:extLst>
          </p:cNvPr>
          <p:cNvSpPr>
            <a:spLocks noGrp="1"/>
          </p:cNvSpPr>
          <p:nvPr>
            <p:ph type="dt" sz="half" idx="10"/>
          </p:nvPr>
        </p:nvSpPr>
        <p:spPr/>
        <p:txBody>
          <a:bodyPr/>
          <a:lstStyle/>
          <a:p>
            <a:fld id="{E2D495FB-51DD-644D-AB63-E2E334D4C5A4}" type="datetimeFigureOut">
              <a:rPr lang="en-US" smtClean="0"/>
              <a:t>9/27/2023</a:t>
            </a:fld>
            <a:endParaRPr lang="en-US"/>
          </a:p>
        </p:txBody>
      </p:sp>
      <p:sp>
        <p:nvSpPr>
          <p:cNvPr id="5" name="Footer Placeholder 4">
            <a:extLst>
              <a:ext uri="{FF2B5EF4-FFF2-40B4-BE49-F238E27FC236}">
                <a16:creationId xmlns:a16="http://schemas.microsoft.com/office/drawing/2014/main" id="{4DB4FD04-0C1E-4F3F-2B83-E70058176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2F2E4-6EDB-7E7C-0864-CD15507A1373}"/>
              </a:ext>
            </a:extLst>
          </p:cNvPr>
          <p:cNvSpPr>
            <a:spLocks noGrp="1"/>
          </p:cNvSpPr>
          <p:nvPr>
            <p:ph type="sldNum" sz="quarter" idx="12"/>
          </p:nvPr>
        </p:nvSpPr>
        <p:spPr/>
        <p:txBody>
          <a:bodyPr/>
          <a:lstStyle/>
          <a:p>
            <a:fld id="{A4945B6E-448D-9F40-9DF3-D8CF4BE60727}" type="slidenum">
              <a:rPr lang="en-US" smtClean="0"/>
              <a:t>‹#›</a:t>
            </a:fld>
            <a:endParaRPr lang="en-US"/>
          </a:p>
        </p:txBody>
      </p:sp>
    </p:spTree>
    <p:extLst>
      <p:ext uri="{BB962C8B-B14F-4D97-AF65-F5344CB8AC3E}">
        <p14:creationId xmlns:p14="http://schemas.microsoft.com/office/powerpoint/2010/main" val="362045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570E-7C53-4BC2-BCD0-8CC0804A8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6DD6-D9DA-E618-9A59-09A52995DB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159F14-EB56-5B94-4B92-87BD11F456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F70B3A-FDB8-BB44-74A1-B63324EFB674}"/>
              </a:ext>
            </a:extLst>
          </p:cNvPr>
          <p:cNvSpPr>
            <a:spLocks noGrp="1"/>
          </p:cNvSpPr>
          <p:nvPr>
            <p:ph type="dt" sz="half" idx="10"/>
          </p:nvPr>
        </p:nvSpPr>
        <p:spPr/>
        <p:txBody>
          <a:bodyPr/>
          <a:lstStyle/>
          <a:p>
            <a:fld id="{E2D495FB-51DD-644D-AB63-E2E334D4C5A4}" type="datetimeFigureOut">
              <a:rPr lang="en-US" smtClean="0"/>
              <a:t>9/27/2023</a:t>
            </a:fld>
            <a:endParaRPr lang="en-US"/>
          </a:p>
        </p:txBody>
      </p:sp>
      <p:sp>
        <p:nvSpPr>
          <p:cNvPr id="6" name="Footer Placeholder 5">
            <a:extLst>
              <a:ext uri="{FF2B5EF4-FFF2-40B4-BE49-F238E27FC236}">
                <a16:creationId xmlns:a16="http://schemas.microsoft.com/office/drawing/2014/main" id="{C1E821EC-F262-139E-9711-892F49B18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CD4299-4CE8-7521-2EB3-39F90E54A806}"/>
              </a:ext>
            </a:extLst>
          </p:cNvPr>
          <p:cNvSpPr>
            <a:spLocks noGrp="1"/>
          </p:cNvSpPr>
          <p:nvPr>
            <p:ph type="sldNum" sz="quarter" idx="12"/>
          </p:nvPr>
        </p:nvSpPr>
        <p:spPr/>
        <p:txBody>
          <a:bodyPr/>
          <a:lstStyle/>
          <a:p>
            <a:fld id="{A4945B6E-448D-9F40-9DF3-D8CF4BE60727}" type="slidenum">
              <a:rPr lang="en-US" smtClean="0"/>
              <a:t>‹#›</a:t>
            </a:fld>
            <a:endParaRPr lang="en-US"/>
          </a:p>
        </p:txBody>
      </p:sp>
    </p:spTree>
    <p:extLst>
      <p:ext uri="{BB962C8B-B14F-4D97-AF65-F5344CB8AC3E}">
        <p14:creationId xmlns:p14="http://schemas.microsoft.com/office/powerpoint/2010/main" val="91115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AAB3-7EF8-C128-AC9A-DC022735CE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9EB5DD-724A-BC97-BAEC-53920E8779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FE01B-15A0-0F8B-5198-B1486A5539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6C09EF-6354-19C8-0738-9653667F6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622C-20E3-62C8-ECEB-8BC6DAFF4F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DB552B-3FA5-8EE2-567E-B37CE8BF54C9}"/>
              </a:ext>
            </a:extLst>
          </p:cNvPr>
          <p:cNvSpPr>
            <a:spLocks noGrp="1"/>
          </p:cNvSpPr>
          <p:nvPr>
            <p:ph type="dt" sz="half" idx="10"/>
          </p:nvPr>
        </p:nvSpPr>
        <p:spPr/>
        <p:txBody>
          <a:bodyPr/>
          <a:lstStyle/>
          <a:p>
            <a:fld id="{E2D495FB-51DD-644D-AB63-E2E334D4C5A4}" type="datetimeFigureOut">
              <a:rPr lang="en-US" smtClean="0"/>
              <a:t>9/27/2023</a:t>
            </a:fld>
            <a:endParaRPr lang="en-US"/>
          </a:p>
        </p:txBody>
      </p:sp>
      <p:sp>
        <p:nvSpPr>
          <p:cNvPr id="8" name="Footer Placeholder 7">
            <a:extLst>
              <a:ext uri="{FF2B5EF4-FFF2-40B4-BE49-F238E27FC236}">
                <a16:creationId xmlns:a16="http://schemas.microsoft.com/office/drawing/2014/main" id="{430F1A20-BE43-8C45-AA61-069F2DB32D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23E5DC-A88B-6391-D207-55DE4E90E7B9}"/>
              </a:ext>
            </a:extLst>
          </p:cNvPr>
          <p:cNvSpPr>
            <a:spLocks noGrp="1"/>
          </p:cNvSpPr>
          <p:nvPr>
            <p:ph type="sldNum" sz="quarter" idx="12"/>
          </p:nvPr>
        </p:nvSpPr>
        <p:spPr/>
        <p:txBody>
          <a:bodyPr/>
          <a:lstStyle/>
          <a:p>
            <a:fld id="{A4945B6E-448D-9F40-9DF3-D8CF4BE60727}" type="slidenum">
              <a:rPr lang="en-US" smtClean="0"/>
              <a:t>‹#›</a:t>
            </a:fld>
            <a:endParaRPr lang="en-US"/>
          </a:p>
        </p:txBody>
      </p:sp>
    </p:spTree>
    <p:extLst>
      <p:ext uri="{BB962C8B-B14F-4D97-AF65-F5344CB8AC3E}">
        <p14:creationId xmlns:p14="http://schemas.microsoft.com/office/powerpoint/2010/main" val="110813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43D3-08DA-B9BB-52D2-C504F21279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9CC11-A72F-5123-DB30-E1DF1389CA61}"/>
              </a:ext>
            </a:extLst>
          </p:cNvPr>
          <p:cNvSpPr>
            <a:spLocks noGrp="1"/>
          </p:cNvSpPr>
          <p:nvPr>
            <p:ph type="dt" sz="half" idx="10"/>
          </p:nvPr>
        </p:nvSpPr>
        <p:spPr/>
        <p:txBody>
          <a:bodyPr/>
          <a:lstStyle/>
          <a:p>
            <a:fld id="{E2D495FB-51DD-644D-AB63-E2E334D4C5A4}" type="datetimeFigureOut">
              <a:rPr lang="en-US" smtClean="0"/>
              <a:t>9/27/2023</a:t>
            </a:fld>
            <a:endParaRPr lang="en-US"/>
          </a:p>
        </p:txBody>
      </p:sp>
      <p:sp>
        <p:nvSpPr>
          <p:cNvPr id="4" name="Footer Placeholder 3">
            <a:extLst>
              <a:ext uri="{FF2B5EF4-FFF2-40B4-BE49-F238E27FC236}">
                <a16:creationId xmlns:a16="http://schemas.microsoft.com/office/drawing/2014/main" id="{CCCDE596-5704-847F-7D5C-0AD7BB90B9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5A99CB-2B53-D511-1660-B9B3211F2AB0}"/>
              </a:ext>
            </a:extLst>
          </p:cNvPr>
          <p:cNvSpPr>
            <a:spLocks noGrp="1"/>
          </p:cNvSpPr>
          <p:nvPr>
            <p:ph type="sldNum" sz="quarter" idx="12"/>
          </p:nvPr>
        </p:nvSpPr>
        <p:spPr/>
        <p:txBody>
          <a:bodyPr/>
          <a:lstStyle/>
          <a:p>
            <a:fld id="{A4945B6E-448D-9F40-9DF3-D8CF4BE60727}" type="slidenum">
              <a:rPr lang="en-US" smtClean="0"/>
              <a:t>‹#›</a:t>
            </a:fld>
            <a:endParaRPr lang="en-US"/>
          </a:p>
        </p:txBody>
      </p:sp>
    </p:spTree>
    <p:extLst>
      <p:ext uri="{BB962C8B-B14F-4D97-AF65-F5344CB8AC3E}">
        <p14:creationId xmlns:p14="http://schemas.microsoft.com/office/powerpoint/2010/main" val="226542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CA267-40FC-3BFC-8AE1-6AAF40B99426}"/>
              </a:ext>
            </a:extLst>
          </p:cNvPr>
          <p:cNvSpPr>
            <a:spLocks noGrp="1"/>
          </p:cNvSpPr>
          <p:nvPr>
            <p:ph type="dt" sz="half" idx="10"/>
          </p:nvPr>
        </p:nvSpPr>
        <p:spPr/>
        <p:txBody>
          <a:bodyPr/>
          <a:lstStyle/>
          <a:p>
            <a:fld id="{E2D495FB-51DD-644D-AB63-E2E334D4C5A4}" type="datetimeFigureOut">
              <a:rPr lang="en-US" smtClean="0"/>
              <a:t>9/27/2023</a:t>
            </a:fld>
            <a:endParaRPr lang="en-US"/>
          </a:p>
        </p:txBody>
      </p:sp>
      <p:sp>
        <p:nvSpPr>
          <p:cNvPr id="3" name="Footer Placeholder 2">
            <a:extLst>
              <a:ext uri="{FF2B5EF4-FFF2-40B4-BE49-F238E27FC236}">
                <a16:creationId xmlns:a16="http://schemas.microsoft.com/office/drawing/2014/main" id="{0DB5208C-AAE6-1370-FDEF-F1910C701F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7B13F9-9884-C811-C417-21C0A1BA2718}"/>
              </a:ext>
            </a:extLst>
          </p:cNvPr>
          <p:cNvSpPr>
            <a:spLocks noGrp="1"/>
          </p:cNvSpPr>
          <p:nvPr>
            <p:ph type="sldNum" sz="quarter" idx="12"/>
          </p:nvPr>
        </p:nvSpPr>
        <p:spPr/>
        <p:txBody>
          <a:bodyPr/>
          <a:lstStyle/>
          <a:p>
            <a:fld id="{A4945B6E-448D-9F40-9DF3-D8CF4BE60727}" type="slidenum">
              <a:rPr lang="en-US" smtClean="0"/>
              <a:t>‹#›</a:t>
            </a:fld>
            <a:endParaRPr lang="en-US"/>
          </a:p>
        </p:txBody>
      </p:sp>
    </p:spTree>
    <p:extLst>
      <p:ext uri="{BB962C8B-B14F-4D97-AF65-F5344CB8AC3E}">
        <p14:creationId xmlns:p14="http://schemas.microsoft.com/office/powerpoint/2010/main" val="75153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8A93E-EF00-4CA8-EBBE-DA1C6B513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54AFA5-59F7-ED0A-5157-CE2A4475F9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FB2828-B950-F090-5E14-091B6EBDD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4456D-C956-712C-DDBD-C58FBF9D9CED}"/>
              </a:ext>
            </a:extLst>
          </p:cNvPr>
          <p:cNvSpPr>
            <a:spLocks noGrp="1"/>
          </p:cNvSpPr>
          <p:nvPr>
            <p:ph type="dt" sz="half" idx="10"/>
          </p:nvPr>
        </p:nvSpPr>
        <p:spPr/>
        <p:txBody>
          <a:bodyPr/>
          <a:lstStyle/>
          <a:p>
            <a:fld id="{E2D495FB-51DD-644D-AB63-E2E334D4C5A4}" type="datetimeFigureOut">
              <a:rPr lang="en-US" smtClean="0"/>
              <a:t>9/27/2023</a:t>
            </a:fld>
            <a:endParaRPr lang="en-US"/>
          </a:p>
        </p:txBody>
      </p:sp>
      <p:sp>
        <p:nvSpPr>
          <p:cNvPr id="6" name="Footer Placeholder 5">
            <a:extLst>
              <a:ext uri="{FF2B5EF4-FFF2-40B4-BE49-F238E27FC236}">
                <a16:creationId xmlns:a16="http://schemas.microsoft.com/office/drawing/2014/main" id="{B8C8AEC7-79A0-4390-70FC-11208CB97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2E734-EC35-0B3F-D0E5-8AEFE3999921}"/>
              </a:ext>
            </a:extLst>
          </p:cNvPr>
          <p:cNvSpPr>
            <a:spLocks noGrp="1"/>
          </p:cNvSpPr>
          <p:nvPr>
            <p:ph type="sldNum" sz="quarter" idx="12"/>
          </p:nvPr>
        </p:nvSpPr>
        <p:spPr/>
        <p:txBody>
          <a:bodyPr/>
          <a:lstStyle/>
          <a:p>
            <a:fld id="{A4945B6E-448D-9F40-9DF3-D8CF4BE60727}" type="slidenum">
              <a:rPr lang="en-US" smtClean="0"/>
              <a:t>‹#›</a:t>
            </a:fld>
            <a:endParaRPr lang="en-US"/>
          </a:p>
        </p:txBody>
      </p:sp>
    </p:spTree>
    <p:extLst>
      <p:ext uri="{BB962C8B-B14F-4D97-AF65-F5344CB8AC3E}">
        <p14:creationId xmlns:p14="http://schemas.microsoft.com/office/powerpoint/2010/main" val="375164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007F-0B00-B532-AC8E-822715DE5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3A0E32-0338-BD56-1D4E-2163B7450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6EFC03-C8B4-1328-9302-4BE3CB1C3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4B5C3-03D1-D591-EFE8-F7405549CCA2}"/>
              </a:ext>
            </a:extLst>
          </p:cNvPr>
          <p:cNvSpPr>
            <a:spLocks noGrp="1"/>
          </p:cNvSpPr>
          <p:nvPr>
            <p:ph type="dt" sz="half" idx="10"/>
          </p:nvPr>
        </p:nvSpPr>
        <p:spPr/>
        <p:txBody>
          <a:bodyPr/>
          <a:lstStyle/>
          <a:p>
            <a:fld id="{E2D495FB-51DD-644D-AB63-E2E334D4C5A4}" type="datetimeFigureOut">
              <a:rPr lang="en-US" smtClean="0"/>
              <a:t>9/27/2023</a:t>
            </a:fld>
            <a:endParaRPr lang="en-US"/>
          </a:p>
        </p:txBody>
      </p:sp>
      <p:sp>
        <p:nvSpPr>
          <p:cNvPr id="6" name="Footer Placeholder 5">
            <a:extLst>
              <a:ext uri="{FF2B5EF4-FFF2-40B4-BE49-F238E27FC236}">
                <a16:creationId xmlns:a16="http://schemas.microsoft.com/office/drawing/2014/main" id="{01BC53C4-ECF1-11F1-AB7D-609E4B5F3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AA8A1-28BC-95BB-D23E-2414161D39F8}"/>
              </a:ext>
            </a:extLst>
          </p:cNvPr>
          <p:cNvSpPr>
            <a:spLocks noGrp="1"/>
          </p:cNvSpPr>
          <p:nvPr>
            <p:ph type="sldNum" sz="quarter" idx="12"/>
          </p:nvPr>
        </p:nvSpPr>
        <p:spPr/>
        <p:txBody>
          <a:bodyPr/>
          <a:lstStyle/>
          <a:p>
            <a:fld id="{A4945B6E-448D-9F40-9DF3-D8CF4BE60727}" type="slidenum">
              <a:rPr lang="en-US" smtClean="0"/>
              <a:t>‹#›</a:t>
            </a:fld>
            <a:endParaRPr lang="en-US"/>
          </a:p>
        </p:txBody>
      </p:sp>
    </p:spTree>
    <p:extLst>
      <p:ext uri="{BB962C8B-B14F-4D97-AF65-F5344CB8AC3E}">
        <p14:creationId xmlns:p14="http://schemas.microsoft.com/office/powerpoint/2010/main" val="134404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B2E5DD-BBC2-03A8-849D-BA69AE86A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DE80D9-6621-9CC8-E7EA-A35311543C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27E08-FF4E-104D-D9B4-A4DA09C0E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495FB-51DD-644D-AB63-E2E334D4C5A4}" type="datetimeFigureOut">
              <a:rPr lang="en-US" smtClean="0"/>
              <a:t>9/27/2023</a:t>
            </a:fld>
            <a:endParaRPr lang="en-US"/>
          </a:p>
        </p:txBody>
      </p:sp>
      <p:sp>
        <p:nvSpPr>
          <p:cNvPr id="5" name="Footer Placeholder 4">
            <a:extLst>
              <a:ext uri="{FF2B5EF4-FFF2-40B4-BE49-F238E27FC236}">
                <a16:creationId xmlns:a16="http://schemas.microsoft.com/office/drawing/2014/main" id="{6B8A2114-F4A5-8CAC-E744-B790060FB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422BAF-382E-AFB7-7590-4D65232EC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45B6E-448D-9F40-9DF3-D8CF4BE60727}" type="slidenum">
              <a:rPr lang="en-US" smtClean="0"/>
              <a:t>‹#›</a:t>
            </a:fld>
            <a:endParaRPr lang="en-US"/>
          </a:p>
        </p:txBody>
      </p:sp>
    </p:spTree>
    <p:extLst>
      <p:ext uri="{BB962C8B-B14F-4D97-AF65-F5344CB8AC3E}">
        <p14:creationId xmlns:p14="http://schemas.microsoft.com/office/powerpoint/2010/main" val="1226089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111/oik.099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7A6C84-0AB8-A5BE-8387-25ED73F99ED6}"/>
              </a:ext>
            </a:extLst>
          </p:cNvPr>
          <p:cNvSpPr txBox="1"/>
          <p:nvPr/>
        </p:nvSpPr>
        <p:spPr>
          <a:xfrm>
            <a:off x="1692166" y="595755"/>
            <a:ext cx="7102399" cy="523220"/>
          </a:xfrm>
          <a:prstGeom prst="rect">
            <a:avLst/>
          </a:prstGeom>
          <a:noFill/>
        </p:spPr>
        <p:txBody>
          <a:bodyPr wrap="square" rtlCol="0">
            <a:spAutoFit/>
          </a:bodyPr>
          <a:lstStyle/>
          <a:p>
            <a:pPr lvl="0" algn="ctr" defTabSz="913843">
              <a:defRPr/>
            </a:pPr>
            <a:r>
              <a:rPr lang="en-US" sz="1400" dirty="0">
                <a:solidFill>
                  <a:srgbClr val="000000"/>
                </a:solidFill>
                <a:latin typeface="Arial" panose="020B0604020202020204" pitchFamily="34" charset="0"/>
                <a:cs typeface="Arial" panose="020B0604020202020204" pitchFamily="34" charset="0"/>
              </a:rPr>
              <a:t>Benjamin K. </a:t>
            </a:r>
            <a:r>
              <a:rPr lang="en-US" sz="1400" dirty="0" err="1">
                <a:solidFill>
                  <a:srgbClr val="000000"/>
                </a:solidFill>
                <a:latin typeface="Arial" panose="020B0604020202020204" pitchFamily="34" charset="0"/>
                <a:cs typeface="Arial" panose="020B0604020202020204" pitchFamily="34" charset="0"/>
              </a:rPr>
              <a:t>Sullender</a:t>
            </a:r>
            <a:r>
              <a:rPr lang="en-US" sz="1400" dirty="0">
                <a:solidFill>
                  <a:srgbClr val="000000"/>
                </a:solidFill>
                <a:latin typeface="Arial" panose="020B0604020202020204" pitchFamily="34" charset="0"/>
                <a:cs typeface="Arial" panose="020B0604020202020204" pitchFamily="34" charset="0"/>
              </a:rPr>
              <a:t>, Calum X. Cunningham, Jessica D. Lundquist, Laura R. Prugh (2023), </a:t>
            </a:r>
            <a:r>
              <a:rPr lang="en-US" sz="1400" i="1" dirty="0" err="1" smtClean="0">
                <a:solidFill>
                  <a:srgbClr val="000000"/>
                </a:solidFill>
                <a:latin typeface="Arial" panose="020B0604020202020204" pitchFamily="34" charset="0"/>
                <a:cs typeface="Arial" panose="020B0604020202020204" pitchFamily="34" charset="0"/>
              </a:rPr>
              <a:t>Oikos</a:t>
            </a:r>
            <a:r>
              <a:rPr lang="en-US" sz="1400" i="1" dirty="0" smtClean="0">
                <a:solidFill>
                  <a:srgbClr val="000000"/>
                </a:solidFill>
                <a:latin typeface="Arial" panose="020B0604020202020204" pitchFamily="34" charset="0"/>
                <a:cs typeface="Arial" panose="020B0604020202020204" pitchFamily="34" charset="0"/>
              </a:rPr>
              <a:t> </a:t>
            </a:r>
            <a:r>
              <a:rPr lang="en-US" sz="1400" dirty="0" smtClean="0">
                <a:solidFill>
                  <a:srgbClr val="000000"/>
                </a:solidFill>
                <a:latin typeface="Arial" panose="020B0604020202020204" pitchFamily="34" charset="0"/>
                <a:cs typeface="Arial" panose="020B0604020202020204" pitchFamily="34" charset="0"/>
              </a:rPr>
              <a:t>DOI</a:t>
            </a:r>
            <a:r>
              <a:rPr lang="en-US" sz="1400" dirty="0">
                <a:solidFill>
                  <a:srgbClr val="000000"/>
                </a:solidFill>
                <a:latin typeface="Arial" panose="020B0604020202020204" pitchFamily="34" charset="0"/>
                <a:cs typeface="Arial" panose="020B0604020202020204" pitchFamily="34" charset="0"/>
              </a:rPr>
              <a:t>:  </a:t>
            </a:r>
            <a:r>
              <a:rPr lang="en-US" sz="1400" dirty="0">
                <a:hlinkClick r:id="rId3"/>
              </a:rPr>
              <a:t>https://doi.org/10.1111/oik.09925</a:t>
            </a:r>
            <a:endParaRPr kumimoji="0" lang="en-US" sz="12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2062F2C-8BA7-AF6D-EA2A-0695F12EB452}"/>
              </a:ext>
            </a:extLst>
          </p:cNvPr>
          <p:cNvSpPr txBox="1">
            <a:spLocks/>
          </p:cNvSpPr>
          <p:nvPr/>
        </p:nvSpPr>
        <p:spPr>
          <a:xfrm>
            <a:off x="1957892" y="928"/>
            <a:ext cx="7467599" cy="6699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rgbClr val="0000FF"/>
                </a:solidFill>
                <a:latin typeface="Arial" panose="020B0604020202020204" pitchFamily="34" charset="0"/>
                <a:cs typeface="Arial" panose="020B0604020202020204" pitchFamily="34" charset="0"/>
              </a:rPr>
              <a:t>Defining the Danger Zone: Critical Snow Properties for Predator-Prey Interactions</a:t>
            </a:r>
          </a:p>
        </p:txBody>
      </p:sp>
      <p:pic>
        <p:nvPicPr>
          <p:cNvPr id="7" name="Picture 6">
            <a:extLst>
              <a:ext uri="{FF2B5EF4-FFF2-40B4-BE49-F238E27FC236}">
                <a16:creationId xmlns:a16="http://schemas.microsoft.com/office/drawing/2014/main" id="{B7DDC707-786F-F20A-DC45-9F8B8D6A4BD5}"/>
              </a:ext>
            </a:extLst>
          </p:cNvPr>
          <p:cNvPicPr>
            <a:picLocks noChangeAspect="1"/>
          </p:cNvPicPr>
          <p:nvPr/>
        </p:nvPicPr>
        <p:blipFill rotWithShape="1">
          <a:blip r:embed="rId4"/>
          <a:srcRect l="9734" r="15622"/>
          <a:stretch/>
        </p:blipFill>
        <p:spPr>
          <a:xfrm>
            <a:off x="182880" y="0"/>
            <a:ext cx="1645920" cy="1048082"/>
          </a:xfrm>
          <a:prstGeom prst="rect">
            <a:avLst/>
          </a:prstGeom>
        </p:spPr>
      </p:pic>
      <p:sp>
        <p:nvSpPr>
          <p:cNvPr id="10" name="TextBox 9">
            <a:extLst>
              <a:ext uri="{FF2B5EF4-FFF2-40B4-BE49-F238E27FC236}">
                <a16:creationId xmlns:a16="http://schemas.microsoft.com/office/drawing/2014/main" id="{F6B9E8F4-80C2-6F55-E272-6E3E143AD686}"/>
              </a:ext>
            </a:extLst>
          </p:cNvPr>
          <p:cNvSpPr txBox="1"/>
          <p:nvPr/>
        </p:nvSpPr>
        <p:spPr>
          <a:xfrm>
            <a:off x="182880" y="1048082"/>
            <a:ext cx="5551275" cy="1569660"/>
          </a:xfrm>
          <a:prstGeom prst="rect">
            <a:avLst/>
          </a:prstGeom>
          <a:noFill/>
        </p:spPr>
        <p:txBody>
          <a:bodyPr wrap="square" rtlCol="0">
            <a:spAutoFit/>
          </a:bodyPr>
          <a:lstStyle/>
          <a:p>
            <a:r>
              <a:rPr lang="en-US" sz="1600" b="1" u="sng" dirty="0">
                <a:solidFill>
                  <a:srgbClr val="0000FF"/>
                </a:solidFill>
                <a:latin typeface="Arial"/>
                <a:cs typeface="Arial"/>
              </a:rPr>
              <a:t>Background:</a:t>
            </a:r>
            <a:r>
              <a:rPr lang="en-US" sz="1600" b="1" dirty="0">
                <a:solidFill>
                  <a:srgbClr val="0000FF"/>
                </a:solidFill>
                <a:latin typeface="Arial"/>
                <a:cs typeface="Arial"/>
              </a:rPr>
              <a:t> </a:t>
            </a:r>
            <a:r>
              <a:rPr lang="en-US" sz="1600" dirty="0">
                <a:solidFill>
                  <a:srgbClr val="0000FF"/>
                </a:solidFill>
                <a:latin typeface="Arial"/>
                <a:cs typeface="Arial"/>
              </a:rPr>
              <a:t>Snow conditions </a:t>
            </a:r>
            <a:r>
              <a:rPr lang="en-US" sz="1600" dirty="0" smtClean="0">
                <a:solidFill>
                  <a:srgbClr val="0000FF"/>
                </a:solidFill>
                <a:latin typeface="Arial"/>
                <a:cs typeface="Arial"/>
              </a:rPr>
              <a:t>are critically important to </a:t>
            </a:r>
            <a:r>
              <a:rPr lang="en-US" sz="1600" dirty="0">
                <a:solidFill>
                  <a:srgbClr val="0000FF"/>
                </a:solidFill>
                <a:latin typeface="Arial"/>
                <a:cs typeface="Arial"/>
              </a:rPr>
              <a:t>wildlife, driving habitat selection, migration patterns, and even population trends in some large mammals. A mechanistic link between animal movement and specific snow properties is </a:t>
            </a:r>
            <a:r>
              <a:rPr lang="en-US" sz="1600" dirty="0" smtClean="0">
                <a:solidFill>
                  <a:srgbClr val="0000FF"/>
                </a:solidFill>
                <a:latin typeface="Arial"/>
                <a:cs typeface="Arial"/>
              </a:rPr>
              <a:t>needed to understand </a:t>
            </a:r>
            <a:r>
              <a:rPr lang="en-US" sz="1600" dirty="0">
                <a:solidFill>
                  <a:srgbClr val="0000FF"/>
                </a:solidFill>
                <a:latin typeface="Arial"/>
                <a:cs typeface="Arial"/>
              </a:rPr>
              <a:t>how snow shapes predator-prey relationships.</a:t>
            </a:r>
          </a:p>
        </p:txBody>
      </p:sp>
      <p:sp>
        <p:nvSpPr>
          <p:cNvPr id="11" name="Rectangle 10">
            <a:extLst>
              <a:ext uri="{FF2B5EF4-FFF2-40B4-BE49-F238E27FC236}">
                <a16:creationId xmlns:a16="http://schemas.microsoft.com/office/drawing/2014/main" id="{831E1F8D-C1D9-241E-D18B-938DA05F47AB}"/>
              </a:ext>
            </a:extLst>
          </p:cNvPr>
          <p:cNvSpPr/>
          <p:nvPr/>
        </p:nvSpPr>
        <p:spPr>
          <a:xfrm>
            <a:off x="153420" y="2596343"/>
            <a:ext cx="5551275" cy="1323439"/>
          </a:xfrm>
          <a:prstGeom prst="rect">
            <a:avLst/>
          </a:prstGeom>
        </p:spPr>
        <p:txBody>
          <a:bodyPr wrap="square">
            <a:spAutoFit/>
          </a:bodyPr>
          <a:lstStyle/>
          <a:p>
            <a:pPr lvl="0" eaLnBrk="0" fontAlgn="base" hangingPunct="0">
              <a:spcAft>
                <a:spcPct val="0"/>
              </a:spcAft>
              <a:buSzPct val="100000"/>
            </a:pPr>
            <a:r>
              <a:rPr lang="en-US" sz="1600" b="1" u="sng" kern="0" dirty="0">
                <a:solidFill>
                  <a:srgbClr val="0000FF"/>
                </a:solidFill>
                <a:latin typeface="Arial"/>
                <a:ea typeface="ＭＳ Ｐゴシック" pitchFamily="-108" charset="-128"/>
                <a:cs typeface="Arial"/>
              </a:rPr>
              <a:t>Analysis:</a:t>
            </a:r>
            <a:r>
              <a:rPr lang="en-US" sz="1600" b="1" kern="0" dirty="0">
                <a:solidFill>
                  <a:srgbClr val="0000FF"/>
                </a:solidFill>
                <a:latin typeface="Arial"/>
                <a:ea typeface="ＭＳ Ｐゴシック" pitchFamily="-108" charset="-128"/>
                <a:cs typeface="Arial"/>
              </a:rPr>
              <a:t> </a:t>
            </a:r>
            <a:r>
              <a:rPr lang="en-US" sz="1600" kern="0" dirty="0">
                <a:solidFill>
                  <a:srgbClr val="0000FF"/>
                </a:solidFill>
                <a:latin typeface="Arial"/>
                <a:ea typeface="ＭＳ Ｐゴシック" pitchFamily="-108" charset="-128"/>
                <a:cs typeface="Arial"/>
              </a:rPr>
              <a:t>For seven large mammal species in Washington and Alaska, we measured </a:t>
            </a:r>
            <a:r>
              <a:rPr lang="en-US" sz="1600" kern="0" dirty="0" smtClean="0">
                <a:solidFill>
                  <a:srgbClr val="0000FF"/>
                </a:solidFill>
                <a:latin typeface="Arial"/>
                <a:ea typeface="ＭＳ Ｐゴシック" pitchFamily="-108" charset="-128"/>
                <a:cs typeface="Arial"/>
              </a:rPr>
              <a:t>snow </a:t>
            </a:r>
            <a:r>
              <a:rPr lang="en-US" sz="1600" kern="0" dirty="0">
                <a:solidFill>
                  <a:srgbClr val="0000FF"/>
                </a:solidFill>
                <a:latin typeface="Arial"/>
                <a:ea typeface="ＭＳ Ｐゴシック" pitchFamily="-108" charset="-128"/>
                <a:cs typeface="Arial"/>
              </a:rPr>
              <a:t>track sink </a:t>
            </a:r>
            <a:r>
              <a:rPr lang="en-US" sz="1600" kern="0" dirty="0" smtClean="0">
                <a:solidFill>
                  <a:srgbClr val="0000FF"/>
                </a:solidFill>
                <a:latin typeface="Arial"/>
                <a:ea typeface="ＭＳ Ｐゴシック" pitchFamily="-108" charset="-128"/>
                <a:cs typeface="Arial"/>
              </a:rPr>
              <a:t>depths </a:t>
            </a:r>
            <a:r>
              <a:rPr lang="en-US" sz="1600" kern="0" dirty="0">
                <a:solidFill>
                  <a:srgbClr val="0000FF"/>
                </a:solidFill>
                <a:latin typeface="Arial"/>
                <a:ea typeface="ＭＳ Ｐゴシック" pitchFamily="-108" charset="-128"/>
                <a:cs typeface="Arial"/>
              </a:rPr>
              <a:t>and </a:t>
            </a:r>
            <a:r>
              <a:rPr lang="en-US" sz="1600" kern="0" dirty="0" smtClean="0">
                <a:solidFill>
                  <a:srgbClr val="0000FF"/>
                </a:solidFill>
                <a:latin typeface="Arial"/>
                <a:ea typeface="ＭＳ Ｐゴシック" pitchFamily="-108" charset="-128"/>
                <a:cs typeface="Arial"/>
              </a:rPr>
              <a:t>snow </a:t>
            </a:r>
            <a:r>
              <a:rPr lang="en-US" sz="1600" kern="0" dirty="0">
                <a:solidFill>
                  <a:srgbClr val="0000FF"/>
                </a:solidFill>
                <a:latin typeface="Arial"/>
                <a:ea typeface="ＭＳ Ｐゴシック" pitchFamily="-108" charset="-128"/>
                <a:cs typeface="Arial"/>
              </a:rPr>
              <a:t>properties </a:t>
            </a:r>
            <a:r>
              <a:rPr lang="en-US" sz="1600" kern="0" dirty="0" smtClean="0">
                <a:solidFill>
                  <a:srgbClr val="0000FF"/>
                </a:solidFill>
                <a:latin typeface="Arial"/>
                <a:ea typeface="ＭＳ Ｐゴシック" pitchFamily="-108" charset="-128"/>
                <a:cs typeface="Arial"/>
              </a:rPr>
              <a:t>at 707 sites (Fig 1). </a:t>
            </a:r>
            <a:r>
              <a:rPr lang="en-US" sz="1600" kern="0" dirty="0">
                <a:solidFill>
                  <a:srgbClr val="0000FF"/>
                </a:solidFill>
                <a:latin typeface="Arial"/>
                <a:ea typeface="ＭＳ Ｐゴシック" pitchFamily="-108" charset="-128"/>
                <a:cs typeface="Arial"/>
              </a:rPr>
              <a:t>We then used generalized additive </a:t>
            </a:r>
            <a:r>
              <a:rPr lang="en-US" sz="1600" kern="0" dirty="0" smtClean="0">
                <a:solidFill>
                  <a:srgbClr val="0000FF"/>
                </a:solidFill>
                <a:latin typeface="Arial"/>
                <a:ea typeface="ＭＳ Ｐゴシック" pitchFamily="-108" charset="-128"/>
                <a:cs typeface="Arial"/>
              </a:rPr>
              <a:t>models </a:t>
            </a:r>
            <a:r>
              <a:rPr lang="en-US" sz="1600" kern="0" dirty="0">
                <a:solidFill>
                  <a:srgbClr val="0000FF"/>
                </a:solidFill>
                <a:latin typeface="Arial"/>
                <a:ea typeface="ＭＳ Ｐゴシック" pitchFamily="-108" charset="-128"/>
                <a:cs typeface="Arial"/>
              </a:rPr>
              <a:t>to quantify which properties best predicted sink depth for predator-prey pairs.</a:t>
            </a:r>
          </a:p>
        </p:txBody>
      </p:sp>
      <p:sp>
        <p:nvSpPr>
          <p:cNvPr id="12" name="TextBox 11">
            <a:extLst>
              <a:ext uri="{FF2B5EF4-FFF2-40B4-BE49-F238E27FC236}">
                <a16:creationId xmlns:a16="http://schemas.microsoft.com/office/drawing/2014/main" id="{CB2AC151-29EB-ED1E-0643-9E97AA78973A}"/>
              </a:ext>
            </a:extLst>
          </p:cNvPr>
          <p:cNvSpPr txBox="1"/>
          <p:nvPr/>
        </p:nvSpPr>
        <p:spPr>
          <a:xfrm>
            <a:off x="102939" y="3919782"/>
            <a:ext cx="5551275" cy="1323439"/>
          </a:xfrm>
          <a:prstGeom prst="rect">
            <a:avLst/>
          </a:prstGeom>
          <a:noFill/>
        </p:spPr>
        <p:txBody>
          <a:bodyPr wrap="square" rtlCol="0">
            <a:spAutoFit/>
          </a:bodyPr>
          <a:lstStyle/>
          <a:p>
            <a:r>
              <a:rPr lang="en-US" sz="1600" b="1" u="sng" dirty="0">
                <a:solidFill>
                  <a:srgbClr val="0000FF"/>
                </a:solidFill>
                <a:latin typeface="Arial" panose="020B0604020202020204" pitchFamily="34" charset="0"/>
                <a:cs typeface="Arial" panose="020B0604020202020204" pitchFamily="34" charset="0"/>
              </a:rPr>
              <a:t>Results:</a:t>
            </a:r>
            <a:r>
              <a:rPr lang="en-US" sz="1600" dirty="0">
                <a:solidFill>
                  <a:srgbClr val="0000FF"/>
                </a:solidFill>
                <a:latin typeface="Arial" panose="020B0604020202020204" pitchFamily="34" charset="0"/>
                <a:cs typeface="Arial" panose="020B0604020202020204" pitchFamily="34" charset="0"/>
              </a:rPr>
              <a:t> </a:t>
            </a:r>
            <a:r>
              <a:rPr lang="en-US" sz="1600" dirty="0" smtClean="0">
                <a:solidFill>
                  <a:srgbClr val="0000FF"/>
                </a:solidFill>
                <a:latin typeface="Arial" panose="020B0604020202020204" pitchFamily="34" charset="0"/>
                <a:cs typeface="Arial" panose="020B0604020202020204" pitchFamily="34" charset="0"/>
              </a:rPr>
              <a:t>Snow </a:t>
            </a:r>
            <a:r>
              <a:rPr lang="en-US" sz="1600" dirty="0">
                <a:solidFill>
                  <a:srgbClr val="0000FF"/>
                </a:solidFill>
                <a:latin typeface="Arial" panose="020B0604020202020204" pitchFamily="34" charset="0"/>
                <a:cs typeface="Arial" panose="020B0604020202020204" pitchFamily="34" charset="0"/>
              </a:rPr>
              <a:t>density of the top 20 cm best predicted </a:t>
            </a:r>
            <a:r>
              <a:rPr lang="en-US" sz="1600" dirty="0" smtClean="0">
                <a:solidFill>
                  <a:srgbClr val="0000FF"/>
                </a:solidFill>
                <a:latin typeface="Arial" panose="020B0604020202020204" pitchFamily="34" charset="0"/>
                <a:cs typeface="Arial" panose="020B0604020202020204" pitchFamily="34" charset="0"/>
              </a:rPr>
              <a:t>track </a:t>
            </a:r>
            <a:r>
              <a:rPr lang="en-US" sz="1600" dirty="0">
                <a:solidFill>
                  <a:srgbClr val="0000FF"/>
                </a:solidFill>
                <a:latin typeface="Arial" panose="020B0604020202020204" pitchFamily="34" charset="0"/>
                <a:cs typeface="Arial" panose="020B0604020202020204" pitchFamily="34" charset="0"/>
              </a:rPr>
              <a:t>sink </a:t>
            </a:r>
            <a:r>
              <a:rPr lang="en-US" sz="1600" dirty="0" smtClean="0">
                <a:solidFill>
                  <a:srgbClr val="0000FF"/>
                </a:solidFill>
                <a:latin typeface="Arial" panose="020B0604020202020204" pitchFamily="34" charset="0"/>
                <a:cs typeface="Arial" panose="020B0604020202020204" pitchFamily="34" charset="0"/>
              </a:rPr>
              <a:t>depths </a:t>
            </a:r>
            <a:r>
              <a:rPr lang="en-US" sz="1600" dirty="0">
                <a:solidFill>
                  <a:srgbClr val="0000FF"/>
                </a:solidFill>
                <a:latin typeface="Arial" panose="020B0604020202020204" pitchFamily="34" charset="0"/>
                <a:cs typeface="Arial" panose="020B0604020202020204" pitchFamily="34" charset="0"/>
              </a:rPr>
              <a:t>across all species </a:t>
            </a:r>
            <a:r>
              <a:rPr lang="en-US" sz="1600" dirty="0" smtClean="0">
                <a:solidFill>
                  <a:srgbClr val="0000FF"/>
                </a:solidFill>
                <a:latin typeface="Arial" panose="020B0604020202020204" pitchFamily="34" charset="0"/>
                <a:cs typeface="Arial" panose="020B0604020202020204" pitchFamily="34" charset="0"/>
              </a:rPr>
              <a:t>(R</a:t>
            </a:r>
            <a:r>
              <a:rPr lang="en-US" sz="1600" baseline="30000" dirty="0" smtClean="0">
                <a:solidFill>
                  <a:srgbClr val="0000FF"/>
                </a:solidFill>
                <a:latin typeface="Arial" panose="020B0604020202020204" pitchFamily="34" charset="0"/>
                <a:cs typeface="Arial" panose="020B0604020202020204" pitchFamily="34" charset="0"/>
              </a:rPr>
              <a:t>2</a:t>
            </a:r>
            <a:r>
              <a:rPr lang="en-US" sz="1600" dirty="0" smtClean="0">
                <a:solidFill>
                  <a:srgbClr val="0000FF"/>
                </a:solidFill>
                <a:latin typeface="Arial" panose="020B0604020202020204" pitchFamily="34" charset="0"/>
                <a:cs typeface="Arial" panose="020B0604020202020204" pitchFamily="34" charset="0"/>
              </a:rPr>
              <a:t> = 0.51). </a:t>
            </a:r>
            <a:r>
              <a:rPr lang="en-US" sz="1600" dirty="0">
                <a:solidFill>
                  <a:srgbClr val="0000FF"/>
                </a:solidFill>
                <a:latin typeface="Arial" panose="020B0604020202020204" pitchFamily="34" charset="0"/>
                <a:cs typeface="Arial" panose="020B0604020202020204" pitchFamily="34" charset="0"/>
              </a:rPr>
              <a:t>Intermediate snow densities (190-340 kg/m</a:t>
            </a:r>
            <a:r>
              <a:rPr lang="en-US" sz="1600" baseline="30000" dirty="0">
                <a:solidFill>
                  <a:srgbClr val="0000FF"/>
                </a:solidFill>
                <a:latin typeface="Arial" panose="020B0604020202020204" pitchFamily="34" charset="0"/>
                <a:cs typeface="Arial" panose="020B0604020202020204" pitchFamily="34" charset="0"/>
              </a:rPr>
              <a:t>3</a:t>
            </a:r>
            <a:r>
              <a:rPr lang="en-US" sz="1600" dirty="0">
                <a:solidFill>
                  <a:srgbClr val="0000FF"/>
                </a:solidFill>
                <a:latin typeface="Arial" panose="020B0604020202020204" pitchFamily="34" charset="0"/>
                <a:cs typeface="Arial" panose="020B0604020202020204" pitchFamily="34" charset="0"/>
              </a:rPr>
              <a:t>) created ‘danger zones,’ in which prey sink as much as 31% more than </a:t>
            </a:r>
            <a:r>
              <a:rPr lang="en-US" sz="1600" dirty="0" smtClean="0">
                <a:solidFill>
                  <a:srgbClr val="0000FF"/>
                </a:solidFill>
                <a:latin typeface="Arial" panose="020B0604020202020204" pitchFamily="34" charset="0"/>
                <a:cs typeface="Arial" panose="020B0604020202020204" pitchFamily="34" charset="0"/>
              </a:rPr>
              <a:t>predators (Fig 2).</a:t>
            </a:r>
            <a:endParaRPr lang="en-US" sz="1600" dirty="0">
              <a:solidFill>
                <a:srgbClr val="0000FF"/>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613A677-D330-EF67-D1EE-04897CF82078}"/>
              </a:ext>
            </a:extLst>
          </p:cNvPr>
          <p:cNvSpPr txBox="1"/>
          <p:nvPr/>
        </p:nvSpPr>
        <p:spPr>
          <a:xfrm>
            <a:off x="102941" y="5221822"/>
            <a:ext cx="5551273" cy="1569660"/>
          </a:xfrm>
          <a:prstGeom prst="rect">
            <a:avLst/>
          </a:prstGeom>
          <a:noFill/>
        </p:spPr>
        <p:txBody>
          <a:bodyPr wrap="square" rtlCol="0">
            <a:spAutoFit/>
          </a:bodyPr>
          <a:lstStyle/>
          <a:p>
            <a:pPr lvl="0">
              <a:defRPr/>
            </a:pPr>
            <a:r>
              <a:rPr lang="en-US" sz="1600" b="1" u="sng" dirty="0">
                <a:solidFill>
                  <a:srgbClr val="0000FF"/>
                </a:solidFill>
                <a:latin typeface="Arial" panose="020B0604020202020204" pitchFamily="34" charset="0"/>
                <a:cs typeface="Arial" panose="020B0604020202020204" pitchFamily="34" charset="0"/>
              </a:rPr>
              <a:t>Significance:</a:t>
            </a:r>
            <a:r>
              <a:rPr lang="en-US" sz="1600" dirty="0">
                <a:solidFill>
                  <a:srgbClr val="0000FF"/>
                </a:solidFill>
                <a:latin typeface="Arial" panose="020B0604020202020204" pitchFamily="34" charset="0"/>
                <a:cs typeface="Arial" panose="020B0604020202020204" pitchFamily="34" charset="0"/>
              </a:rPr>
              <a:t> In most snow conditions, predators </a:t>
            </a:r>
            <a:r>
              <a:rPr lang="en-US" sz="1600" dirty="0" smtClean="0">
                <a:solidFill>
                  <a:srgbClr val="0000FF"/>
                </a:solidFill>
                <a:latin typeface="Arial" panose="020B0604020202020204" pitchFamily="34" charset="0"/>
                <a:cs typeface="Arial" panose="020B0604020202020204" pitchFamily="34" charset="0"/>
              </a:rPr>
              <a:t>have </a:t>
            </a:r>
            <a:r>
              <a:rPr lang="en-US" sz="1600" dirty="0">
                <a:solidFill>
                  <a:srgbClr val="0000FF"/>
                </a:solidFill>
                <a:latin typeface="Arial" panose="020B0604020202020204" pitchFamily="34" charset="0"/>
                <a:cs typeface="Arial" panose="020B0604020202020204" pitchFamily="34" charset="0"/>
              </a:rPr>
              <a:t>a mobility advantage over </a:t>
            </a:r>
            <a:r>
              <a:rPr lang="en-US" sz="1600" dirty="0" smtClean="0">
                <a:solidFill>
                  <a:srgbClr val="0000FF"/>
                </a:solidFill>
                <a:latin typeface="Arial" panose="020B0604020202020204" pitchFamily="34" charset="0"/>
                <a:cs typeface="Arial" panose="020B0604020202020204" pitchFamily="34" charset="0"/>
              </a:rPr>
              <a:t>prey. A warming climate may lead to denser snow that reduces </a:t>
            </a:r>
            <a:r>
              <a:rPr lang="en-US" sz="1600" dirty="0">
                <a:solidFill>
                  <a:srgbClr val="0000FF"/>
                </a:solidFill>
                <a:latin typeface="Arial" panose="020B0604020202020204" pitchFamily="34" charset="0"/>
                <a:cs typeface="Arial" panose="020B0604020202020204" pitchFamily="34" charset="0"/>
              </a:rPr>
              <a:t>predator </a:t>
            </a:r>
            <a:r>
              <a:rPr lang="en-US" sz="1600" dirty="0" smtClean="0">
                <a:solidFill>
                  <a:srgbClr val="0000FF"/>
                </a:solidFill>
                <a:latin typeface="Arial" panose="020B0604020202020204" pitchFamily="34" charset="0"/>
                <a:cs typeface="Arial" panose="020B0604020202020204" pitchFamily="34" charset="0"/>
              </a:rPr>
              <a:t>hunting success</a:t>
            </a:r>
            <a:r>
              <a:rPr lang="en-US" sz="1600" dirty="0">
                <a:solidFill>
                  <a:srgbClr val="0000FF"/>
                </a:solidFill>
                <a:latin typeface="Arial" panose="020B0604020202020204" pitchFamily="34" charset="0"/>
                <a:cs typeface="Arial" panose="020B0604020202020204" pitchFamily="34" charset="0"/>
              </a:rPr>
              <a:t>. Prioritizing </a:t>
            </a:r>
            <a:r>
              <a:rPr lang="en-US" sz="1600" dirty="0" smtClean="0">
                <a:solidFill>
                  <a:srgbClr val="0000FF"/>
                </a:solidFill>
                <a:latin typeface="Arial" panose="020B0604020202020204" pitchFamily="34" charset="0"/>
                <a:cs typeface="Arial" panose="020B0604020202020204" pitchFamily="34" charset="0"/>
              </a:rPr>
              <a:t>measurements of near-surface </a:t>
            </a:r>
            <a:r>
              <a:rPr lang="en-US" sz="1600" dirty="0">
                <a:solidFill>
                  <a:srgbClr val="0000FF"/>
                </a:solidFill>
                <a:latin typeface="Arial" panose="020B0604020202020204" pitchFamily="34" charset="0"/>
                <a:cs typeface="Arial" panose="020B0604020202020204" pitchFamily="34" charset="0"/>
              </a:rPr>
              <a:t>snow density in future remote sensing and modeling efforts will improve ecological applicability.</a:t>
            </a:r>
          </a:p>
        </p:txBody>
      </p:sp>
      <p:pic>
        <p:nvPicPr>
          <p:cNvPr id="15" name="Picture 14">
            <a:extLst>
              <a:ext uri="{FF2B5EF4-FFF2-40B4-BE49-F238E27FC236}">
                <a16:creationId xmlns:a16="http://schemas.microsoft.com/office/drawing/2014/main" id="{12BE461E-52FD-933C-E3D1-B07F3F17CA56}"/>
              </a:ext>
            </a:extLst>
          </p:cNvPr>
          <p:cNvPicPr>
            <a:picLocks noChangeAspect="1"/>
          </p:cNvPicPr>
          <p:nvPr/>
        </p:nvPicPr>
        <p:blipFill rotWithShape="1">
          <a:blip r:embed="rId5"/>
          <a:srcRect r="49749"/>
          <a:stretch/>
        </p:blipFill>
        <p:spPr>
          <a:xfrm>
            <a:off x="8599177" y="358691"/>
            <a:ext cx="3445678" cy="4333018"/>
          </a:xfrm>
          <a:prstGeom prst="rect">
            <a:avLst/>
          </a:prstGeom>
        </p:spPr>
      </p:pic>
      <p:pic>
        <p:nvPicPr>
          <p:cNvPr id="14" name="Picture 13">
            <a:extLst>
              <a:ext uri="{FF2B5EF4-FFF2-40B4-BE49-F238E27FC236}">
                <a16:creationId xmlns:a16="http://schemas.microsoft.com/office/drawing/2014/main" id="{12BE461E-52FD-933C-E3D1-B07F3F17CA56}"/>
              </a:ext>
            </a:extLst>
          </p:cNvPr>
          <p:cNvPicPr>
            <a:picLocks noChangeAspect="1"/>
          </p:cNvPicPr>
          <p:nvPr/>
        </p:nvPicPr>
        <p:blipFill rotWithShape="1">
          <a:blip r:embed="rId5"/>
          <a:srcRect l="49994" b="49844"/>
          <a:stretch/>
        </p:blipFill>
        <p:spPr>
          <a:xfrm>
            <a:off x="8599177" y="4630310"/>
            <a:ext cx="3445678" cy="2183915"/>
          </a:xfrm>
          <a:prstGeom prst="rect">
            <a:avLst/>
          </a:prstGeom>
        </p:spPr>
      </p:pic>
      <p:sp>
        <p:nvSpPr>
          <p:cNvPr id="2" name="TextBox 1"/>
          <p:cNvSpPr txBox="1"/>
          <p:nvPr/>
        </p:nvSpPr>
        <p:spPr>
          <a:xfrm>
            <a:off x="11067438" y="358691"/>
            <a:ext cx="889667" cy="369332"/>
          </a:xfrm>
          <a:prstGeom prst="rect">
            <a:avLst/>
          </a:prstGeom>
          <a:noFill/>
        </p:spPr>
        <p:txBody>
          <a:bodyPr wrap="none" rtlCol="0">
            <a:spAutoFit/>
          </a:bodyPr>
          <a:lstStyle/>
          <a:p>
            <a:r>
              <a:rPr lang="en-US" dirty="0" smtClean="0"/>
              <a:t>caribou</a:t>
            </a:r>
            <a:endParaRPr lang="en-US" dirty="0"/>
          </a:p>
        </p:txBody>
      </p:sp>
      <p:sp>
        <p:nvSpPr>
          <p:cNvPr id="3" name="TextBox 2"/>
          <p:cNvSpPr txBox="1"/>
          <p:nvPr/>
        </p:nvSpPr>
        <p:spPr>
          <a:xfrm>
            <a:off x="11286243" y="2568875"/>
            <a:ext cx="617477" cy="369332"/>
          </a:xfrm>
          <a:prstGeom prst="rect">
            <a:avLst/>
          </a:prstGeom>
          <a:noFill/>
        </p:spPr>
        <p:txBody>
          <a:bodyPr wrap="none" rtlCol="0">
            <a:spAutoFit/>
          </a:bodyPr>
          <a:lstStyle/>
          <a:p>
            <a:r>
              <a:rPr lang="en-US" dirty="0" smtClean="0"/>
              <a:t>deer</a:t>
            </a:r>
            <a:endParaRPr lang="en-US" dirty="0"/>
          </a:p>
        </p:txBody>
      </p:sp>
      <p:sp>
        <p:nvSpPr>
          <p:cNvPr id="6" name="TextBox 5"/>
          <p:cNvSpPr txBox="1"/>
          <p:nvPr/>
        </p:nvSpPr>
        <p:spPr>
          <a:xfrm>
            <a:off x="11047514" y="4754149"/>
            <a:ext cx="817853" cy="369332"/>
          </a:xfrm>
          <a:prstGeom prst="rect">
            <a:avLst/>
          </a:prstGeom>
          <a:noFill/>
        </p:spPr>
        <p:txBody>
          <a:bodyPr wrap="none" rtlCol="0">
            <a:spAutoFit/>
          </a:bodyPr>
          <a:lstStyle/>
          <a:p>
            <a:r>
              <a:rPr lang="en-US" dirty="0" smtClean="0"/>
              <a:t>moose</a:t>
            </a:r>
            <a:endParaRPr lang="en-US" dirty="0"/>
          </a:p>
        </p:txBody>
      </p:sp>
      <p:grpSp>
        <p:nvGrpSpPr>
          <p:cNvPr id="21" name="Group 20"/>
          <p:cNvGrpSpPr/>
          <p:nvPr/>
        </p:nvGrpSpPr>
        <p:grpSpPr>
          <a:xfrm>
            <a:off x="5734155" y="1150221"/>
            <a:ext cx="2725899" cy="3514171"/>
            <a:chOff x="5674200" y="1116139"/>
            <a:chExt cx="2725899" cy="3514171"/>
          </a:xfrm>
        </p:grpSpPr>
        <p:pic>
          <p:nvPicPr>
            <p:cNvPr id="1026" name="Picture 2"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0030" y="1116139"/>
              <a:ext cx="2664908" cy="283752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5674200" y="1116139"/>
              <a:ext cx="2725899" cy="3514171"/>
              <a:chOff x="5674200" y="1116139"/>
              <a:chExt cx="2725899" cy="3514171"/>
            </a:xfrm>
          </p:grpSpPr>
          <p:sp>
            <p:nvSpPr>
              <p:cNvPr id="8" name="TextBox 7"/>
              <p:cNvSpPr txBox="1"/>
              <p:nvPr/>
            </p:nvSpPr>
            <p:spPr>
              <a:xfrm>
                <a:off x="5674200" y="3891646"/>
                <a:ext cx="2725899" cy="738664"/>
              </a:xfrm>
              <a:prstGeom prst="rect">
                <a:avLst/>
              </a:prstGeom>
              <a:noFill/>
            </p:spPr>
            <p:txBody>
              <a:bodyPr wrap="square" rtlCol="0">
                <a:spAutoFit/>
              </a:bodyPr>
              <a:lstStyle/>
              <a:p>
                <a:r>
                  <a:rPr lang="en-US" sz="1400" i="1" dirty="0" smtClean="0"/>
                  <a:t>Fig 1. B. </a:t>
                </a:r>
                <a:r>
                  <a:rPr lang="en-US" sz="1400" i="1" dirty="0" err="1" smtClean="0"/>
                  <a:t>Sullender</a:t>
                </a:r>
                <a:r>
                  <a:rPr lang="en-US" sz="1400" i="1" dirty="0" smtClean="0"/>
                  <a:t> measuring snow properties at wildlife tracks (Artwork: Sarah Glaser)</a:t>
                </a:r>
                <a:endParaRPr lang="en-US" sz="1400" i="1" dirty="0"/>
              </a:p>
            </p:txBody>
          </p:sp>
          <p:sp>
            <p:nvSpPr>
              <p:cNvPr id="16" name="Rectangle 15"/>
              <p:cNvSpPr/>
              <p:nvPr/>
            </p:nvSpPr>
            <p:spPr>
              <a:xfrm>
                <a:off x="5704695" y="1116139"/>
                <a:ext cx="2675418" cy="34896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extBox 18"/>
          <p:cNvSpPr txBox="1"/>
          <p:nvPr/>
        </p:nvSpPr>
        <p:spPr>
          <a:xfrm>
            <a:off x="5740012" y="4737304"/>
            <a:ext cx="2859165" cy="2031325"/>
          </a:xfrm>
          <a:prstGeom prst="rect">
            <a:avLst/>
          </a:prstGeom>
          <a:noFill/>
        </p:spPr>
        <p:txBody>
          <a:bodyPr wrap="square" rtlCol="0">
            <a:spAutoFit/>
          </a:bodyPr>
          <a:lstStyle/>
          <a:p>
            <a:r>
              <a:rPr lang="en-US" sz="1400" i="1" dirty="0" smtClean="0"/>
              <a:t>Fig 2 (right). “Danger zones” for (a) caribou, (b) deer, and (c) moose occur when their relative sink depths are higher than those of their predators (wolves, cougars, coyotes, and bobcats). Positive values are danger zones, which peak for all predator-prey pairs at intermediate snow densities. </a:t>
            </a:r>
            <a:endParaRPr lang="en-US" sz="1400" i="1" dirty="0"/>
          </a:p>
        </p:txBody>
      </p:sp>
    </p:spTree>
    <p:extLst>
      <p:ext uri="{BB962C8B-B14F-4D97-AF65-F5344CB8AC3E}">
        <p14:creationId xmlns:p14="http://schemas.microsoft.com/office/powerpoint/2010/main" val="2245070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419</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Arial</vt:lpstr>
      <vt:lpstr>Calibri</vt:lpstr>
      <vt:lpstr>Calibri Light</vt:lpstr>
      <vt:lpstr>Open Sans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Sullender</dc:creator>
  <cp:lastModifiedBy>Laura R Prugh</cp:lastModifiedBy>
  <cp:revision>5</cp:revision>
  <dcterms:created xsi:type="dcterms:W3CDTF">2023-09-27T18:17:20Z</dcterms:created>
  <dcterms:modified xsi:type="dcterms:W3CDTF">2023-09-28T07:28:54Z</dcterms:modified>
</cp:coreProperties>
</file>