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4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8" autoAdjust="0"/>
    <p:restoredTop sz="90052" autoAdjust="0"/>
  </p:normalViewPr>
  <p:slideViewPr>
    <p:cSldViewPr snapToGrid="0">
      <p:cViewPr varScale="1">
        <p:scale>
          <a:sx n="100" d="100"/>
          <a:sy n="100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um Cunningham" userId="36ab9162-2f50-4ae6-b175-0642e6291c0a" providerId="ADAL" clId="{59CAA2EF-33D0-4166-ACF3-90F5E6085A6C}"/>
    <pc:docChg chg="addSld modSld">
      <pc:chgData name="Calum Cunningham" userId="36ab9162-2f50-4ae6-b175-0642e6291c0a" providerId="ADAL" clId="{59CAA2EF-33D0-4166-ACF3-90F5E6085A6C}" dt="2023-01-14T00:33:22.555" v="409"/>
      <pc:docMkLst>
        <pc:docMk/>
      </pc:docMkLst>
      <pc:sldChg chg="modSp add mod">
        <pc:chgData name="Calum Cunningham" userId="36ab9162-2f50-4ae6-b175-0642e6291c0a" providerId="ADAL" clId="{59CAA2EF-33D0-4166-ACF3-90F5E6085A6C}" dt="2023-01-14T00:33:22.555" v="409"/>
        <pc:sldMkLst>
          <pc:docMk/>
          <pc:sldMk cId="857993702" sldId="264"/>
        </pc:sldMkLst>
        <pc:spChg chg="mod">
          <ac:chgData name="Calum Cunningham" userId="36ab9162-2f50-4ae6-b175-0642e6291c0a" providerId="ADAL" clId="{59CAA2EF-33D0-4166-ACF3-90F5E6085A6C}" dt="2023-01-14T00:30:21.896" v="107" actId="20577"/>
          <ac:spMkLst>
            <pc:docMk/>
            <pc:sldMk cId="857993702" sldId="264"/>
            <ac:spMk id="2" creationId="{00000000-0000-0000-0000-000000000000}"/>
          </ac:spMkLst>
        </pc:spChg>
        <pc:spChg chg="mod">
          <ac:chgData name="Calum Cunningham" userId="36ab9162-2f50-4ae6-b175-0642e6291c0a" providerId="ADAL" clId="{59CAA2EF-33D0-4166-ACF3-90F5E6085A6C}" dt="2023-01-14T00:33:22.555" v="409"/>
          <ac:spMkLst>
            <pc:docMk/>
            <pc:sldMk cId="857993702" sldId="264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C394DAF-D41D-4170-A942-5EC726C12CCE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129A5CA-096F-418F-9FEB-D0E4975ED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3GL10380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site: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North America, focus on western U.S. and British Columbia.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Funding: NASA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Interdisciplinary Research in Earth Science (IDS) grants 80NSSC20K1291 to JDL and LRP and 80NSSC20K1292 to MD</a:t>
            </a:r>
            <a:r>
              <a:rPr lang="en-US" dirty="0">
                <a:effectLst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Citation: </a:t>
            </a:r>
            <a:r>
              <a:rPr lang="en-US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Lundquist, J. D.,  Kim, R. S.,  Durand, M., &amp;  </a:t>
            </a:r>
            <a:r>
              <a:rPr lang="en-US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Prugh</a:t>
            </a:r>
            <a:r>
              <a:rPr lang="en-US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L. R. (2023).  Seasonal peak snow predictability derived from early-season snow in North America. </a:t>
            </a:r>
            <a:r>
              <a:rPr lang="en-US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Geophysical Research Letters</a:t>
            </a:r>
            <a:r>
              <a:rPr lang="en-US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  50, e2023GL103802. </a:t>
            </a:r>
            <a:r>
              <a:rPr lang="en-US" b="0" i="0" u="none" strike="noStrike" dirty="0">
                <a:solidFill>
                  <a:srgbClr val="005274"/>
                </a:solidFill>
                <a:effectLst/>
                <a:latin typeface="Open Sans" panose="020B0606030504020204" pitchFamily="34" charset="0"/>
                <a:hlinkClick r:id="rId3"/>
              </a:rPr>
              <a:t>https://doi.org/10.1029/2023GL103802</a:t>
            </a:r>
            <a:endParaRPr lang="en-US" b="0" i="0" u="none" strike="noStrike" dirty="0">
              <a:solidFill>
                <a:srgbClr val="005274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274"/>
              </a:solidFill>
              <a:effectLst/>
              <a:uLnTx/>
              <a:uFillTx/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l" defTabSz="91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274"/>
                </a:solidFill>
                <a:effectLst/>
                <a:uLnTx/>
                <a:uFillTx/>
                <a:latin typeface="Open Sans" panose="020B0606030504020204" pitchFamily="34" charset="0"/>
                <a:cs typeface="Arial" panose="020B0604020202020204" pitchFamily="34" charset="0"/>
              </a:rPr>
              <a:t>Media Release:  https://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5274"/>
                </a:solidFill>
                <a:effectLst/>
                <a:uLnTx/>
                <a:uFillTx/>
                <a:latin typeface="Open Sans" panose="020B0606030504020204" pitchFamily="34" charset="0"/>
                <a:cs typeface="Arial" panose="020B0604020202020204" pitchFamily="34" charset="0"/>
              </a:rPr>
              <a:t>www.washington.edu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274"/>
                </a:solidFill>
                <a:effectLst/>
                <a:uLnTx/>
                <a:uFillTx/>
                <a:latin typeface="Open Sans" panose="020B0606030504020204" pitchFamily="34" charset="0"/>
                <a:cs typeface="Arial" panose="020B0604020202020204" pitchFamily="34" charset="0"/>
              </a:rPr>
              <a:t>/news/2023/09/12/fall-snow-levels-predict-seasons-total-snowpack-some-western-states/ </a:t>
            </a:r>
          </a:p>
          <a:p>
            <a:pPr marL="0" marR="0" lvl="0" indent="0" algn="l" defTabSz="91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5274"/>
              </a:solidFill>
              <a:effectLst/>
              <a:uLnTx/>
              <a:uFillTx/>
              <a:latin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l" defTabSz="91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274"/>
                </a:solidFill>
                <a:effectLst/>
                <a:uLnTx/>
                <a:uFillTx/>
                <a:latin typeface="Open Sans" panose="020B0606030504020204" pitchFamily="34" charset="0"/>
                <a:cs typeface="Arial" panose="020B0604020202020204" pitchFamily="34" charset="0"/>
              </a:rPr>
              <a:t>NASA data:  Model output from the Snow Ensemble Uncertainty Project (run with NASA LIS on NASA computers:  https://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5274"/>
                </a:solidFill>
                <a:effectLst/>
                <a:uLnTx/>
                <a:uFillTx/>
                <a:latin typeface="Open Sans" panose="020B0606030504020204" pitchFamily="34" charset="0"/>
                <a:cs typeface="Arial" panose="020B0604020202020204" pitchFamily="34" charset="0"/>
              </a:rPr>
              <a:t>tc.copernicus.org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274"/>
                </a:solidFill>
                <a:effectLst/>
                <a:uLnTx/>
                <a:uFillTx/>
                <a:latin typeface="Open Sans" panose="020B0606030504020204" pitchFamily="34" charset="0"/>
                <a:cs typeface="Arial" panose="020B0604020202020204" pitchFamily="34" charset="0"/>
              </a:rPr>
              <a:t>/articles/15/771/2021/</a:t>
            </a:r>
            <a:endParaRPr kumimoji="0" lang="en-US" sz="11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3843"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9A5CA-096F-418F-9FEB-D0E4975ED5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3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46" indent="0" algn="ctr">
              <a:buNone/>
              <a:defRPr/>
            </a:lvl2pPr>
            <a:lvl3pPr marL="913693" indent="0" algn="ctr">
              <a:buNone/>
              <a:defRPr/>
            </a:lvl3pPr>
            <a:lvl4pPr marL="1370540" indent="0" algn="ctr">
              <a:buNone/>
              <a:defRPr/>
            </a:lvl4pPr>
            <a:lvl5pPr marL="1827384" indent="0" algn="ctr">
              <a:buNone/>
              <a:defRPr/>
            </a:lvl5pPr>
            <a:lvl6pPr marL="2284230" indent="0" algn="ctr">
              <a:buNone/>
              <a:defRPr/>
            </a:lvl6pPr>
            <a:lvl7pPr marL="2741077" indent="0" algn="ctr">
              <a:buNone/>
              <a:defRPr/>
            </a:lvl7pPr>
            <a:lvl8pPr marL="3197922" indent="0" algn="ctr">
              <a:buNone/>
              <a:defRPr/>
            </a:lvl8pPr>
            <a:lvl9pPr marL="36547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69AB-AAB5-8945-9B48-0324A8B3E70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9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C5C-7B89-4E41-9A30-8CDEBE46D53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35"/>
            <a:ext cx="2044700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35"/>
            <a:ext cx="5983288" cy="55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22FF-251F-2F4E-87F4-E6764F6327F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1" y="6629401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5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1762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6096000" cy="5715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FCC9-E66A-1145-B904-CAB326CB98F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3" indent="0">
              <a:buNone/>
              <a:defRPr sz="1600"/>
            </a:lvl3pPr>
            <a:lvl4pPr marL="1370540" indent="0">
              <a:buNone/>
              <a:defRPr sz="1400"/>
            </a:lvl4pPr>
            <a:lvl5pPr marL="1827384" indent="0">
              <a:buNone/>
              <a:defRPr sz="1400"/>
            </a:lvl5pPr>
            <a:lvl6pPr marL="2284230" indent="0">
              <a:buNone/>
              <a:defRPr sz="1400"/>
            </a:lvl6pPr>
            <a:lvl7pPr marL="2741077" indent="0">
              <a:buNone/>
              <a:defRPr sz="1400"/>
            </a:lvl7pPr>
            <a:lvl8pPr marL="3197922" indent="0">
              <a:buNone/>
              <a:defRPr sz="1400"/>
            </a:lvl8pPr>
            <a:lvl9pPr marL="36547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4194-454F-374F-8232-686D2FA2EA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E65-7947-134D-B34C-E018BC2D490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463-808A-6843-ACFF-BF9D4445594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655C-23D9-6943-B41E-570597392F1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74FA-F0E1-F945-B657-B2CFFF6A641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5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E266-AF95-E340-B8F5-FA07BA3B7DF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3" indent="0">
              <a:buNone/>
              <a:defRPr sz="2400"/>
            </a:lvl3pPr>
            <a:lvl4pPr marL="1370540" indent="0">
              <a:buNone/>
              <a:defRPr sz="2000"/>
            </a:lvl4pPr>
            <a:lvl5pPr marL="1827384" indent="0">
              <a:buNone/>
              <a:defRPr sz="2000"/>
            </a:lvl5pPr>
            <a:lvl6pPr marL="2284230" indent="0">
              <a:buNone/>
              <a:defRPr sz="2000"/>
            </a:lvl6pPr>
            <a:lvl7pPr marL="2741077" indent="0">
              <a:buNone/>
              <a:defRPr sz="2000"/>
            </a:lvl7pPr>
            <a:lvl8pPr marL="3197922" indent="0">
              <a:buNone/>
              <a:defRPr sz="2000"/>
            </a:lvl8pPr>
            <a:lvl9pPr marL="365476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BFB-6513-DE46-9E73-439096B0E8F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" y="95260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098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6" tIns="45685" rIns="91366" bIns="45685" anchor="ctr"/>
          <a:lstStyle/>
          <a:p>
            <a:pPr defTabSz="91369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22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+mn-ea"/>
                <a:cs typeface="+mn-cs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6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6846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3693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054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7384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635" indent="-34263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1754" indent="-2569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2320" indent="-230009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19714" indent="-22683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0281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712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3972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081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59766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4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7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2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69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71"/>
            <a:ext cx="7467599" cy="669925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Seasonal Peak Snow Predictability Derived from Early-Season Snow in North America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762" y="617195"/>
            <a:ext cx="824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843">
              <a:defRPr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Jessica D. Lundquist,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Sung Kim, Michael Durand, Laura R.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Prugh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(2023), Geophysical Res. Lett. DOI:  https://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/10.1029/2023GL103802</a:t>
            </a:r>
            <a:endParaRPr kumimoji="0" lang="en-US" sz="105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B8296F-3837-0618-159A-9B1D911A0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0" t="4237" r="34549" b="72708"/>
          <a:stretch/>
        </p:blipFill>
        <p:spPr bwMode="auto">
          <a:xfrm>
            <a:off x="5287646" y="1048082"/>
            <a:ext cx="3787590" cy="3745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EE99B0-6665-A8DC-7997-08C13AD87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1" t="59843" r="37515" b="18384"/>
          <a:stretch/>
        </p:blipFill>
        <p:spPr bwMode="auto">
          <a:xfrm>
            <a:off x="5838637" y="4229268"/>
            <a:ext cx="2487566" cy="235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77F4E5-5411-4C29-B7A7-9F6F8192A0D3}"/>
              </a:ext>
            </a:extLst>
          </p:cNvPr>
          <p:cNvSpPr txBox="1"/>
          <p:nvPr/>
        </p:nvSpPr>
        <p:spPr>
          <a:xfrm>
            <a:off x="153036" y="1287120"/>
            <a:ext cx="4965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accent2"/>
                </a:solidFill>
                <a:latin typeface="Arial"/>
                <a:cs typeface="Arial"/>
              </a:rPr>
              <a:t>Background:</a:t>
            </a:r>
            <a:r>
              <a:rPr lang="en-US" sz="1600" b="1" dirty="0" smtClean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Arial"/>
                <a:cs typeface="Arial"/>
              </a:rPr>
              <a:t>Seasonal snowfall has a large effect on soil temperatures, permafrost, wildlife, and northern hemisphere circulation patterns</a:t>
            </a:r>
            <a:r>
              <a:rPr lang="en-US" sz="1600" dirty="0">
                <a:solidFill>
                  <a:schemeClr val="accent2"/>
                </a:solidFill>
                <a:latin typeface="Arial"/>
                <a:cs typeface="Arial"/>
              </a:rPr>
              <a:t>. Much work has gone into seasonal prediction of snow, </a:t>
            </a:r>
            <a:r>
              <a:rPr lang="en-US" sz="1600" dirty="0" smtClean="0">
                <a:solidFill>
                  <a:schemeClr val="accent2"/>
                </a:solidFill>
                <a:latin typeface="Arial"/>
                <a:cs typeface="Arial"/>
              </a:rPr>
              <a:t>but </a:t>
            </a:r>
            <a:r>
              <a:rPr lang="en-US" sz="1600" dirty="0">
                <a:solidFill>
                  <a:schemeClr val="accent2"/>
                </a:solidFill>
                <a:latin typeface="Arial"/>
                <a:cs typeface="Arial"/>
              </a:rPr>
              <a:t>early season snow </a:t>
            </a:r>
            <a:r>
              <a:rPr lang="en-US" sz="1600" dirty="0" smtClean="0">
                <a:solidFill>
                  <a:schemeClr val="accent2"/>
                </a:solidFill>
                <a:latin typeface="Arial"/>
                <a:cs typeface="Arial"/>
              </a:rPr>
              <a:t>has </a:t>
            </a:r>
            <a:r>
              <a:rPr lang="en-US" sz="1600" dirty="0">
                <a:solidFill>
                  <a:schemeClr val="accent2"/>
                </a:solidFill>
                <a:latin typeface="Arial"/>
                <a:cs typeface="Arial"/>
              </a:rPr>
              <a:t>been overlooked as a predictor.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645" y="2578458"/>
            <a:ext cx="51999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ct val="0"/>
              </a:spcAft>
              <a:buSzPct val="100000"/>
            </a:pPr>
            <a:r>
              <a:rPr lang="en-US" sz="1600" b="1" u="sng" kern="0" dirty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Analysis:</a:t>
            </a:r>
            <a:r>
              <a:rPr lang="en-US" sz="1600" b="1" kern="0" dirty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 </a:t>
            </a:r>
            <a:r>
              <a:rPr lang="en-US" sz="1600" kern="0" dirty="0" smtClean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We </a:t>
            </a:r>
            <a:r>
              <a:rPr lang="en-US" sz="1600" kern="0" dirty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used </a:t>
            </a:r>
            <a:r>
              <a:rPr lang="en-US" sz="1600" kern="0" dirty="0" smtClean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5-km </a:t>
            </a:r>
            <a:r>
              <a:rPr lang="en-US" sz="1600" kern="0" dirty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resolution simulations from the Snow Ensemble Uncertainty </a:t>
            </a:r>
            <a:r>
              <a:rPr lang="en-US" sz="1600" kern="0" dirty="0" smtClean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Project </a:t>
            </a:r>
            <a:r>
              <a:rPr lang="en-US" sz="1600" kern="0" dirty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(2009–2017) </a:t>
            </a:r>
            <a:r>
              <a:rPr lang="en-US" sz="1600" kern="0" dirty="0" smtClean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to simulate snow cover, forced </a:t>
            </a:r>
            <a:r>
              <a:rPr lang="en-US" sz="1600" kern="0" dirty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by </a:t>
            </a:r>
            <a:r>
              <a:rPr lang="en-US" sz="1600" kern="0" dirty="0" smtClean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MERRA-2 </a:t>
            </a:r>
            <a:r>
              <a:rPr lang="en-US" sz="1600" kern="0" dirty="0" smtClean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meteorological </a:t>
            </a:r>
            <a:r>
              <a:rPr lang="en-US" sz="1600" kern="0" dirty="0" smtClean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products. We also compiled data from 873 </a:t>
            </a:r>
            <a:r>
              <a:rPr lang="en-US" sz="1600" kern="0" dirty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SNOTEL stations (2001-2022). We then calculated the ratios for </a:t>
            </a:r>
            <a:r>
              <a:rPr lang="en-US" sz="1600" kern="0" dirty="0" smtClean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1-Dec snow water equivalent (SWE) </a:t>
            </a:r>
            <a:r>
              <a:rPr lang="en-US" sz="1600" kern="0" dirty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relative </a:t>
            </a:r>
            <a:r>
              <a:rPr lang="en-US" sz="1600" kern="0" dirty="0" smtClean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to the </a:t>
            </a:r>
            <a:r>
              <a:rPr lang="en-US" sz="1600" kern="0" dirty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peak </a:t>
            </a:r>
            <a:r>
              <a:rPr lang="en-US" sz="1600" kern="0" dirty="0" smtClean="0">
                <a:solidFill>
                  <a:srgbClr val="3333CC"/>
                </a:solidFill>
                <a:latin typeface="Arial"/>
                <a:ea typeface="ＭＳ Ｐゴシック" pitchFamily="-108" charset="-128"/>
                <a:cs typeface="Arial"/>
              </a:rPr>
              <a:t>value and examined trends.</a:t>
            </a:r>
            <a:endParaRPr lang="en-US" sz="1600" kern="0" dirty="0">
              <a:solidFill>
                <a:srgbClr val="3333CC"/>
              </a:solidFill>
              <a:latin typeface="Arial"/>
              <a:ea typeface="ＭＳ Ｐゴシック" pitchFamily="-108" charset="-128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06463-CE57-4652-B40E-872FB6CB21D6}"/>
              </a:ext>
            </a:extLst>
          </p:cNvPr>
          <p:cNvSpPr txBox="1"/>
          <p:nvPr/>
        </p:nvSpPr>
        <p:spPr>
          <a:xfrm>
            <a:off x="110574" y="4372568"/>
            <a:ext cx="5050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r>
              <a:rPr lang="en-US" sz="1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sz="1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50% of peak annual </a:t>
            </a:r>
            <a:r>
              <a:rPr lang="en-US" sz="1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 accumulates </a:t>
            </a:r>
            <a:r>
              <a:rPr lang="en-US" sz="1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1 </a:t>
            </a:r>
            <a:r>
              <a:rPr lang="en-US" sz="1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December, with colder sites having higher proportions of fall snowfall (</a:t>
            </a:r>
            <a:r>
              <a:rPr lang="en-US" sz="1600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1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</a:t>
            </a:r>
            <a:r>
              <a:rPr lang="en-US" sz="1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0.82). Early season snowfall </a:t>
            </a:r>
            <a:r>
              <a:rPr lang="en-US" sz="1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</a:t>
            </a:r>
            <a:r>
              <a:rPr lang="en-US" sz="1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sz="1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60% </a:t>
            </a:r>
            <a:r>
              <a:rPr lang="en-US" sz="1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peak </a:t>
            </a:r>
            <a:r>
              <a:rPr lang="en-US" sz="1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 in </a:t>
            </a:r>
            <a:r>
              <a:rPr lang="en-US" sz="1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interior low-precipitation </a:t>
            </a:r>
            <a:r>
              <a:rPr lang="en-US" sz="1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locations.</a:t>
            </a:r>
            <a:endParaRPr lang="en-US" sz="1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B7BE2-8A82-426F-BA7C-9939E309AC9D}"/>
              </a:ext>
            </a:extLst>
          </p:cNvPr>
          <p:cNvSpPr txBox="1"/>
          <p:nvPr/>
        </p:nvSpPr>
        <p:spPr>
          <a:xfrm>
            <a:off x="110574" y="5717779"/>
            <a:ext cx="5233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u="sng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Significance:</a:t>
            </a:r>
            <a:r>
              <a:rPr lang="en-US" sz="1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findings show that early season snow can provide longer lead-time forecasts regarding peak snow amounts, which could improve planning for spring wildlife management and water resources. </a:t>
            </a:r>
            <a:endParaRPr lang="en-US" sz="1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93702"/>
      </p:ext>
    </p:extLst>
  </p:cSld>
  <p:clrMapOvr>
    <a:masterClrMapping/>
  </p:clrMapOvr>
</p:sld>
</file>

<file path=ppt/theme/theme1.xml><?xml version="1.0" encoding="utf-8"?>
<a:theme xmlns:a="http://schemas.openxmlformats.org/drawingml/2006/main" name="GPMC Nov 200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484E0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13890</TotalTime>
  <Words>352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Open Sans</vt:lpstr>
      <vt:lpstr>Times New Roman</vt:lpstr>
      <vt:lpstr>GPMC Nov 2001</vt:lpstr>
      <vt:lpstr>Seasonal Peak Snow Predictability Derived from Early-Season Snow in North America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Yoseph, Elizabeth [USA]</dc:creator>
  <cp:lastModifiedBy>Laura R Prugh</cp:lastModifiedBy>
  <cp:revision>171</cp:revision>
  <cp:lastPrinted>2016-12-19T15:06:13Z</cp:lastPrinted>
  <dcterms:created xsi:type="dcterms:W3CDTF">2014-07-25T19:02:24Z</dcterms:created>
  <dcterms:modified xsi:type="dcterms:W3CDTF">2023-09-20T15:32:09Z</dcterms:modified>
</cp:coreProperties>
</file>