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E8B120-46DD-F2F2-128A-D698FFDE0562}" name="Ran Wang" initials="RW" userId="S::rwang22@unl.edu::59b3aaf2-7ec9-4ec1-8047-0b87c925a7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60"/>
    <p:restoredTop sz="96327"/>
  </p:normalViewPr>
  <p:slideViewPr>
    <p:cSldViewPr snapToGrid="0">
      <p:cViewPr varScale="1">
        <p:scale>
          <a:sx n="114" d="100"/>
          <a:sy n="114" d="100"/>
        </p:scale>
        <p:origin x="22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y, Elizabeth (GSFC-618.0)[GLOBAL SCIENCE &amp; TECHNOLOGY INC]" userId="ecd94774-0799-44f5-8d2d-1627cab2172c" providerId="ADAL" clId="{663BD492-EAF2-4158-85A2-F16B70AD9D21}"/>
    <pc:docChg chg="delSld">
      <pc:chgData name="Hoy, Elizabeth (GSFC-618.0)[GLOBAL SCIENCE &amp; TECHNOLOGY INC]" userId="ecd94774-0799-44f5-8d2d-1627cab2172c" providerId="ADAL" clId="{663BD492-EAF2-4158-85A2-F16B70AD9D21}" dt="2024-02-15T16:58:30.347" v="0" actId="47"/>
      <pc:docMkLst>
        <pc:docMk/>
      </pc:docMkLst>
      <pc:sldChg chg="del">
        <pc:chgData name="Hoy, Elizabeth (GSFC-618.0)[GLOBAL SCIENCE &amp; TECHNOLOGY INC]" userId="ecd94774-0799-44f5-8d2d-1627cab2172c" providerId="ADAL" clId="{663BD492-EAF2-4158-85A2-F16B70AD9D21}" dt="2024-02-15T16:58:30.347" v="0" actId="47"/>
        <pc:sldMkLst>
          <pc:docMk/>
          <pc:sldMk cId="2164330119" sldId="25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F7095-7B04-47AF-8F4C-8EB534D4AA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C303CA-0BC6-B0DB-D204-3C1B083F4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ABD668-7994-55AF-F441-410A47FECF6A}"/>
              </a:ext>
            </a:extLst>
          </p:cNvPr>
          <p:cNvSpPr>
            <a:spLocks noGrp="1"/>
          </p:cNvSpPr>
          <p:nvPr>
            <p:ph type="dt" sz="half" idx="10"/>
          </p:nvPr>
        </p:nvSpPr>
        <p:spPr/>
        <p:txBody>
          <a:bodyPr/>
          <a:lstStyle/>
          <a:p>
            <a:fld id="{B7C67861-339C-224E-82F7-662AD60144D5}" type="datetimeFigureOut">
              <a:rPr lang="en-US" smtClean="0"/>
              <a:t>2/15/2024</a:t>
            </a:fld>
            <a:endParaRPr lang="en-US"/>
          </a:p>
        </p:txBody>
      </p:sp>
      <p:sp>
        <p:nvSpPr>
          <p:cNvPr id="5" name="Footer Placeholder 4">
            <a:extLst>
              <a:ext uri="{FF2B5EF4-FFF2-40B4-BE49-F238E27FC236}">
                <a16:creationId xmlns:a16="http://schemas.microsoft.com/office/drawing/2014/main" id="{610B77FA-DC35-4C86-F353-C68D1AFA26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D7CFF-00A1-7C16-ACF7-4EAF0452212B}"/>
              </a:ext>
            </a:extLst>
          </p:cNvPr>
          <p:cNvSpPr>
            <a:spLocks noGrp="1"/>
          </p:cNvSpPr>
          <p:nvPr>
            <p:ph type="sldNum" sz="quarter" idx="12"/>
          </p:nvPr>
        </p:nvSpPr>
        <p:spPr/>
        <p:txBody>
          <a:bodyPr/>
          <a:lstStyle/>
          <a:p>
            <a:fld id="{71C45DD7-A3AA-1F4E-B631-C5CCC4B9EAD1}" type="slidenum">
              <a:rPr lang="en-US" smtClean="0"/>
              <a:t>‹#›</a:t>
            </a:fld>
            <a:endParaRPr lang="en-US"/>
          </a:p>
        </p:txBody>
      </p:sp>
    </p:spTree>
    <p:extLst>
      <p:ext uri="{BB962C8B-B14F-4D97-AF65-F5344CB8AC3E}">
        <p14:creationId xmlns:p14="http://schemas.microsoft.com/office/powerpoint/2010/main" val="1216896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14C70-7F6B-0A36-2341-16AD240CB5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1B090E-D635-49E4-9A1F-9B92E360C5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3ED76D-37F7-24C1-6378-894C92C4E8A2}"/>
              </a:ext>
            </a:extLst>
          </p:cNvPr>
          <p:cNvSpPr>
            <a:spLocks noGrp="1"/>
          </p:cNvSpPr>
          <p:nvPr>
            <p:ph type="dt" sz="half" idx="10"/>
          </p:nvPr>
        </p:nvSpPr>
        <p:spPr/>
        <p:txBody>
          <a:bodyPr/>
          <a:lstStyle/>
          <a:p>
            <a:fld id="{B7C67861-339C-224E-82F7-662AD60144D5}" type="datetimeFigureOut">
              <a:rPr lang="en-US" smtClean="0"/>
              <a:t>2/15/2024</a:t>
            </a:fld>
            <a:endParaRPr lang="en-US"/>
          </a:p>
        </p:txBody>
      </p:sp>
      <p:sp>
        <p:nvSpPr>
          <p:cNvPr id="5" name="Footer Placeholder 4">
            <a:extLst>
              <a:ext uri="{FF2B5EF4-FFF2-40B4-BE49-F238E27FC236}">
                <a16:creationId xmlns:a16="http://schemas.microsoft.com/office/drawing/2014/main" id="{0524350B-C314-B0DF-8022-C442E07C3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4A0F61-6178-77B8-2164-C79DF748CA84}"/>
              </a:ext>
            </a:extLst>
          </p:cNvPr>
          <p:cNvSpPr>
            <a:spLocks noGrp="1"/>
          </p:cNvSpPr>
          <p:nvPr>
            <p:ph type="sldNum" sz="quarter" idx="12"/>
          </p:nvPr>
        </p:nvSpPr>
        <p:spPr/>
        <p:txBody>
          <a:bodyPr/>
          <a:lstStyle/>
          <a:p>
            <a:fld id="{71C45DD7-A3AA-1F4E-B631-C5CCC4B9EAD1}" type="slidenum">
              <a:rPr lang="en-US" smtClean="0"/>
              <a:t>‹#›</a:t>
            </a:fld>
            <a:endParaRPr lang="en-US"/>
          </a:p>
        </p:txBody>
      </p:sp>
    </p:spTree>
    <p:extLst>
      <p:ext uri="{BB962C8B-B14F-4D97-AF65-F5344CB8AC3E}">
        <p14:creationId xmlns:p14="http://schemas.microsoft.com/office/powerpoint/2010/main" val="69982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A68172-C7CF-13B3-6D5B-88E8C32803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3B25DA-06CE-36AF-7F67-F7A25FC749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C49A9-1F52-F0CD-A072-84EE1AC3C009}"/>
              </a:ext>
            </a:extLst>
          </p:cNvPr>
          <p:cNvSpPr>
            <a:spLocks noGrp="1"/>
          </p:cNvSpPr>
          <p:nvPr>
            <p:ph type="dt" sz="half" idx="10"/>
          </p:nvPr>
        </p:nvSpPr>
        <p:spPr/>
        <p:txBody>
          <a:bodyPr/>
          <a:lstStyle/>
          <a:p>
            <a:fld id="{B7C67861-339C-224E-82F7-662AD60144D5}" type="datetimeFigureOut">
              <a:rPr lang="en-US" smtClean="0"/>
              <a:t>2/15/2024</a:t>
            </a:fld>
            <a:endParaRPr lang="en-US"/>
          </a:p>
        </p:txBody>
      </p:sp>
      <p:sp>
        <p:nvSpPr>
          <p:cNvPr id="5" name="Footer Placeholder 4">
            <a:extLst>
              <a:ext uri="{FF2B5EF4-FFF2-40B4-BE49-F238E27FC236}">
                <a16:creationId xmlns:a16="http://schemas.microsoft.com/office/drawing/2014/main" id="{F2077BA4-D6D5-4DC5-77CA-8DFD57948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80A68-21D1-D50E-D873-42299C70D720}"/>
              </a:ext>
            </a:extLst>
          </p:cNvPr>
          <p:cNvSpPr>
            <a:spLocks noGrp="1"/>
          </p:cNvSpPr>
          <p:nvPr>
            <p:ph type="sldNum" sz="quarter" idx="12"/>
          </p:nvPr>
        </p:nvSpPr>
        <p:spPr/>
        <p:txBody>
          <a:bodyPr/>
          <a:lstStyle/>
          <a:p>
            <a:fld id="{71C45DD7-A3AA-1F4E-B631-C5CCC4B9EAD1}" type="slidenum">
              <a:rPr lang="en-US" smtClean="0"/>
              <a:t>‹#›</a:t>
            </a:fld>
            <a:endParaRPr lang="en-US"/>
          </a:p>
        </p:txBody>
      </p:sp>
    </p:spTree>
    <p:extLst>
      <p:ext uri="{BB962C8B-B14F-4D97-AF65-F5344CB8AC3E}">
        <p14:creationId xmlns:p14="http://schemas.microsoft.com/office/powerpoint/2010/main" val="2489706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89475-AE12-A034-7244-543A1FB10E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756C9-C3F1-BE29-6DCE-8D1E34F2A7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F72B4-86A8-99E2-F1FF-B5AF260942C8}"/>
              </a:ext>
            </a:extLst>
          </p:cNvPr>
          <p:cNvSpPr>
            <a:spLocks noGrp="1"/>
          </p:cNvSpPr>
          <p:nvPr>
            <p:ph type="dt" sz="half" idx="10"/>
          </p:nvPr>
        </p:nvSpPr>
        <p:spPr/>
        <p:txBody>
          <a:bodyPr/>
          <a:lstStyle/>
          <a:p>
            <a:fld id="{B7C67861-339C-224E-82F7-662AD60144D5}" type="datetimeFigureOut">
              <a:rPr lang="en-US" smtClean="0"/>
              <a:t>2/15/2024</a:t>
            </a:fld>
            <a:endParaRPr lang="en-US"/>
          </a:p>
        </p:txBody>
      </p:sp>
      <p:sp>
        <p:nvSpPr>
          <p:cNvPr id="5" name="Footer Placeholder 4">
            <a:extLst>
              <a:ext uri="{FF2B5EF4-FFF2-40B4-BE49-F238E27FC236}">
                <a16:creationId xmlns:a16="http://schemas.microsoft.com/office/drawing/2014/main" id="{05F73C12-C74B-8334-45A0-D017FC075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2E5C93-656E-80A0-55A1-8128EF6C027F}"/>
              </a:ext>
            </a:extLst>
          </p:cNvPr>
          <p:cNvSpPr>
            <a:spLocks noGrp="1"/>
          </p:cNvSpPr>
          <p:nvPr>
            <p:ph type="sldNum" sz="quarter" idx="12"/>
          </p:nvPr>
        </p:nvSpPr>
        <p:spPr/>
        <p:txBody>
          <a:bodyPr/>
          <a:lstStyle/>
          <a:p>
            <a:fld id="{71C45DD7-A3AA-1F4E-B631-C5CCC4B9EAD1}" type="slidenum">
              <a:rPr lang="en-US" smtClean="0"/>
              <a:t>‹#›</a:t>
            </a:fld>
            <a:endParaRPr lang="en-US"/>
          </a:p>
        </p:txBody>
      </p:sp>
    </p:spTree>
    <p:extLst>
      <p:ext uri="{BB962C8B-B14F-4D97-AF65-F5344CB8AC3E}">
        <p14:creationId xmlns:p14="http://schemas.microsoft.com/office/powerpoint/2010/main" val="2992910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9537F-E974-C73C-B7FA-E56243BD43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71E2D4-2B92-B41B-2500-42D12CD93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527FA6-DA65-8509-D2B7-D020E4C1C50A}"/>
              </a:ext>
            </a:extLst>
          </p:cNvPr>
          <p:cNvSpPr>
            <a:spLocks noGrp="1"/>
          </p:cNvSpPr>
          <p:nvPr>
            <p:ph type="dt" sz="half" idx="10"/>
          </p:nvPr>
        </p:nvSpPr>
        <p:spPr/>
        <p:txBody>
          <a:bodyPr/>
          <a:lstStyle/>
          <a:p>
            <a:fld id="{B7C67861-339C-224E-82F7-662AD60144D5}" type="datetimeFigureOut">
              <a:rPr lang="en-US" smtClean="0"/>
              <a:t>2/15/2024</a:t>
            </a:fld>
            <a:endParaRPr lang="en-US"/>
          </a:p>
        </p:txBody>
      </p:sp>
      <p:sp>
        <p:nvSpPr>
          <p:cNvPr id="5" name="Footer Placeholder 4">
            <a:extLst>
              <a:ext uri="{FF2B5EF4-FFF2-40B4-BE49-F238E27FC236}">
                <a16:creationId xmlns:a16="http://schemas.microsoft.com/office/drawing/2014/main" id="{1C085672-C586-4C25-D550-49382D527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E9BB4-1E08-08CA-FBDD-3F4F30452F40}"/>
              </a:ext>
            </a:extLst>
          </p:cNvPr>
          <p:cNvSpPr>
            <a:spLocks noGrp="1"/>
          </p:cNvSpPr>
          <p:nvPr>
            <p:ph type="sldNum" sz="quarter" idx="12"/>
          </p:nvPr>
        </p:nvSpPr>
        <p:spPr/>
        <p:txBody>
          <a:bodyPr/>
          <a:lstStyle/>
          <a:p>
            <a:fld id="{71C45DD7-A3AA-1F4E-B631-C5CCC4B9EAD1}" type="slidenum">
              <a:rPr lang="en-US" smtClean="0"/>
              <a:t>‹#›</a:t>
            </a:fld>
            <a:endParaRPr lang="en-US"/>
          </a:p>
        </p:txBody>
      </p:sp>
    </p:spTree>
    <p:extLst>
      <p:ext uri="{BB962C8B-B14F-4D97-AF65-F5344CB8AC3E}">
        <p14:creationId xmlns:p14="http://schemas.microsoft.com/office/powerpoint/2010/main" val="338357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EE92-9435-845E-1CAC-60EF507645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F36781-672B-A76B-269C-FAD79FAF63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842AE-8F8F-3ADF-BCFD-417D99CA37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C2C639-2CE5-90A6-68EA-8179F6C133BB}"/>
              </a:ext>
            </a:extLst>
          </p:cNvPr>
          <p:cNvSpPr>
            <a:spLocks noGrp="1"/>
          </p:cNvSpPr>
          <p:nvPr>
            <p:ph type="dt" sz="half" idx="10"/>
          </p:nvPr>
        </p:nvSpPr>
        <p:spPr/>
        <p:txBody>
          <a:bodyPr/>
          <a:lstStyle/>
          <a:p>
            <a:fld id="{B7C67861-339C-224E-82F7-662AD60144D5}" type="datetimeFigureOut">
              <a:rPr lang="en-US" smtClean="0"/>
              <a:t>2/15/2024</a:t>
            </a:fld>
            <a:endParaRPr lang="en-US"/>
          </a:p>
        </p:txBody>
      </p:sp>
      <p:sp>
        <p:nvSpPr>
          <p:cNvPr id="6" name="Footer Placeholder 5">
            <a:extLst>
              <a:ext uri="{FF2B5EF4-FFF2-40B4-BE49-F238E27FC236}">
                <a16:creationId xmlns:a16="http://schemas.microsoft.com/office/drawing/2014/main" id="{19F2B7F8-CD82-A2B4-ACD0-EADCD499E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F061F3-B817-8BDF-6C34-09F9BE020F94}"/>
              </a:ext>
            </a:extLst>
          </p:cNvPr>
          <p:cNvSpPr>
            <a:spLocks noGrp="1"/>
          </p:cNvSpPr>
          <p:nvPr>
            <p:ph type="sldNum" sz="quarter" idx="12"/>
          </p:nvPr>
        </p:nvSpPr>
        <p:spPr/>
        <p:txBody>
          <a:bodyPr/>
          <a:lstStyle/>
          <a:p>
            <a:fld id="{71C45DD7-A3AA-1F4E-B631-C5CCC4B9EAD1}" type="slidenum">
              <a:rPr lang="en-US" smtClean="0"/>
              <a:t>‹#›</a:t>
            </a:fld>
            <a:endParaRPr lang="en-US"/>
          </a:p>
        </p:txBody>
      </p:sp>
    </p:spTree>
    <p:extLst>
      <p:ext uri="{BB962C8B-B14F-4D97-AF65-F5344CB8AC3E}">
        <p14:creationId xmlns:p14="http://schemas.microsoft.com/office/powerpoint/2010/main" val="429158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1AC2D-5DFA-02AF-D2B5-2426285B41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2AA81A-5AC5-52FD-D980-15FBD0D05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482EE5-2034-D0CB-E837-5A3BAEFBE8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DCEFBD-327E-97D0-1E73-4F8E6B2BF6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FB3D33-E1AF-B757-A307-0AEFEC1980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816BBE-E3A3-945F-36FF-3135FF0E8FE9}"/>
              </a:ext>
            </a:extLst>
          </p:cNvPr>
          <p:cNvSpPr>
            <a:spLocks noGrp="1"/>
          </p:cNvSpPr>
          <p:nvPr>
            <p:ph type="dt" sz="half" idx="10"/>
          </p:nvPr>
        </p:nvSpPr>
        <p:spPr/>
        <p:txBody>
          <a:bodyPr/>
          <a:lstStyle/>
          <a:p>
            <a:fld id="{B7C67861-339C-224E-82F7-662AD60144D5}" type="datetimeFigureOut">
              <a:rPr lang="en-US" smtClean="0"/>
              <a:t>2/15/2024</a:t>
            </a:fld>
            <a:endParaRPr lang="en-US"/>
          </a:p>
        </p:txBody>
      </p:sp>
      <p:sp>
        <p:nvSpPr>
          <p:cNvPr id="8" name="Footer Placeholder 7">
            <a:extLst>
              <a:ext uri="{FF2B5EF4-FFF2-40B4-BE49-F238E27FC236}">
                <a16:creationId xmlns:a16="http://schemas.microsoft.com/office/drawing/2014/main" id="{BF0C82C3-E401-6A48-6EAF-230AB0D021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AE1B52-5EFC-14B0-24BC-C49703BD4D2D}"/>
              </a:ext>
            </a:extLst>
          </p:cNvPr>
          <p:cNvSpPr>
            <a:spLocks noGrp="1"/>
          </p:cNvSpPr>
          <p:nvPr>
            <p:ph type="sldNum" sz="quarter" idx="12"/>
          </p:nvPr>
        </p:nvSpPr>
        <p:spPr/>
        <p:txBody>
          <a:bodyPr/>
          <a:lstStyle/>
          <a:p>
            <a:fld id="{71C45DD7-A3AA-1F4E-B631-C5CCC4B9EAD1}" type="slidenum">
              <a:rPr lang="en-US" smtClean="0"/>
              <a:t>‹#›</a:t>
            </a:fld>
            <a:endParaRPr lang="en-US"/>
          </a:p>
        </p:txBody>
      </p:sp>
    </p:spTree>
    <p:extLst>
      <p:ext uri="{BB962C8B-B14F-4D97-AF65-F5344CB8AC3E}">
        <p14:creationId xmlns:p14="http://schemas.microsoft.com/office/powerpoint/2010/main" val="70155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BA99-4165-A693-30EA-40AAC5FEE1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B0C423-9F01-FD41-239D-0C50B1A1B961}"/>
              </a:ext>
            </a:extLst>
          </p:cNvPr>
          <p:cNvSpPr>
            <a:spLocks noGrp="1"/>
          </p:cNvSpPr>
          <p:nvPr>
            <p:ph type="dt" sz="half" idx="10"/>
          </p:nvPr>
        </p:nvSpPr>
        <p:spPr/>
        <p:txBody>
          <a:bodyPr/>
          <a:lstStyle/>
          <a:p>
            <a:fld id="{B7C67861-339C-224E-82F7-662AD60144D5}" type="datetimeFigureOut">
              <a:rPr lang="en-US" smtClean="0"/>
              <a:t>2/15/2024</a:t>
            </a:fld>
            <a:endParaRPr lang="en-US"/>
          </a:p>
        </p:txBody>
      </p:sp>
      <p:sp>
        <p:nvSpPr>
          <p:cNvPr id="4" name="Footer Placeholder 3">
            <a:extLst>
              <a:ext uri="{FF2B5EF4-FFF2-40B4-BE49-F238E27FC236}">
                <a16:creationId xmlns:a16="http://schemas.microsoft.com/office/drawing/2014/main" id="{0E42D55D-E031-28D1-5C0E-E26D0308CB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F32E25-A71F-1763-EA8D-47B0A702E5DE}"/>
              </a:ext>
            </a:extLst>
          </p:cNvPr>
          <p:cNvSpPr>
            <a:spLocks noGrp="1"/>
          </p:cNvSpPr>
          <p:nvPr>
            <p:ph type="sldNum" sz="quarter" idx="12"/>
          </p:nvPr>
        </p:nvSpPr>
        <p:spPr/>
        <p:txBody>
          <a:bodyPr/>
          <a:lstStyle/>
          <a:p>
            <a:fld id="{71C45DD7-A3AA-1F4E-B631-C5CCC4B9EAD1}" type="slidenum">
              <a:rPr lang="en-US" smtClean="0"/>
              <a:t>‹#›</a:t>
            </a:fld>
            <a:endParaRPr lang="en-US"/>
          </a:p>
        </p:txBody>
      </p:sp>
    </p:spTree>
    <p:extLst>
      <p:ext uri="{BB962C8B-B14F-4D97-AF65-F5344CB8AC3E}">
        <p14:creationId xmlns:p14="http://schemas.microsoft.com/office/powerpoint/2010/main" val="203621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495A84-8C61-B553-2C32-655E1E26C0E8}"/>
              </a:ext>
            </a:extLst>
          </p:cNvPr>
          <p:cNvSpPr>
            <a:spLocks noGrp="1"/>
          </p:cNvSpPr>
          <p:nvPr>
            <p:ph type="dt" sz="half" idx="10"/>
          </p:nvPr>
        </p:nvSpPr>
        <p:spPr/>
        <p:txBody>
          <a:bodyPr/>
          <a:lstStyle/>
          <a:p>
            <a:fld id="{B7C67861-339C-224E-82F7-662AD60144D5}" type="datetimeFigureOut">
              <a:rPr lang="en-US" smtClean="0"/>
              <a:t>2/15/2024</a:t>
            </a:fld>
            <a:endParaRPr lang="en-US"/>
          </a:p>
        </p:txBody>
      </p:sp>
      <p:sp>
        <p:nvSpPr>
          <p:cNvPr id="3" name="Footer Placeholder 2">
            <a:extLst>
              <a:ext uri="{FF2B5EF4-FFF2-40B4-BE49-F238E27FC236}">
                <a16:creationId xmlns:a16="http://schemas.microsoft.com/office/drawing/2014/main" id="{6CB888E2-E173-B37F-91C6-1386D52BA8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168F2A-D652-8FD3-CE35-70D3CE8CECB8}"/>
              </a:ext>
            </a:extLst>
          </p:cNvPr>
          <p:cNvSpPr>
            <a:spLocks noGrp="1"/>
          </p:cNvSpPr>
          <p:nvPr>
            <p:ph type="sldNum" sz="quarter" idx="12"/>
          </p:nvPr>
        </p:nvSpPr>
        <p:spPr/>
        <p:txBody>
          <a:bodyPr/>
          <a:lstStyle/>
          <a:p>
            <a:fld id="{71C45DD7-A3AA-1F4E-B631-C5CCC4B9EAD1}" type="slidenum">
              <a:rPr lang="en-US" smtClean="0"/>
              <a:t>‹#›</a:t>
            </a:fld>
            <a:endParaRPr lang="en-US"/>
          </a:p>
        </p:txBody>
      </p:sp>
    </p:spTree>
    <p:extLst>
      <p:ext uri="{BB962C8B-B14F-4D97-AF65-F5344CB8AC3E}">
        <p14:creationId xmlns:p14="http://schemas.microsoft.com/office/powerpoint/2010/main" val="2529641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29882-01BD-3941-EC67-626C2DAFA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D72381-F48F-EDA0-9C55-EFC0E796CE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CAFF8A-51AD-9B33-9B70-000B62566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439CD-146F-1829-82F6-BBBF8493A437}"/>
              </a:ext>
            </a:extLst>
          </p:cNvPr>
          <p:cNvSpPr>
            <a:spLocks noGrp="1"/>
          </p:cNvSpPr>
          <p:nvPr>
            <p:ph type="dt" sz="half" idx="10"/>
          </p:nvPr>
        </p:nvSpPr>
        <p:spPr/>
        <p:txBody>
          <a:bodyPr/>
          <a:lstStyle/>
          <a:p>
            <a:fld id="{B7C67861-339C-224E-82F7-662AD60144D5}" type="datetimeFigureOut">
              <a:rPr lang="en-US" smtClean="0"/>
              <a:t>2/15/2024</a:t>
            </a:fld>
            <a:endParaRPr lang="en-US"/>
          </a:p>
        </p:txBody>
      </p:sp>
      <p:sp>
        <p:nvSpPr>
          <p:cNvPr id="6" name="Footer Placeholder 5">
            <a:extLst>
              <a:ext uri="{FF2B5EF4-FFF2-40B4-BE49-F238E27FC236}">
                <a16:creationId xmlns:a16="http://schemas.microsoft.com/office/drawing/2014/main" id="{95284977-4B94-D4C4-835A-64BA71777B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B8109-C550-7B61-4F8E-4C545484F56D}"/>
              </a:ext>
            </a:extLst>
          </p:cNvPr>
          <p:cNvSpPr>
            <a:spLocks noGrp="1"/>
          </p:cNvSpPr>
          <p:nvPr>
            <p:ph type="sldNum" sz="quarter" idx="12"/>
          </p:nvPr>
        </p:nvSpPr>
        <p:spPr/>
        <p:txBody>
          <a:bodyPr/>
          <a:lstStyle/>
          <a:p>
            <a:fld id="{71C45DD7-A3AA-1F4E-B631-C5CCC4B9EAD1}" type="slidenum">
              <a:rPr lang="en-US" smtClean="0"/>
              <a:t>‹#›</a:t>
            </a:fld>
            <a:endParaRPr lang="en-US"/>
          </a:p>
        </p:txBody>
      </p:sp>
    </p:spTree>
    <p:extLst>
      <p:ext uri="{BB962C8B-B14F-4D97-AF65-F5344CB8AC3E}">
        <p14:creationId xmlns:p14="http://schemas.microsoft.com/office/powerpoint/2010/main" val="63042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154A-782B-70D3-7EC4-50B683916D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11A8AE-1EC8-B0A3-6BEC-1E63A8E080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87963C-941B-DC88-44B2-444DE671D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CE4FCB-F937-6F71-3D45-A047CA3950E8}"/>
              </a:ext>
            </a:extLst>
          </p:cNvPr>
          <p:cNvSpPr>
            <a:spLocks noGrp="1"/>
          </p:cNvSpPr>
          <p:nvPr>
            <p:ph type="dt" sz="half" idx="10"/>
          </p:nvPr>
        </p:nvSpPr>
        <p:spPr/>
        <p:txBody>
          <a:bodyPr/>
          <a:lstStyle/>
          <a:p>
            <a:fld id="{B7C67861-339C-224E-82F7-662AD60144D5}" type="datetimeFigureOut">
              <a:rPr lang="en-US" smtClean="0"/>
              <a:t>2/15/2024</a:t>
            </a:fld>
            <a:endParaRPr lang="en-US"/>
          </a:p>
        </p:txBody>
      </p:sp>
      <p:sp>
        <p:nvSpPr>
          <p:cNvPr id="6" name="Footer Placeholder 5">
            <a:extLst>
              <a:ext uri="{FF2B5EF4-FFF2-40B4-BE49-F238E27FC236}">
                <a16:creationId xmlns:a16="http://schemas.microsoft.com/office/drawing/2014/main" id="{6F253F4E-9904-25C7-D636-CCC9748B2C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6E744A-F3C2-1551-3ECE-0468FA2BDFC5}"/>
              </a:ext>
            </a:extLst>
          </p:cNvPr>
          <p:cNvSpPr>
            <a:spLocks noGrp="1"/>
          </p:cNvSpPr>
          <p:nvPr>
            <p:ph type="sldNum" sz="quarter" idx="12"/>
          </p:nvPr>
        </p:nvSpPr>
        <p:spPr/>
        <p:txBody>
          <a:bodyPr/>
          <a:lstStyle/>
          <a:p>
            <a:fld id="{71C45DD7-A3AA-1F4E-B631-C5CCC4B9EAD1}" type="slidenum">
              <a:rPr lang="en-US" smtClean="0"/>
              <a:t>‹#›</a:t>
            </a:fld>
            <a:endParaRPr lang="en-US"/>
          </a:p>
        </p:txBody>
      </p:sp>
    </p:spTree>
    <p:extLst>
      <p:ext uri="{BB962C8B-B14F-4D97-AF65-F5344CB8AC3E}">
        <p14:creationId xmlns:p14="http://schemas.microsoft.com/office/powerpoint/2010/main" val="747467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DC71D4-BE89-6BF5-58D9-0F015C78C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AF74B9-AF2D-4B52-C640-25558B7713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BA50E-2D91-3B88-6178-B933207A52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67861-339C-224E-82F7-662AD60144D5}" type="datetimeFigureOut">
              <a:rPr lang="en-US" smtClean="0"/>
              <a:t>2/15/2024</a:t>
            </a:fld>
            <a:endParaRPr lang="en-US"/>
          </a:p>
        </p:txBody>
      </p:sp>
      <p:sp>
        <p:nvSpPr>
          <p:cNvPr id="5" name="Footer Placeholder 4">
            <a:extLst>
              <a:ext uri="{FF2B5EF4-FFF2-40B4-BE49-F238E27FC236}">
                <a16:creationId xmlns:a16="http://schemas.microsoft.com/office/drawing/2014/main" id="{C47A5B6B-1E54-BB97-2473-AC8D852C4C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87C2B4-A602-2B3F-FC8C-61932942C7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45DD7-A3AA-1F4E-B631-C5CCC4B9EAD1}" type="slidenum">
              <a:rPr lang="en-US" smtClean="0"/>
              <a:t>‹#›</a:t>
            </a:fld>
            <a:endParaRPr lang="en-US"/>
          </a:p>
        </p:txBody>
      </p:sp>
    </p:spTree>
    <p:extLst>
      <p:ext uri="{BB962C8B-B14F-4D97-AF65-F5344CB8AC3E}">
        <p14:creationId xmlns:p14="http://schemas.microsoft.com/office/powerpoint/2010/main" val="1293869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doi.org/10.1111/gcb.16916"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C85FB-49CE-19CA-B383-366525C53513}"/>
              </a:ext>
            </a:extLst>
          </p:cNvPr>
          <p:cNvSpPr>
            <a:spLocks noGrp="1"/>
          </p:cNvSpPr>
          <p:nvPr>
            <p:ph type="title"/>
          </p:nvPr>
        </p:nvSpPr>
        <p:spPr>
          <a:xfrm>
            <a:off x="828484" y="0"/>
            <a:ext cx="10515600" cy="1325563"/>
          </a:xfrm>
        </p:spPr>
        <p:txBody>
          <a:bodyPr>
            <a:normAutofit/>
          </a:bodyPr>
          <a:lstStyle/>
          <a:p>
            <a:pPr algn="ctr"/>
            <a:r>
              <a:rPr lang="en-US" sz="1800" b="1" dirty="0">
                <a:effectLst/>
                <a:latin typeface="Calibri" panose="020F0502020204030204" pitchFamily="34" charset="0"/>
                <a:ea typeface="Times New Roman" panose="02020603050405020304" pitchFamily="18" charset="0"/>
                <a:cs typeface="Calibri" panose="020F0502020204030204" pitchFamily="34" charset="0"/>
              </a:rPr>
              <a:t>Confounding effects of snow cover on remotely sensed vegetation indices of evergreen and deciduous trees: An experimental study. </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r>
              <a:rPr lang="en-US" sz="1600" dirty="0">
                <a:effectLst/>
                <a:latin typeface="Calibri" panose="020F0502020204030204" pitchFamily="34" charset="0"/>
                <a:ea typeface="Times New Roman" panose="02020603050405020304" pitchFamily="18" charset="0"/>
                <a:cs typeface="Calibri" panose="020F0502020204030204" pitchFamily="34" charset="0"/>
              </a:rPr>
              <a:t>Wang R, Springer KR. Gamon JA (2023) </a:t>
            </a:r>
            <a:r>
              <a:rPr lang="en-US" sz="1600" i="1" dirty="0">
                <a:effectLst/>
                <a:latin typeface="Calibri" panose="020F0502020204030204" pitchFamily="34" charset="0"/>
                <a:ea typeface="Times New Roman" panose="02020603050405020304" pitchFamily="18" charset="0"/>
                <a:cs typeface="Calibri" panose="020F0502020204030204" pitchFamily="34" charset="0"/>
              </a:rPr>
              <a:t>Global Change Biology</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a:latin typeface="Calibri" panose="020F0502020204030204" pitchFamily="34" charset="0"/>
                <a:cs typeface="Calibri" panose="020F0502020204030204" pitchFamily="34" charset="0"/>
              </a:rPr>
              <a:t>29(21): 6120 – 6138. </a:t>
            </a:r>
            <a:r>
              <a:rPr lang="en-US" sz="1600" u="none" strike="noStrike" dirty="0">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https://doi.org/10.1111/gcb.16916</a:t>
            </a:r>
            <a:r>
              <a:rPr lang="en-US"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99EF931-BAEA-E8C1-8D74-7E6BA5EEBF8D}"/>
              </a:ext>
            </a:extLst>
          </p:cNvPr>
          <p:cNvPicPr>
            <a:picLocks noChangeAspect="1"/>
          </p:cNvPicPr>
          <p:nvPr/>
        </p:nvPicPr>
        <p:blipFill>
          <a:blip r:embed="rId3"/>
          <a:stretch>
            <a:fillRect/>
          </a:stretch>
        </p:blipFill>
        <p:spPr>
          <a:xfrm>
            <a:off x="10588532" y="189872"/>
            <a:ext cx="1511104" cy="552710"/>
          </a:xfrm>
          <a:prstGeom prst="rect">
            <a:avLst/>
          </a:prstGeom>
        </p:spPr>
      </p:pic>
      <p:pic>
        <p:nvPicPr>
          <p:cNvPr id="6" name="Picture 5">
            <a:extLst>
              <a:ext uri="{FF2B5EF4-FFF2-40B4-BE49-F238E27FC236}">
                <a16:creationId xmlns:a16="http://schemas.microsoft.com/office/drawing/2014/main" id="{5F028BFF-E0B1-6848-E98A-D37EF45D62BA}"/>
              </a:ext>
            </a:extLst>
          </p:cNvPr>
          <p:cNvPicPr>
            <a:picLocks noChangeAspect="1"/>
          </p:cNvPicPr>
          <p:nvPr/>
        </p:nvPicPr>
        <p:blipFill>
          <a:blip r:embed="rId4"/>
          <a:stretch>
            <a:fillRect/>
          </a:stretch>
        </p:blipFill>
        <p:spPr>
          <a:xfrm>
            <a:off x="458726" y="1279646"/>
            <a:ext cx="2484945" cy="3252651"/>
          </a:xfrm>
          <a:prstGeom prst="rect">
            <a:avLst/>
          </a:prstGeom>
        </p:spPr>
      </p:pic>
      <p:sp>
        <p:nvSpPr>
          <p:cNvPr id="7" name="TextBox 6">
            <a:extLst>
              <a:ext uri="{FF2B5EF4-FFF2-40B4-BE49-F238E27FC236}">
                <a16:creationId xmlns:a16="http://schemas.microsoft.com/office/drawing/2014/main" id="{E86D19F8-EBA5-1A45-6158-C81E191C47E3}"/>
              </a:ext>
            </a:extLst>
          </p:cNvPr>
          <p:cNvSpPr txBox="1"/>
          <p:nvPr/>
        </p:nvSpPr>
        <p:spPr>
          <a:xfrm>
            <a:off x="497998" y="4505263"/>
            <a:ext cx="2563254" cy="400110"/>
          </a:xfrm>
          <a:prstGeom prst="rect">
            <a:avLst/>
          </a:prstGeom>
          <a:noFill/>
        </p:spPr>
        <p:txBody>
          <a:bodyPr wrap="square" rtlCol="0">
            <a:spAutoFit/>
          </a:bodyPr>
          <a:lstStyle/>
          <a:p>
            <a:r>
              <a:rPr lang="en-US" sz="1000" dirty="0"/>
              <a:t>Fig. 1 Experimental design involving synthetic canopies of potted trees in Alberta, CA</a:t>
            </a:r>
          </a:p>
        </p:txBody>
      </p:sp>
      <p:pic>
        <p:nvPicPr>
          <p:cNvPr id="8" name="Picture 7">
            <a:extLst>
              <a:ext uri="{FF2B5EF4-FFF2-40B4-BE49-F238E27FC236}">
                <a16:creationId xmlns:a16="http://schemas.microsoft.com/office/drawing/2014/main" id="{C588E724-64F3-C940-6239-8C18766CBED6}"/>
              </a:ext>
            </a:extLst>
          </p:cNvPr>
          <p:cNvPicPr>
            <a:picLocks noChangeAspect="1"/>
          </p:cNvPicPr>
          <p:nvPr/>
        </p:nvPicPr>
        <p:blipFill>
          <a:blip r:embed="rId5"/>
          <a:stretch>
            <a:fillRect/>
          </a:stretch>
        </p:blipFill>
        <p:spPr>
          <a:xfrm>
            <a:off x="3972325" y="2471123"/>
            <a:ext cx="2938422" cy="2835029"/>
          </a:xfrm>
          <a:prstGeom prst="rect">
            <a:avLst/>
          </a:prstGeom>
        </p:spPr>
      </p:pic>
      <p:sp>
        <p:nvSpPr>
          <p:cNvPr id="10" name="TextBox 9">
            <a:extLst>
              <a:ext uri="{FF2B5EF4-FFF2-40B4-BE49-F238E27FC236}">
                <a16:creationId xmlns:a16="http://schemas.microsoft.com/office/drawing/2014/main" id="{B4528EBB-A7D1-706A-608F-05D8C77C0FD2}"/>
              </a:ext>
            </a:extLst>
          </p:cNvPr>
          <p:cNvSpPr txBox="1"/>
          <p:nvPr/>
        </p:nvSpPr>
        <p:spPr>
          <a:xfrm>
            <a:off x="408026" y="4986774"/>
            <a:ext cx="3173068" cy="1169551"/>
          </a:xfrm>
          <a:prstGeom prst="rect">
            <a:avLst/>
          </a:prstGeom>
          <a:noFill/>
        </p:spPr>
        <p:txBody>
          <a:bodyPr wrap="square">
            <a:spAutoFit/>
          </a:bodyPr>
          <a:lstStyle/>
          <a:p>
            <a:r>
              <a:rPr lang="en-US" sz="1400" b="1" dirty="0"/>
              <a:t>Research Question:</a:t>
            </a:r>
            <a:r>
              <a:rPr lang="en-US" sz="1400" dirty="0"/>
              <a:t> How does snow influence vegetation indices used as indicators of GPP in boreal forests?  How does snow correction alter estimates of GPP phenology from vegetation indices.</a:t>
            </a:r>
          </a:p>
        </p:txBody>
      </p:sp>
      <p:pic>
        <p:nvPicPr>
          <p:cNvPr id="11" name="Picture 10">
            <a:extLst>
              <a:ext uri="{FF2B5EF4-FFF2-40B4-BE49-F238E27FC236}">
                <a16:creationId xmlns:a16="http://schemas.microsoft.com/office/drawing/2014/main" id="{48E0A102-7770-C0E2-70A9-AB2BD95CE601}"/>
              </a:ext>
            </a:extLst>
          </p:cNvPr>
          <p:cNvPicPr>
            <a:picLocks noChangeAspect="1"/>
          </p:cNvPicPr>
          <p:nvPr/>
        </p:nvPicPr>
        <p:blipFill>
          <a:blip r:embed="rId6"/>
          <a:stretch>
            <a:fillRect/>
          </a:stretch>
        </p:blipFill>
        <p:spPr>
          <a:xfrm>
            <a:off x="7472400" y="1236120"/>
            <a:ext cx="4221602" cy="3450603"/>
          </a:xfrm>
          <a:prstGeom prst="rect">
            <a:avLst/>
          </a:prstGeom>
        </p:spPr>
      </p:pic>
      <p:sp>
        <p:nvSpPr>
          <p:cNvPr id="13" name="TextBox 12">
            <a:extLst>
              <a:ext uri="{FF2B5EF4-FFF2-40B4-BE49-F238E27FC236}">
                <a16:creationId xmlns:a16="http://schemas.microsoft.com/office/drawing/2014/main" id="{87B632FD-F813-9F51-6000-317C75DC6A34}"/>
              </a:ext>
            </a:extLst>
          </p:cNvPr>
          <p:cNvSpPr txBox="1"/>
          <p:nvPr/>
        </p:nvSpPr>
        <p:spPr>
          <a:xfrm>
            <a:off x="3972325" y="5348590"/>
            <a:ext cx="3269974" cy="553998"/>
          </a:xfrm>
          <a:prstGeom prst="rect">
            <a:avLst/>
          </a:prstGeom>
          <a:noFill/>
        </p:spPr>
        <p:txBody>
          <a:bodyPr wrap="square" rtlCol="0">
            <a:spAutoFit/>
          </a:bodyPr>
          <a:lstStyle/>
          <a:p>
            <a:r>
              <a:rPr lang="en-US" sz="1000" dirty="0"/>
              <a:t>Fig. 2. Snow altered the reflectance spectra of tree canopies, and these effects differed for evergreen and deciduous canopies</a:t>
            </a:r>
          </a:p>
        </p:txBody>
      </p:sp>
      <p:sp>
        <p:nvSpPr>
          <p:cNvPr id="15" name="TextBox 14">
            <a:extLst>
              <a:ext uri="{FF2B5EF4-FFF2-40B4-BE49-F238E27FC236}">
                <a16:creationId xmlns:a16="http://schemas.microsoft.com/office/drawing/2014/main" id="{531220A0-4A5F-C115-9191-C41E38A8C763}"/>
              </a:ext>
            </a:extLst>
          </p:cNvPr>
          <p:cNvSpPr txBox="1"/>
          <p:nvPr/>
        </p:nvSpPr>
        <p:spPr>
          <a:xfrm>
            <a:off x="7490268" y="4774887"/>
            <a:ext cx="4396931" cy="400110"/>
          </a:xfrm>
          <a:prstGeom prst="rect">
            <a:avLst/>
          </a:prstGeom>
          <a:noFill/>
        </p:spPr>
        <p:txBody>
          <a:bodyPr wrap="square" rtlCol="0">
            <a:spAutoFit/>
          </a:bodyPr>
          <a:lstStyle/>
          <a:p>
            <a:r>
              <a:rPr lang="en-US" sz="1000" dirty="0"/>
              <a:t>Fig. 3. Snow altered the seasonal patterns of vegetation indices in ways that affected GPP estimates; these effects were largely removed by snow correction</a:t>
            </a:r>
          </a:p>
        </p:txBody>
      </p:sp>
      <p:sp>
        <p:nvSpPr>
          <p:cNvPr id="16" name="TextBox 15">
            <a:extLst>
              <a:ext uri="{FF2B5EF4-FFF2-40B4-BE49-F238E27FC236}">
                <a16:creationId xmlns:a16="http://schemas.microsoft.com/office/drawing/2014/main" id="{C163569A-B565-2C00-6CDD-1A6C2D0E747A}"/>
              </a:ext>
            </a:extLst>
          </p:cNvPr>
          <p:cNvSpPr txBox="1"/>
          <p:nvPr/>
        </p:nvSpPr>
        <p:spPr>
          <a:xfrm>
            <a:off x="7490269" y="5216701"/>
            <a:ext cx="4396930" cy="1600438"/>
          </a:xfrm>
          <a:prstGeom prst="rect">
            <a:avLst/>
          </a:prstGeom>
          <a:noFill/>
        </p:spPr>
        <p:txBody>
          <a:bodyPr wrap="square" rtlCol="0">
            <a:spAutoFit/>
          </a:bodyPr>
          <a:lstStyle/>
          <a:p>
            <a:r>
              <a:rPr lang="en-US" sz="1400" b="1" dirty="0"/>
              <a:t>Significance</a:t>
            </a:r>
            <a:r>
              <a:rPr lang="en-US" sz="1400" dirty="0"/>
              <a:t>: Vegetation index phenology can be confounded by snow, supporting similar conclusions drawn from analysis of MODIS data and flux tower GPP.  Snow removal reveals the underlying biological relationships with GPP. These effects should be considered when assessing GPP with vegetation indices, particularly during spring and fall transitions.</a:t>
            </a:r>
          </a:p>
        </p:txBody>
      </p:sp>
      <p:sp>
        <p:nvSpPr>
          <p:cNvPr id="18" name="TextBox 17">
            <a:extLst>
              <a:ext uri="{FF2B5EF4-FFF2-40B4-BE49-F238E27FC236}">
                <a16:creationId xmlns:a16="http://schemas.microsoft.com/office/drawing/2014/main" id="{7D6B8AAE-F28F-F8FE-EC85-F1F918B1DB42}"/>
              </a:ext>
            </a:extLst>
          </p:cNvPr>
          <p:cNvSpPr txBox="1"/>
          <p:nvPr/>
        </p:nvSpPr>
        <p:spPr>
          <a:xfrm>
            <a:off x="3203989" y="1208834"/>
            <a:ext cx="4475094" cy="954107"/>
          </a:xfrm>
          <a:prstGeom prst="rect">
            <a:avLst/>
          </a:prstGeom>
          <a:noFill/>
        </p:spPr>
        <p:txBody>
          <a:bodyPr wrap="square">
            <a:spAutoFit/>
          </a:bodyPr>
          <a:lstStyle/>
          <a:p>
            <a:r>
              <a:rPr lang="en-US" sz="1400" b="1" dirty="0"/>
              <a:t>Method:</a:t>
            </a:r>
            <a:r>
              <a:rPr lang="en-US" sz="1400" dirty="0"/>
              <a:t> Using an experimental study design with potted boreal tree species, we analyzed the effect of snow on vegetation indices (NDVI, PRI, CCI) used for GPP calculations.</a:t>
            </a:r>
          </a:p>
        </p:txBody>
      </p:sp>
      <p:sp>
        <p:nvSpPr>
          <p:cNvPr id="19" name="TextBox 18">
            <a:extLst>
              <a:ext uri="{FF2B5EF4-FFF2-40B4-BE49-F238E27FC236}">
                <a16:creationId xmlns:a16="http://schemas.microsoft.com/office/drawing/2014/main" id="{194974D1-361F-21D2-8222-15597AEA5015}"/>
              </a:ext>
            </a:extLst>
          </p:cNvPr>
          <p:cNvSpPr txBox="1"/>
          <p:nvPr/>
        </p:nvSpPr>
        <p:spPr>
          <a:xfrm>
            <a:off x="408026" y="6374786"/>
            <a:ext cx="6834273" cy="400110"/>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Acknowledgement</a:t>
            </a:r>
            <a:r>
              <a:rPr lang="en-US" sz="1000" dirty="0">
                <a:latin typeface="Calibri" panose="020F0502020204030204" pitchFamily="34" charset="0"/>
                <a:cs typeface="Calibri" panose="020F0502020204030204" pitchFamily="34" charset="0"/>
              </a:rPr>
              <a:t>: </a:t>
            </a:r>
            <a:r>
              <a:rPr lang="en-US" sz="1000" i="1" dirty="0">
                <a:latin typeface="Calibri" panose="020F0502020204030204" pitchFamily="34" charset="0"/>
                <a:cs typeface="Calibri" panose="020F0502020204030204" pitchFamily="34" charset="0"/>
              </a:rPr>
              <a:t>Supported by NASA Arctic-Boreal Vulnerability Experiment grant (NNX15AT78A), </a:t>
            </a:r>
            <a:r>
              <a:rPr lang="en-US" sz="1000" i="1" dirty="0" err="1">
                <a:latin typeface="Calibri" panose="020F0502020204030204" pitchFamily="34" charset="0"/>
                <a:cs typeface="Calibri" panose="020F0502020204030204" pitchFamily="34" charset="0"/>
              </a:rPr>
              <a:t>iCORE</a:t>
            </a:r>
            <a:r>
              <a:rPr lang="en-US" sz="1000" i="1" dirty="0">
                <a:latin typeface="Calibri" panose="020F0502020204030204" pitchFamily="34" charset="0"/>
                <a:cs typeface="Calibri" panose="020F0502020204030204" pitchFamily="34" charset="0"/>
              </a:rPr>
              <a:t>/AITF grants </a:t>
            </a:r>
            <a:r>
              <a:rPr lang="en-US" sz="1000" i="1" dirty="0">
                <a:effectLst/>
                <a:latin typeface="Calibri" panose="020F0502020204030204" pitchFamily="34" charset="0"/>
                <a:cs typeface="Calibri" panose="020F0502020204030204" pitchFamily="34" charset="0"/>
              </a:rPr>
              <a:t>(G224150012 &amp; 200700172), and an NSERC</a:t>
            </a:r>
            <a:r>
              <a:rPr lang="en-US" sz="1000" i="1" dirty="0">
                <a:latin typeface="Calibri" panose="020F0502020204030204" pitchFamily="34" charset="0"/>
                <a:cs typeface="Calibri" panose="020F0502020204030204" pitchFamily="34" charset="0"/>
              </a:rPr>
              <a:t> Discovery </a:t>
            </a:r>
            <a:r>
              <a:rPr lang="en-US" sz="1000" i="1" dirty="0">
                <a:effectLst/>
                <a:latin typeface="Calibri" panose="020F0502020204030204" pitchFamily="34" charset="0"/>
                <a:cs typeface="Calibri" panose="020F0502020204030204" pitchFamily="34" charset="0"/>
              </a:rPr>
              <a:t>(RGPIN-2015-05129) grant to JAG.</a:t>
            </a:r>
          </a:p>
        </p:txBody>
      </p:sp>
    </p:spTree>
    <p:extLst>
      <p:ext uri="{BB962C8B-B14F-4D97-AF65-F5344CB8AC3E}">
        <p14:creationId xmlns:p14="http://schemas.microsoft.com/office/powerpoint/2010/main" val="2463553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504</TotalTime>
  <Words>269</Words>
  <Application>Microsoft Office PowerPoint</Application>
  <PresentationFormat>Widescreen</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Confounding effects of snow cover on remotely sensed vegetation indices of evergreen and deciduous trees: An experimental study.  Wang R, Springer KR. Gamon JA (2023) Global Change Biology. 29(21): 6120 – 6138. https://doi.org/10.1111/gcb.16916.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Snow-corrected vegetation indices for improved gross primary productivity assessment in  North American evergreen forests.   Wang R, Bowling DR, Gamon JA, Smith KR, Yu R, Hmimina G, Masahito U, Noormets A, Kolb TE, Richardson AD, Bourque CPA, Bracho R, Blanken PD, Black TA, Arain MA (2023). Agricultural and Forest Meteorology. 340:109600. https://doi.org/10.1016/j.agrformet.2023.109600. </dc:title>
  <dc:creator>John Gamon</dc:creator>
  <cp:lastModifiedBy>Hoy, Elizabeth (GSFC-618.0)[GLOBAL SCIENCE &amp; TECHNOLOGY INC]</cp:lastModifiedBy>
  <cp:revision>13</cp:revision>
  <dcterms:created xsi:type="dcterms:W3CDTF">2023-11-10T17:02:19Z</dcterms:created>
  <dcterms:modified xsi:type="dcterms:W3CDTF">2024-02-15T16:58:32Z</dcterms:modified>
</cp:coreProperties>
</file>