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08"/>
    <p:restoredTop sz="94690"/>
  </p:normalViewPr>
  <p:slideViewPr>
    <p:cSldViewPr snapToGrid="0">
      <p:cViewPr>
        <p:scale>
          <a:sx n="130" d="100"/>
          <a:sy n="130" d="100"/>
        </p:scale>
        <p:origin x="680" y="53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F59CD-9717-7346-A95D-EF89F09B8018}" type="datetimeFigureOut">
              <a:rPr lang="en-US" smtClean="0"/>
              <a:t>9/4/23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5FDD2-A2E3-2D4A-9151-AF7E6834B5C8}" type="slidenum">
              <a:rPr lang="en-US" smtClean="0"/>
              <a:t>‹#›</a:t>
            </a:fld>
            <a:endParaRPr lang="en-US"/>
          </a:p>
        </p:txBody>
      </p:sp>
    </p:spTree>
    <p:extLst>
      <p:ext uri="{BB962C8B-B14F-4D97-AF65-F5344CB8AC3E}">
        <p14:creationId xmlns:p14="http://schemas.microsoft.com/office/powerpoint/2010/main" val="1980055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5FDD2-A2E3-2D4A-9151-AF7E6834B5C8}" type="slidenum">
              <a:rPr lang="en-US" smtClean="0"/>
              <a:t>1</a:t>
            </a:fld>
            <a:endParaRPr lang="en-US"/>
          </a:p>
        </p:txBody>
      </p:sp>
    </p:spTree>
    <p:extLst>
      <p:ext uri="{BB962C8B-B14F-4D97-AF65-F5344CB8AC3E}">
        <p14:creationId xmlns:p14="http://schemas.microsoft.com/office/powerpoint/2010/main" val="1427570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02457-821A-DE10-FF93-B2E393A4BD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6C7CF1-B9EC-3382-23FD-B528D39DE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76C8B9-A8CB-4794-173B-A0768D0052E7}"/>
              </a:ext>
            </a:extLst>
          </p:cNvPr>
          <p:cNvSpPr>
            <a:spLocks noGrp="1"/>
          </p:cNvSpPr>
          <p:nvPr>
            <p:ph type="dt" sz="half" idx="10"/>
          </p:nvPr>
        </p:nvSpPr>
        <p:spPr/>
        <p:txBody>
          <a:bodyPr/>
          <a:lstStyle/>
          <a:p>
            <a:fld id="{BA279379-449B-9F43-AC29-9C993A07AC45}" type="datetimeFigureOut">
              <a:rPr lang="en-US" smtClean="0"/>
              <a:t>9/4/23</a:t>
            </a:fld>
            <a:endParaRPr lang="en-US"/>
          </a:p>
        </p:txBody>
      </p:sp>
      <p:sp>
        <p:nvSpPr>
          <p:cNvPr id="5" name="Footer Placeholder 4">
            <a:extLst>
              <a:ext uri="{FF2B5EF4-FFF2-40B4-BE49-F238E27FC236}">
                <a16:creationId xmlns:a16="http://schemas.microsoft.com/office/drawing/2014/main" id="{E06277DD-2ABF-B759-0BE4-437F007B3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EB0B9-831B-15AA-D856-C23BB73B7352}"/>
              </a:ext>
            </a:extLst>
          </p:cNvPr>
          <p:cNvSpPr>
            <a:spLocks noGrp="1"/>
          </p:cNvSpPr>
          <p:nvPr>
            <p:ph type="sldNum" sz="quarter" idx="12"/>
          </p:nvPr>
        </p:nvSpPr>
        <p:spPr/>
        <p:txBody>
          <a:bodyPr/>
          <a:lstStyle/>
          <a:p>
            <a:fld id="{B76B6964-C038-F743-87FA-295248E093D8}" type="slidenum">
              <a:rPr lang="en-US" smtClean="0"/>
              <a:t>‹#›</a:t>
            </a:fld>
            <a:endParaRPr lang="en-US"/>
          </a:p>
        </p:txBody>
      </p:sp>
    </p:spTree>
    <p:extLst>
      <p:ext uri="{BB962C8B-B14F-4D97-AF65-F5344CB8AC3E}">
        <p14:creationId xmlns:p14="http://schemas.microsoft.com/office/powerpoint/2010/main" val="3266952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BA2D-8B65-85D0-C357-FEA1E73ADF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1BF327-D38C-6AF2-7FE1-5266AEBD02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B2487-D8E7-F6B6-D759-F585073DBBF0}"/>
              </a:ext>
            </a:extLst>
          </p:cNvPr>
          <p:cNvSpPr>
            <a:spLocks noGrp="1"/>
          </p:cNvSpPr>
          <p:nvPr>
            <p:ph type="dt" sz="half" idx="10"/>
          </p:nvPr>
        </p:nvSpPr>
        <p:spPr/>
        <p:txBody>
          <a:bodyPr/>
          <a:lstStyle/>
          <a:p>
            <a:fld id="{BA279379-449B-9F43-AC29-9C993A07AC45}" type="datetimeFigureOut">
              <a:rPr lang="en-US" smtClean="0"/>
              <a:t>9/4/23</a:t>
            </a:fld>
            <a:endParaRPr lang="en-US"/>
          </a:p>
        </p:txBody>
      </p:sp>
      <p:sp>
        <p:nvSpPr>
          <p:cNvPr id="5" name="Footer Placeholder 4">
            <a:extLst>
              <a:ext uri="{FF2B5EF4-FFF2-40B4-BE49-F238E27FC236}">
                <a16:creationId xmlns:a16="http://schemas.microsoft.com/office/drawing/2014/main" id="{B11C9F06-A022-6A74-E571-535FA77FE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52287-0D31-018E-1315-D8C6269B43CD}"/>
              </a:ext>
            </a:extLst>
          </p:cNvPr>
          <p:cNvSpPr>
            <a:spLocks noGrp="1"/>
          </p:cNvSpPr>
          <p:nvPr>
            <p:ph type="sldNum" sz="quarter" idx="12"/>
          </p:nvPr>
        </p:nvSpPr>
        <p:spPr/>
        <p:txBody>
          <a:bodyPr/>
          <a:lstStyle/>
          <a:p>
            <a:fld id="{B76B6964-C038-F743-87FA-295248E093D8}" type="slidenum">
              <a:rPr lang="en-US" smtClean="0"/>
              <a:t>‹#›</a:t>
            </a:fld>
            <a:endParaRPr lang="en-US"/>
          </a:p>
        </p:txBody>
      </p:sp>
    </p:spTree>
    <p:extLst>
      <p:ext uri="{BB962C8B-B14F-4D97-AF65-F5344CB8AC3E}">
        <p14:creationId xmlns:p14="http://schemas.microsoft.com/office/powerpoint/2010/main" val="62432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DE40E2-30D2-D78E-CF63-CE88218B7D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35DDFC-2880-4D6E-81F4-76A7FF4E1C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4AB15-3B10-8B93-879B-BF0F377AAEE6}"/>
              </a:ext>
            </a:extLst>
          </p:cNvPr>
          <p:cNvSpPr>
            <a:spLocks noGrp="1"/>
          </p:cNvSpPr>
          <p:nvPr>
            <p:ph type="dt" sz="half" idx="10"/>
          </p:nvPr>
        </p:nvSpPr>
        <p:spPr/>
        <p:txBody>
          <a:bodyPr/>
          <a:lstStyle/>
          <a:p>
            <a:fld id="{BA279379-449B-9F43-AC29-9C993A07AC45}" type="datetimeFigureOut">
              <a:rPr lang="en-US" smtClean="0"/>
              <a:t>9/4/23</a:t>
            </a:fld>
            <a:endParaRPr lang="en-US"/>
          </a:p>
        </p:txBody>
      </p:sp>
      <p:sp>
        <p:nvSpPr>
          <p:cNvPr id="5" name="Footer Placeholder 4">
            <a:extLst>
              <a:ext uri="{FF2B5EF4-FFF2-40B4-BE49-F238E27FC236}">
                <a16:creationId xmlns:a16="http://schemas.microsoft.com/office/drawing/2014/main" id="{9EAE7895-E696-2AC0-5CEA-199110A1E8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CD6F5-A3D0-AD83-3959-D78327D3E90F}"/>
              </a:ext>
            </a:extLst>
          </p:cNvPr>
          <p:cNvSpPr>
            <a:spLocks noGrp="1"/>
          </p:cNvSpPr>
          <p:nvPr>
            <p:ph type="sldNum" sz="quarter" idx="12"/>
          </p:nvPr>
        </p:nvSpPr>
        <p:spPr/>
        <p:txBody>
          <a:bodyPr/>
          <a:lstStyle/>
          <a:p>
            <a:fld id="{B76B6964-C038-F743-87FA-295248E093D8}" type="slidenum">
              <a:rPr lang="en-US" smtClean="0"/>
              <a:t>‹#›</a:t>
            </a:fld>
            <a:endParaRPr lang="en-US"/>
          </a:p>
        </p:txBody>
      </p:sp>
    </p:spTree>
    <p:extLst>
      <p:ext uri="{BB962C8B-B14F-4D97-AF65-F5344CB8AC3E}">
        <p14:creationId xmlns:p14="http://schemas.microsoft.com/office/powerpoint/2010/main" val="204066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E15B-4067-C468-3F64-4D05988C32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4123E-1D49-8528-4873-3261B94AEF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4FC0B-2CB2-C090-93EA-8B2C2F4FEA2A}"/>
              </a:ext>
            </a:extLst>
          </p:cNvPr>
          <p:cNvSpPr>
            <a:spLocks noGrp="1"/>
          </p:cNvSpPr>
          <p:nvPr>
            <p:ph type="dt" sz="half" idx="10"/>
          </p:nvPr>
        </p:nvSpPr>
        <p:spPr/>
        <p:txBody>
          <a:bodyPr/>
          <a:lstStyle/>
          <a:p>
            <a:fld id="{BA279379-449B-9F43-AC29-9C993A07AC45}" type="datetimeFigureOut">
              <a:rPr lang="en-US" smtClean="0"/>
              <a:t>9/4/23</a:t>
            </a:fld>
            <a:endParaRPr lang="en-US"/>
          </a:p>
        </p:txBody>
      </p:sp>
      <p:sp>
        <p:nvSpPr>
          <p:cNvPr id="5" name="Footer Placeholder 4">
            <a:extLst>
              <a:ext uri="{FF2B5EF4-FFF2-40B4-BE49-F238E27FC236}">
                <a16:creationId xmlns:a16="http://schemas.microsoft.com/office/drawing/2014/main" id="{3DA7CBED-2FF6-E3B0-5F92-EFE70F40F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FB2F4-1330-F24C-5671-190234EEC76A}"/>
              </a:ext>
            </a:extLst>
          </p:cNvPr>
          <p:cNvSpPr>
            <a:spLocks noGrp="1"/>
          </p:cNvSpPr>
          <p:nvPr>
            <p:ph type="sldNum" sz="quarter" idx="12"/>
          </p:nvPr>
        </p:nvSpPr>
        <p:spPr/>
        <p:txBody>
          <a:bodyPr/>
          <a:lstStyle/>
          <a:p>
            <a:fld id="{B76B6964-C038-F743-87FA-295248E093D8}" type="slidenum">
              <a:rPr lang="en-US" smtClean="0"/>
              <a:t>‹#›</a:t>
            </a:fld>
            <a:endParaRPr lang="en-US"/>
          </a:p>
        </p:txBody>
      </p:sp>
    </p:spTree>
    <p:extLst>
      <p:ext uri="{BB962C8B-B14F-4D97-AF65-F5344CB8AC3E}">
        <p14:creationId xmlns:p14="http://schemas.microsoft.com/office/powerpoint/2010/main" val="305802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7CE4-A77D-B2C9-70A1-05AF2CBD91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A51E18-172D-68B0-4810-6A939CE00E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BA1AB1-3666-EE38-03DD-36A954C251CC}"/>
              </a:ext>
            </a:extLst>
          </p:cNvPr>
          <p:cNvSpPr>
            <a:spLocks noGrp="1"/>
          </p:cNvSpPr>
          <p:nvPr>
            <p:ph type="dt" sz="half" idx="10"/>
          </p:nvPr>
        </p:nvSpPr>
        <p:spPr/>
        <p:txBody>
          <a:bodyPr/>
          <a:lstStyle/>
          <a:p>
            <a:fld id="{BA279379-449B-9F43-AC29-9C993A07AC45}" type="datetimeFigureOut">
              <a:rPr lang="en-US" smtClean="0"/>
              <a:t>9/4/23</a:t>
            </a:fld>
            <a:endParaRPr lang="en-US"/>
          </a:p>
        </p:txBody>
      </p:sp>
      <p:sp>
        <p:nvSpPr>
          <p:cNvPr id="5" name="Footer Placeholder 4">
            <a:extLst>
              <a:ext uri="{FF2B5EF4-FFF2-40B4-BE49-F238E27FC236}">
                <a16:creationId xmlns:a16="http://schemas.microsoft.com/office/drawing/2014/main" id="{9F186B0A-C7DA-9313-13E5-A66BD20BB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27ABF-2B76-0F75-16B8-17872B26D807}"/>
              </a:ext>
            </a:extLst>
          </p:cNvPr>
          <p:cNvSpPr>
            <a:spLocks noGrp="1"/>
          </p:cNvSpPr>
          <p:nvPr>
            <p:ph type="sldNum" sz="quarter" idx="12"/>
          </p:nvPr>
        </p:nvSpPr>
        <p:spPr/>
        <p:txBody>
          <a:bodyPr/>
          <a:lstStyle/>
          <a:p>
            <a:fld id="{B76B6964-C038-F743-87FA-295248E093D8}" type="slidenum">
              <a:rPr lang="en-US" smtClean="0"/>
              <a:t>‹#›</a:t>
            </a:fld>
            <a:endParaRPr lang="en-US"/>
          </a:p>
        </p:txBody>
      </p:sp>
    </p:spTree>
    <p:extLst>
      <p:ext uri="{BB962C8B-B14F-4D97-AF65-F5344CB8AC3E}">
        <p14:creationId xmlns:p14="http://schemas.microsoft.com/office/powerpoint/2010/main" val="3883446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CD8E-3597-A4AF-AEDD-E95F7FF380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A82ED3-54BF-D063-5962-CC583E6884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F9BCD-BCC3-E22C-8FE1-81EFF76AA8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5C3BE3-E544-1C56-D995-9CC232CAFE12}"/>
              </a:ext>
            </a:extLst>
          </p:cNvPr>
          <p:cNvSpPr>
            <a:spLocks noGrp="1"/>
          </p:cNvSpPr>
          <p:nvPr>
            <p:ph type="dt" sz="half" idx="10"/>
          </p:nvPr>
        </p:nvSpPr>
        <p:spPr/>
        <p:txBody>
          <a:bodyPr/>
          <a:lstStyle/>
          <a:p>
            <a:fld id="{BA279379-449B-9F43-AC29-9C993A07AC45}" type="datetimeFigureOut">
              <a:rPr lang="en-US" smtClean="0"/>
              <a:t>9/4/23</a:t>
            </a:fld>
            <a:endParaRPr lang="en-US"/>
          </a:p>
        </p:txBody>
      </p:sp>
      <p:sp>
        <p:nvSpPr>
          <p:cNvPr id="6" name="Footer Placeholder 5">
            <a:extLst>
              <a:ext uri="{FF2B5EF4-FFF2-40B4-BE49-F238E27FC236}">
                <a16:creationId xmlns:a16="http://schemas.microsoft.com/office/drawing/2014/main" id="{3E0048DC-A947-6619-E9A5-24870431F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B18AA-4882-7828-0D39-5919255A7C80}"/>
              </a:ext>
            </a:extLst>
          </p:cNvPr>
          <p:cNvSpPr>
            <a:spLocks noGrp="1"/>
          </p:cNvSpPr>
          <p:nvPr>
            <p:ph type="sldNum" sz="quarter" idx="12"/>
          </p:nvPr>
        </p:nvSpPr>
        <p:spPr/>
        <p:txBody>
          <a:bodyPr/>
          <a:lstStyle/>
          <a:p>
            <a:fld id="{B76B6964-C038-F743-87FA-295248E093D8}" type="slidenum">
              <a:rPr lang="en-US" smtClean="0"/>
              <a:t>‹#›</a:t>
            </a:fld>
            <a:endParaRPr lang="en-US"/>
          </a:p>
        </p:txBody>
      </p:sp>
    </p:spTree>
    <p:extLst>
      <p:ext uri="{BB962C8B-B14F-4D97-AF65-F5344CB8AC3E}">
        <p14:creationId xmlns:p14="http://schemas.microsoft.com/office/powerpoint/2010/main" val="295780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027A5-803B-97B7-EEC2-379AFDA763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5778C-F66B-3E6B-8157-07DF64715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B3952-D1E5-BFCC-7340-81199C523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072402-39FF-F038-D55E-E3363D4B4C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8D8725-FF74-C6BA-0AE0-7DB4447A67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D06CF8-F7F4-6450-F9AA-152A0A1DB65B}"/>
              </a:ext>
            </a:extLst>
          </p:cNvPr>
          <p:cNvSpPr>
            <a:spLocks noGrp="1"/>
          </p:cNvSpPr>
          <p:nvPr>
            <p:ph type="dt" sz="half" idx="10"/>
          </p:nvPr>
        </p:nvSpPr>
        <p:spPr/>
        <p:txBody>
          <a:bodyPr/>
          <a:lstStyle/>
          <a:p>
            <a:fld id="{BA279379-449B-9F43-AC29-9C993A07AC45}" type="datetimeFigureOut">
              <a:rPr lang="en-US" smtClean="0"/>
              <a:t>9/4/23</a:t>
            </a:fld>
            <a:endParaRPr lang="en-US"/>
          </a:p>
        </p:txBody>
      </p:sp>
      <p:sp>
        <p:nvSpPr>
          <p:cNvPr id="8" name="Footer Placeholder 7">
            <a:extLst>
              <a:ext uri="{FF2B5EF4-FFF2-40B4-BE49-F238E27FC236}">
                <a16:creationId xmlns:a16="http://schemas.microsoft.com/office/drawing/2014/main" id="{D952BC3C-C804-7AF6-566E-E56CF84D36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F2C500-90F3-1DD7-703B-BF28EC617DEE}"/>
              </a:ext>
            </a:extLst>
          </p:cNvPr>
          <p:cNvSpPr>
            <a:spLocks noGrp="1"/>
          </p:cNvSpPr>
          <p:nvPr>
            <p:ph type="sldNum" sz="quarter" idx="12"/>
          </p:nvPr>
        </p:nvSpPr>
        <p:spPr/>
        <p:txBody>
          <a:bodyPr/>
          <a:lstStyle/>
          <a:p>
            <a:fld id="{B76B6964-C038-F743-87FA-295248E093D8}" type="slidenum">
              <a:rPr lang="en-US" smtClean="0"/>
              <a:t>‹#›</a:t>
            </a:fld>
            <a:endParaRPr lang="en-US"/>
          </a:p>
        </p:txBody>
      </p:sp>
    </p:spTree>
    <p:extLst>
      <p:ext uri="{BB962C8B-B14F-4D97-AF65-F5344CB8AC3E}">
        <p14:creationId xmlns:p14="http://schemas.microsoft.com/office/powerpoint/2010/main" val="3110001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2359-AC41-6FFC-BA06-D42DFAF857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81D1ED-4F73-ABA4-1427-F96F3598372D}"/>
              </a:ext>
            </a:extLst>
          </p:cNvPr>
          <p:cNvSpPr>
            <a:spLocks noGrp="1"/>
          </p:cNvSpPr>
          <p:nvPr>
            <p:ph type="dt" sz="half" idx="10"/>
          </p:nvPr>
        </p:nvSpPr>
        <p:spPr/>
        <p:txBody>
          <a:bodyPr/>
          <a:lstStyle/>
          <a:p>
            <a:fld id="{BA279379-449B-9F43-AC29-9C993A07AC45}" type="datetimeFigureOut">
              <a:rPr lang="en-US" smtClean="0"/>
              <a:t>9/4/23</a:t>
            </a:fld>
            <a:endParaRPr lang="en-US"/>
          </a:p>
        </p:txBody>
      </p:sp>
      <p:sp>
        <p:nvSpPr>
          <p:cNvPr id="4" name="Footer Placeholder 3">
            <a:extLst>
              <a:ext uri="{FF2B5EF4-FFF2-40B4-BE49-F238E27FC236}">
                <a16:creationId xmlns:a16="http://schemas.microsoft.com/office/drawing/2014/main" id="{BE6E6CDD-47B5-1BFA-AC22-F5CB7713B4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36C435-61C9-7298-85C4-A7C142B9E64C}"/>
              </a:ext>
            </a:extLst>
          </p:cNvPr>
          <p:cNvSpPr>
            <a:spLocks noGrp="1"/>
          </p:cNvSpPr>
          <p:nvPr>
            <p:ph type="sldNum" sz="quarter" idx="12"/>
          </p:nvPr>
        </p:nvSpPr>
        <p:spPr/>
        <p:txBody>
          <a:bodyPr/>
          <a:lstStyle/>
          <a:p>
            <a:fld id="{B76B6964-C038-F743-87FA-295248E093D8}" type="slidenum">
              <a:rPr lang="en-US" smtClean="0"/>
              <a:t>‹#›</a:t>
            </a:fld>
            <a:endParaRPr lang="en-US"/>
          </a:p>
        </p:txBody>
      </p:sp>
    </p:spTree>
    <p:extLst>
      <p:ext uri="{BB962C8B-B14F-4D97-AF65-F5344CB8AC3E}">
        <p14:creationId xmlns:p14="http://schemas.microsoft.com/office/powerpoint/2010/main" val="263721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E41D0-28D6-AA01-4811-D9A0D5C214C3}"/>
              </a:ext>
            </a:extLst>
          </p:cNvPr>
          <p:cNvSpPr>
            <a:spLocks noGrp="1"/>
          </p:cNvSpPr>
          <p:nvPr>
            <p:ph type="dt" sz="half" idx="10"/>
          </p:nvPr>
        </p:nvSpPr>
        <p:spPr/>
        <p:txBody>
          <a:bodyPr/>
          <a:lstStyle/>
          <a:p>
            <a:fld id="{BA279379-449B-9F43-AC29-9C993A07AC45}" type="datetimeFigureOut">
              <a:rPr lang="en-US" smtClean="0"/>
              <a:t>9/4/23</a:t>
            </a:fld>
            <a:endParaRPr lang="en-US"/>
          </a:p>
        </p:txBody>
      </p:sp>
      <p:sp>
        <p:nvSpPr>
          <p:cNvPr id="3" name="Footer Placeholder 2">
            <a:extLst>
              <a:ext uri="{FF2B5EF4-FFF2-40B4-BE49-F238E27FC236}">
                <a16:creationId xmlns:a16="http://schemas.microsoft.com/office/drawing/2014/main" id="{705469A8-F663-06AA-F8C4-96E4AEE27E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665840-9576-8CEF-A2FB-FC72D0BB4883}"/>
              </a:ext>
            </a:extLst>
          </p:cNvPr>
          <p:cNvSpPr>
            <a:spLocks noGrp="1"/>
          </p:cNvSpPr>
          <p:nvPr>
            <p:ph type="sldNum" sz="quarter" idx="12"/>
          </p:nvPr>
        </p:nvSpPr>
        <p:spPr/>
        <p:txBody>
          <a:bodyPr/>
          <a:lstStyle/>
          <a:p>
            <a:fld id="{B76B6964-C038-F743-87FA-295248E093D8}" type="slidenum">
              <a:rPr lang="en-US" smtClean="0"/>
              <a:t>‹#›</a:t>
            </a:fld>
            <a:endParaRPr lang="en-US"/>
          </a:p>
        </p:txBody>
      </p:sp>
    </p:spTree>
    <p:extLst>
      <p:ext uri="{BB962C8B-B14F-4D97-AF65-F5344CB8AC3E}">
        <p14:creationId xmlns:p14="http://schemas.microsoft.com/office/powerpoint/2010/main" val="3907910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108D-93D1-47D5-642E-FECA235C6E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BAF8AE-80AA-8D7B-81B0-10DFB027C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EB6DAF-B6D4-A87A-3727-229E48E1D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A15A88-E0C0-3BBC-2B19-5EAFBD64AB3E}"/>
              </a:ext>
            </a:extLst>
          </p:cNvPr>
          <p:cNvSpPr>
            <a:spLocks noGrp="1"/>
          </p:cNvSpPr>
          <p:nvPr>
            <p:ph type="dt" sz="half" idx="10"/>
          </p:nvPr>
        </p:nvSpPr>
        <p:spPr/>
        <p:txBody>
          <a:bodyPr/>
          <a:lstStyle/>
          <a:p>
            <a:fld id="{BA279379-449B-9F43-AC29-9C993A07AC45}" type="datetimeFigureOut">
              <a:rPr lang="en-US" smtClean="0"/>
              <a:t>9/4/23</a:t>
            </a:fld>
            <a:endParaRPr lang="en-US"/>
          </a:p>
        </p:txBody>
      </p:sp>
      <p:sp>
        <p:nvSpPr>
          <p:cNvPr id="6" name="Footer Placeholder 5">
            <a:extLst>
              <a:ext uri="{FF2B5EF4-FFF2-40B4-BE49-F238E27FC236}">
                <a16:creationId xmlns:a16="http://schemas.microsoft.com/office/drawing/2014/main" id="{E6EDE278-087E-103F-EF2F-17AE91EBA8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3DA3C2-AFD3-7EE0-6921-C9185419F126}"/>
              </a:ext>
            </a:extLst>
          </p:cNvPr>
          <p:cNvSpPr>
            <a:spLocks noGrp="1"/>
          </p:cNvSpPr>
          <p:nvPr>
            <p:ph type="sldNum" sz="quarter" idx="12"/>
          </p:nvPr>
        </p:nvSpPr>
        <p:spPr/>
        <p:txBody>
          <a:bodyPr/>
          <a:lstStyle/>
          <a:p>
            <a:fld id="{B76B6964-C038-F743-87FA-295248E093D8}" type="slidenum">
              <a:rPr lang="en-US" smtClean="0"/>
              <a:t>‹#›</a:t>
            </a:fld>
            <a:endParaRPr lang="en-US"/>
          </a:p>
        </p:txBody>
      </p:sp>
    </p:spTree>
    <p:extLst>
      <p:ext uri="{BB962C8B-B14F-4D97-AF65-F5344CB8AC3E}">
        <p14:creationId xmlns:p14="http://schemas.microsoft.com/office/powerpoint/2010/main" val="274526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31A0-C268-B94C-00B9-DD1B21CF9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54C2C6-3671-D304-3F01-9A5734F757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E25809-A5B4-40A2-1262-91761E955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7204BF-2E7A-1C87-EF76-3B182EB46A94}"/>
              </a:ext>
            </a:extLst>
          </p:cNvPr>
          <p:cNvSpPr>
            <a:spLocks noGrp="1"/>
          </p:cNvSpPr>
          <p:nvPr>
            <p:ph type="dt" sz="half" idx="10"/>
          </p:nvPr>
        </p:nvSpPr>
        <p:spPr/>
        <p:txBody>
          <a:bodyPr/>
          <a:lstStyle/>
          <a:p>
            <a:fld id="{BA279379-449B-9F43-AC29-9C993A07AC45}" type="datetimeFigureOut">
              <a:rPr lang="en-US" smtClean="0"/>
              <a:t>9/4/23</a:t>
            </a:fld>
            <a:endParaRPr lang="en-US"/>
          </a:p>
        </p:txBody>
      </p:sp>
      <p:sp>
        <p:nvSpPr>
          <p:cNvPr id="6" name="Footer Placeholder 5">
            <a:extLst>
              <a:ext uri="{FF2B5EF4-FFF2-40B4-BE49-F238E27FC236}">
                <a16:creationId xmlns:a16="http://schemas.microsoft.com/office/drawing/2014/main" id="{30CE96B4-6873-BD4F-90EF-3728A110C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2E93DE-80FF-FF11-A106-E2D96EEE77BE}"/>
              </a:ext>
            </a:extLst>
          </p:cNvPr>
          <p:cNvSpPr>
            <a:spLocks noGrp="1"/>
          </p:cNvSpPr>
          <p:nvPr>
            <p:ph type="sldNum" sz="quarter" idx="12"/>
          </p:nvPr>
        </p:nvSpPr>
        <p:spPr/>
        <p:txBody>
          <a:bodyPr/>
          <a:lstStyle/>
          <a:p>
            <a:fld id="{B76B6964-C038-F743-87FA-295248E093D8}" type="slidenum">
              <a:rPr lang="en-US" smtClean="0"/>
              <a:t>‹#›</a:t>
            </a:fld>
            <a:endParaRPr lang="en-US"/>
          </a:p>
        </p:txBody>
      </p:sp>
    </p:spTree>
    <p:extLst>
      <p:ext uri="{BB962C8B-B14F-4D97-AF65-F5344CB8AC3E}">
        <p14:creationId xmlns:p14="http://schemas.microsoft.com/office/powerpoint/2010/main" val="410816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82B47C-8133-C00B-AD27-4AD71AA22D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8B4688-5914-E3FC-35F7-398FAF90C9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67313-CDBE-38DA-7CDB-E2AA3A8839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79379-449B-9F43-AC29-9C993A07AC45}" type="datetimeFigureOut">
              <a:rPr lang="en-US" smtClean="0"/>
              <a:t>9/4/23</a:t>
            </a:fld>
            <a:endParaRPr lang="en-US"/>
          </a:p>
        </p:txBody>
      </p:sp>
      <p:sp>
        <p:nvSpPr>
          <p:cNvPr id="5" name="Footer Placeholder 4">
            <a:extLst>
              <a:ext uri="{FF2B5EF4-FFF2-40B4-BE49-F238E27FC236}">
                <a16:creationId xmlns:a16="http://schemas.microsoft.com/office/drawing/2014/main" id="{0AA8E74C-49AD-AEE8-39B9-E2F2AAE56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A1C964-863E-A830-8C21-F477BC2A48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B6964-C038-F743-87FA-295248E093D8}" type="slidenum">
              <a:rPr lang="en-US" smtClean="0"/>
              <a:t>‹#›</a:t>
            </a:fld>
            <a:endParaRPr lang="en-US"/>
          </a:p>
        </p:txBody>
      </p:sp>
    </p:spTree>
    <p:extLst>
      <p:ext uri="{BB962C8B-B14F-4D97-AF65-F5344CB8AC3E}">
        <p14:creationId xmlns:p14="http://schemas.microsoft.com/office/powerpoint/2010/main" val="2268180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0E57C6-9A44-20B1-F821-496BFF39ABB3}"/>
              </a:ext>
            </a:extLst>
          </p:cNvPr>
          <p:cNvPicPr>
            <a:picLocks noChangeAspect="1"/>
          </p:cNvPicPr>
          <p:nvPr/>
        </p:nvPicPr>
        <p:blipFill rotWithShape="1">
          <a:blip r:embed="rId3"/>
          <a:srcRect l="28012" t="88550" r="27730" b="-303"/>
          <a:stretch/>
        </p:blipFill>
        <p:spPr>
          <a:xfrm>
            <a:off x="743227" y="2290212"/>
            <a:ext cx="1452115" cy="211383"/>
          </a:xfrm>
          <a:prstGeom prst="rect">
            <a:avLst/>
          </a:prstGeom>
        </p:spPr>
      </p:pic>
      <p:pic>
        <p:nvPicPr>
          <p:cNvPr id="15" name="Picture 14">
            <a:extLst>
              <a:ext uri="{FF2B5EF4-FFF2-40B4-BE49-F238E27FC236}">
                <a16:creationId xmlns:a16="http://schemas.microsoft.com/office/drawing/2014/main" id="{99335C7F-E47C-BC07-22D0-6469C6C106A6}"/>
              </a:ext>
            </a:extLst>
          </p:cNvPr>
          <p:cNvPicPr>
            <a:picLocks noChangeAspect="1"/>
          </p:cNvPicPr>
          <p:nvPr/>
        </p:nvPicPr>
        <p:blipFill rotWithShape="1">
          <a:blip r:embed="rId4"/>
          <a:srcRect l="13416" t="29209" r="9187"/>
          <a:stretch/>
        </p:blipFill>
        <p:spPr>
          <a:xfrm>
            <a:off x="340478" y="3447328"/>
            <a:ext cx="2207353" cy="1514229"/>
          </a:xfrm>
          <a:prstGeom prst="rect">
            <a:avLst/>
          </a:prstGeom>
        </p:spPr>
      </p:pic>
      <p:pic>
        <p:nvPicPr>
          <p:cNvPr id="17" name="Picture 16">
            <a:extLst>
              <a:ext uri="{FF2B5EF4-FFF2-40B4-BE49-F238E27FC236}">
                <a16:creationId xmlns:a16="http://schemas.microsoft.com/office/drawing/2014/main" id="{8495FD65-1D29-0282-A837-3686A2AFA22E}"/>
              </a:ext>
            </a:extLst>
          </p:cNvPr>
          <p:cNvPicPr>
            <a:picLocks noChangeAspect="1"/>
          </p:cNvPicPr>
          <p:nvPr/>
        </p:nvPicPr>
        <p:blipFill rotWithShape="1">
          <a:blip r:embed="rId5"/>
          <a:srcRect l="8611" b="16410"/>
          <a:stretch/>
        </p:blipFill>
        <p:spPr>
          <a:xfrm>
            <a:off x="334155" y="5014807"/>
            <a:ext cx="2207353" cy="1514228"/>
          </a:xfrm>
          <a:prstGeom prst="rect">
            <a:avLst/>
          </a:prstGeom>
        </p:spPr>
      </p:pic>
      <p:sp>
        <p:nvSpPr>
          <p:cNvPr id="18" name="TextBox 17">
            <a:extLst>
              <a:ext uri="{FF2B5EF4-FFF2-40B4-BE49-F238E27FC236}">
                <a16:creationId xmlns:a16="http://schemas.microsoft.com/office/drawing/2014/main" id="{3688D070-DE45-ACB7-A2F3-5980105991B0}"/>
              </a:ext>
            </a:extLst>
          </p:cNvPr>
          <p:cNvSpPr txBox="1"/>
          <p:nvPr/>
        </p:nvSpPr>
        <p:spPr>
          <a:xfrm>
            <a:off x="197502" y="2498218"/>
            <a:ext cx="2480661" cy="707886"/>
          </a:xfrm>
          <a:prstGeom prst="rect">
            <a:avLst/>
          </a:prstGeom>
          <a:noFill/>
        </p:spPr>
        <p:txBody>
          <a:bodyPr wrap="square" rtlCol="0">
            <a:spAutoFit/>
          </a:bodyPr>
          <a:lstStyle/>
          <a:p>
            <a:r>
              <a:rPr lang="en-US" sz="1000" dirty="0"/>
              <a:t>From: Frost et al. (2022) Arctic Report Card 2022: Tundra Greenness https://</a:t>
            </a:r>
            <a:r>
              <a:rPr lang="en-US" sz="1000" dirty="0" err="1"/>
              <a:t>arctic.noaa.gov</a:t>
            </a:r>
            <a:r>
              <a:rPr lang="en-US" sz="1000" dirty="0"/>
              <a:t>/report-card/report-card-2022/tundra-greenness/</a:t>
            </a:r>
          </a:p>
        </p:txBody>
      </p:sp>
      <p:sp>
        <p:nvSpPr>
          <p:cNvPr id="19" name="TextBox 18">
            <a:extLst>
              <a:ext uri="{FF2B5EF4-FFF2-40B4-BE49-F238E27FC236}">
                <a16:creationId xmlns:a16="http://schemas.microsoft.com/office/drawing/2014/main" id="{8DC9118B-FD01-4C39-FCA0-D59ACC4526B0}"/>
              </a:ext>
            </a:extLst>
          </p:cNvPr>
          <p:cNvSpPr txBox="1"/>
          <p:nvPr/>
        </p:nvSpPr>
        <p:spPr>
          <a:xfrm>
            <a:off x="566200" y="79543"/>
            <a:ext cx="10076155" cy="861774"/>
          </a:xfrm>
          <a:prstGeom prst="rect">
            <a:avLst/>
          </a:prstGeom>
          <a:noFill/>
        </p:spPr>
        <p:txBody>
          <a:bodyPr wrap="none" rtlCol="0">
            <a:spAutoFit/>
          </a:bodyPr>
          <a:lstStyle/>
          <a:p>
            <a:pPr algn="ctr"/>
            <a:r>
              <a:rPr lang="en-US" b="1" dirty="0"/>
              <a:t>20 Years of Change in Tundra NDVI from Coupled Field and Satellite Observations</a:t>
            </a:r>
          </a:p>
          <a:p>
            <a:pPr algn="ctr"/>
            <a:r>
              <a:rPr lang="en-US" sz="1600" dirty="0"/>
              <a:t>K Fred Huemmrich, John </a:t>
            </a:r>
            <a:r>
              <a:rPr lang="en-US" sz="1600" dirty="0" err="1"/>
              <a:t>Gamon</a:t>
            </a:r>
            <a:r>
              <a:rPr lang="en-US" sz="1600" dirty="0"/>
              <a:t>, Petya Campbell, Marianna Mora, Sergio Vargas Z., Brenda Almanza and Craig Tweedie</a:t>
            </a:r>
          </a:p>
          <a:p>
            <a:pPr algn="ctr"/>
            <a:r>
              <a:rPr lang="en-US" sz="1400" dirty="0"/>
              <a:t>2023 Environ. Res. Lett. 18 094022, DOI 10.1088/1748-9326/acee17</a:t>
            </a:r>
          </a:p>
        </p:txBody>
      </p:sp>
      <p:grpSp>
        <p:nvGrpSpPr>
          <p:cNvPr id="28" name="Group 27">
            <a:extLst>
              <a:ext uri="{FF2B5EF4-FFF2-40B4-BE49-F238E27FC236}">
                <a16:creationId xmlns:a16="http://schemas.microsoft.com/office/drawing/2014/main" id="{D24944F0-835B-52CC-297D-8BF3453CF9C2}"/>
              </a:ext>
            </a:extLst>
          </p:cNvPr>
          <p:cNvGrpSpPr>
            <a:grpSpLocks noChangeAspect="1"/>
          </p:cNvGrpSpPr>
          <p:nvPr/>
        </p:nvGrpSpPr>
        <p:grpSpPr>
          <a:xfrm>
            <a:off x="197502" y="912623"/>
            <a:ext cx="2543566" cy="1377589"/>
            <a:chOff x="460604" y="903537"/>
            <a:chExt cx="3437952" cy="1861986"/>
          </a:xfrm>
        </p:grpSpPr>
        <p:grpSp>
          <p:nvGrpSpPr>
            <p:cNvPr id="26" name="Group 25">
              <a:extLst>
                <a:ext uri="{FF2B5EF4-FFF2-40B4-BE49-F238E27FC236}">
                  <a16:creationId xmlns:a16="http://schemas.microsoft.com/office/drawing/2014/main" id="{231EAB31-0BC5-0450-9E77-0A90AE6A7770}"/>
                </a:ext>
              </a:extLst>
            </p:cNvPr>
            <p:cNvGrpSpPr/>
            <p:nvPr/>
          </p:nvGrpSpPr>
          <p:grpSpPr>
            <a:xfrm>
              <a:off x="460604" y="903537"/>
              <a:ext cx="3352928" cy="1861986"/>
              <a:chOff x="460604" y="903537"/>
              <a:chExt cx="3352928" cy="1861986"/>
            </a:xfrm>
          </p:grpSpPr>
          <p:grpSp>
            <p:nvGrpSpPr>
              <p:cNvPr id="24" name="Group 23">
                <a:extLst>
                  <a:ext uri="{FF2B5EF4-FFF2-40B4-BE49-F238E27FC236}">
                    <a16:creationId xmlns:a16="http://schemas.microsoft.com/office/drawing/2014/main" id="{22BAFD5C-9A0C-2BF4-4EF2-1A234728668F}"/>
                  </a:ext>
                </a:extLst>
              </p:cNvPr>
              <p:cNvGrpSpPr>
                <a:grpSpLocks noChangeAspect="1"/>
              </p:cNvGrpSpPr>
              <p:nvPr/>
            </p:nvGrpSpPr>
            <p:grpSpPr>
              <a:xfrm>
                <a:off x="460604" y="903537"/>
                <a:ext cx="3352928" cy="1820373"/>
                <a:chOff x="480178" y="826562"/>
                <a:chExt cx="3439886" cy="1854945"/>
              </a:xfrm>
            </p:grpSpPr>
            <p:grpSp>
              <p:nvGrpSpPr>
                <p:cNvPr id="21" name="Group 20">
                  <a:extLst>
                    <a:ext uri="{FF2B5EF4-FFF2-40B4-BE49-F238E27FC236}">
                      <a16:creationId xmlns:a16="http://schemas.microsoft.com/office/drawing/2014/main" id="{04024B17-F90A-EE6F-2896-56DF841FDE1A}"/>
                    </a:ext>
                  </a:extLst>
                </p:cNvPr>
                <p:cNvGrpSpPr/>
                <p:nvPr/>
              </p:nvGrpSpPr>
              <p:grpSpPr>
                <a:xfrm>
                  <a:off x="480178" y="868965"/>
                  <a:ext cx="3439886" cy="1812542"/>
                  <a:chOff x="478971" y="517001"/>
                  <a:chExt cx="3439886" cy="1812542"/>
                </a:xfrm>
              </p:grpSpPr>
              <p:pic>
                <p:nvPicPr>
                  <p:cNvPr id="5" name="Picture 4">
                    <a:extLst>
                      <a:ext uri="{FF2B5EF4-FFF2-40B4-BE49-F238E27FC236}">
                        <a16:creationId xmlns:a16="http://schemas.microsoft.com/office/drawing/2014/main" id="{01382A83-46C7-892F-F079-10EAB74DB6CD}"/>
                      </a:ext>
                    </a:extLst>
                  </p:cNvPr>
                  <p:cNvPicPr>
                    <a:picLocks noChangeAspect="1"/>
                  </p:cNvPicPr>
                  <p:nvPr/>
                </p:nvPicPr>
                <p:blipFill rotWithShape="1">
                  <a:blip r:embed="rId3"/>
                  <a:srcRect l="50140" b="52073"/>
                  <a:stretch/>
                </p:blipFill>
                <p:spPr>
                  <a:xfrm>
                    <a:off x="478971" y="517001"/>
                    <a:ext cx="3439886" cy="1812542"/>
                  </a:xfrm>
                  <a:prstGeom prst="rect">
                    <a:avLst/>
                  </a:prstGeom>
                </p:spPr>
              </p:pic>
              <p:sp>
                <p:nvSpPr>
                  <p:cNvPr id="20" name="Oval 19">
                    <a:extLst>
                      <a:ext uri="{FF2B5EF4-FFF2-40B4-BE49-F238E27FC236}">
                        <a16:creationId xmlns:a16="http://schemas.microsoft.com/office/drawing/2014/main" id="{07B38540-CDFC-4963-D3F5-41D2B4509B76}"/>
                      </a:ext>
                    </a:extLst>
                  </p:cNvPr>
                  <p:cNvSpPr/>
                  <p:nvPr/>
                </p:nvSpPr>
                <p:spPr>
                  <a:xfrm rot="19791218">
                    <a:off x="1636740" y="1469936"/>
                    <a:ext cx="500934" cy="162832"/>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ectangle 22">
                  <a:extLst>
                    <a:ext uri="{FF2B5EF4-FFF2-40B4-BE49-F238E27FC236}">
                      <a16:creationId xmlns:a16="http://schemas.microsoft.com/office/drawing/2014/main" id="{057D0D7B-6F71-5FFC-8C52-4706649EC585}"/>
                    </a:ext>
                  </a:extLst>
                </p:cNvPr>
                <p:cNvSpPr/>
                <p:nvPr/>
              </p:nvSpPr>
              <p:spPr>
                <a:xfrm>
                  <a:off x="567136" y="826562"/>
                  <a:ext cx="337352" cy="323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E83B750B-6942-0E32-B38D-344A7E644ECF}"/>
                  </a:ext>
                </a:extLst>
              </p:cNvPr>
              <p:cNvSpPr/>
              <p:nvPr/>
            </p:nvSpPr>
            <p:spPr>
              <a:xfrm>
                <a:off x="460604" y="2636668"/>
                <a:ext cx="261184" cy="1288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12803F0F-E60E-9BDB-D619-7EBB7294B8A4}"/>
                </a:ext>
              </a:extLst>
            </p:cNvPr>
            <p:cNvSpPr/>
            <p:nvPr/>
          </p:nvSpPr>
          <p:spPr>
            <a:xfrm>
              <a:off x="3637372" y="2636668"/>
              <a:ext cx="261184" cy="1288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B5A304F8-8652-867B-1605-97AF64E1EFF4}"/>
              </a:ext>
            </a:extLst>
          </p:cNvPr>
          <p:cNvSpPr txBox="1"/>
          <p:nvPr/>
        </p:nvSpPr>
        <p:spPr>
          <a:xfrm>
            <a:off x="2678163" y="932927"/>
            <a:ext cx="4108829" cy="2154436"/>
          </a:xfrm>
          <a:prstGeom prst="rect">
            <a:avLst/>
          </a:prstGeom>
          <a:noFill/>
        </p:spPr>
        <p:txBody>
          <a:bodyPr wrap="square" rtlCol="0">
            <a:spAutoFit/>
          </a:bodyPr>
          <a:lstStyle/>
          <a:p>
            <a:r>
              <a:rPr lang="en-US" sz="1400" b="1" dirty="0"/>
              <a:t>Background:</a:t>
            </a:r>
            <a:r>
              <a:rPr lang="en-US" sz="1400" dirty="0"/>
              <a:t> Numerous satellite studies (e.g., using MODIS in figure at left) have shown trends of increasing Normalized Difference Vegetation Index (NDVI)(greening), but little is known about what these changes mean on the ground.</a:t>
            </a:r>
            <a:endParaRPr lang="en-US" sz="800" dirty="0"/>
          </a:p>
          <a:p>
            <a:endParaRPr lang="en-US" sz="800" dirty="0"/>
          </a:p>
          <a:p>
            <a:r>
              <a:rPr lang="en-US" sz="1400" b="1" dirty="0"/>
              <a:t>Research Question:</a:t>
            </a:r>
            <a:r>
              <a:rPr lang="en-US" sz="1400" dirty="0"/>
              <a:t> How has NDVI changed at 1 m scale over 20 years at a site MODIS shows as greening on the Alaska North Slope and what landscape changes are associated with the NDVI change.</a:t>
            </a:r>
          </a:p>
        </p:txBody>
      </p:sp>
      <p:sp>
        <p:nvSpPr>
          <p:cNvPr id="3" name="TextBox 2">
            <a:extLst>
              <a:ext uri="{FF2B5EF4-FFF2-40B4-BE49-F238E27FC236}">
                <a16:creationId xmlns:a16="http://schemas.microsoft.com/office/drawing/2014/main" id="{931108F4-DAFC-418E-3671-7160BCD1381D}"/>
              </a:ext>
            </a:extLst>
          </p:cNvPr>
          <p:cNvSpPr txBox="1"/>
          <p:nvPr/>
        </p:nvSpPr>
        <p:spPr>
          <a:xfrm>
            <a:off x="2684485" y="3087363"/>
            <a:ext cx="4165411" cy="2031325"/>
          </a:xfrm>
          <a:prstGeom prst="rect">
            <a:avLst/>
          </a:prstGeom>
          <a:noFill/>
        </p:spPr>
        <p:txBody>
          <a:bodyPr wrap="square" rtlCol="0">
            <a:spAutoFit/>
          </a:bodyPr>
          <a:lstStyle/>
          <a:p>
            <a:r>
              <a:rPr lang="en-US" sz="1400" b="1" dirty="0"/>
              <a:t>Methods:</a:t>
            </a:r>
            <a:r>
              <a:rPr lang="en-US" sz="1400" dirty="0"/>
              <a:t> In 2022 we resampled NDVI at 1 m intervals along a 100 m transect in tundra near </a:t>
            </a:r>
            <a:r>
              <a:rPr lang="en-US" sz="1400" dirty="0" err="1"/>
              <a:t>Utqiagvik</a:t>
            </a:r>
            <a:r>
              <a:rPr lang="en-US" sz="1400" dirty="0"/>
              <a:t>, AK that had been previously measured through the 2000–2002 growing seasons. Photos of every meter from 2001 and 2022 were compared to describe physical change associated with NDVI change. </a:t>
            </a:r>
            <a:r>
              <a:rPr lang="en-US" sz="1400"/>
              <a:t>Weather </a:t>
            </a:r>
            <a:r>
              <a:rPr lang="en-US" sz="1400" dirty="0"/>
              <a:t>data show over this period, while there is significant year to year variability, the study area is experiencing trends for warmer and wetter conditions.</a:t>
            </a:r>
          </a:p>
        </p:txBody>
      </p:sp>
      <p:sp>
        <p:nvSpPr>
          <p:cNvPr id="4" name="TextBox 3">
            <a:extLst>
              <a:ext uri="{FF2B5EF4-FFF2-40B4-BE49-F238E27FC236}">
                <a16:creationId xmlns:a16="http://schemas.microsoft.com/office/drawing/2014/main" id="{4E30A72F-F0A2-891C-14CC-B3052BEAB10A}"/>
              </a:ext>
            </a:extLst>
          </p:cNvPr>
          <p:cNvSpPr txBox="1"/>
          <p:nvPr/>
        </p:nvSpPr>
        <p:spPr>
          <a:xfrm>
            <a:off x="6827170" y="3160119"/>
            <a:ext cx="5364829" cy="3016210"/>
          </a:xfrm>
          <a:prstGeom prst="rect">
            <a:avLst/>
          </a:prstGeom>
          <a:noFill/>
        </p:spPr>
        <p:txBody>
          <a:bodyPr wrap="square" rtlCol="0">
            <a:spAutoFit/>
          </a:bodyPr>
          <a:lstStyle/>
          <a:p>
            <a:r>
              <a:rPr lang="en-US" sz="1400" b="1" dirty="0"/>
              <a:t>Results: </a:t>
            </a:r>
            <a:r>
              <a:rPr lang="en-US" sz="1400" dirty="0"/>
              <a:t>Multidecadal NDVI change was spatially variable across the transect with nearly half of the transect showing greening, about a third not showing conclusive change, and about 20% browning. Most greening occurred in wet areas, associated with increased green leaf area index. Browning was not related to change in species cover and appeared to be due to increased coverage of standing dead material in graminoid dominated canopies. </a:t>
            </a:r>
          </a:p>
          <a:p>
            <a:endParaRPr lang="en-US" sz="800" dirty="0"/>
          </a:p>
          <a:p>
            <a:r>
              <a:rPr lang="en-US" sz="1400" b="1" dirty="0"/>
              <a:t>Significance:</a:t>
            </a:r>
            <a:r>
              <a:rPr lang="en-US" sz="1400" dirty="0"/>
              <a:t> These types of detailed observations provide insights into the interpretation of satellite based NDVI trends and emphasize the importance of microtopography and surface hydrology in mediating vegetation change in a warming Arctic. The minimal change in plant functional types suggests at this site climate induced changes are reversable and not near an ecological tipping point.</a:t>
            </a:r>
          </a:p>
        </p:txBody>
      </p:sp>
      <p:sp>
        <p:nvSpPr>
          <p:cNvPr id="6" name="TextBox 5">
            <a:extLst>
              <a:ext uri="{FF2B5EF4-FFF2-40B4-BE49-F238E27FC236}">
                <a16:creationId xmlns:a16="http://schemas.microsoft.com/office/drawing/2014/main" id="{442C8581-8357-B73A-BCEE-BE1129DDF6E9}"/>
              </a:ext>
            </a:extLst>
          </p:cNvPr>
          <p:cNvSpPr txBox="1"/>
          <p:nvPr/>
        </p:nvSpPr>
        <p:spPr>
          <a:xfrm>
            <a:off x="334155" y="4645224"/>
            <a:ext cx="960519" cy="276999"/>
          </a:xfrm>
          <a:prstGeom prst="rect">
            <a:avLst/>
          </a:prstGeom>
          <a:noFill/>
        </p:spPr>
        <p:txBody>
          <a:bodyPr wrap="none" rtlCol="0">
            <a:spAutoFit/>
          </a:bodyPr>
          <a:lstStyle/>
          <a:p>
            <a:r>
              <a:rPr lang="en-US" sz="1200" dirty="0">
                <a:solidFill>
                  <a:schemeClr val="bg1"/>
                </a:solidFill>
              </a:rPr>
              <a:t>30 July 2001</a:t>
            </a:r>
          </a:p>
        </p:txBody>
      </p:sp>
      <p:sp>
        <p:nvSpPr>
          <p:cNvPr id="8" name="TextBox 7">
            <a:extLst>
              <a:ext uri="{FF2B5EF4-FFF2-40B4-BE49-F238E27FC236}">
                <a16:creationId xmlns:a16="http://schemas.microsoft.com/office/drawing/2014/main" id="{E5CBA23F-DD48-86A7-A072-0F4559692AF4}"/>
              </a:ext>
            </a:extLst>
          </p:cNvPr>
          <p:cNvSpPr txBox="1"/>
          <p:nvPr/>
        </p:nvSpPr>
        <p:spPr>
          <a:xfrm>
            <a:off x="334155" y="6252036"/>
            <a:ext cx="1080617" cy="276999"/>
          </a:xfrm>
          <a:prstGeom prst="rect">
            <a:avLst/>
          </a:prstGeom>
          <a:noFill/>
        </p:spPr>
        <p:txBody>
          <a:bodyPr wrap="none" rtlCol="0">
            <a:spAutoFit/>
          </a:bodyPr>
          <a:lstStyle/>
          <a:p>
            <a:r>
              <a:rPr lang="en-US" sz="1200" dirty="0">
                <a:solidFill>
                  <a:schemeClr val="bg1"/>
                </a:solidFill>
              </a:rPr>
              <a:t>7 August 2022</a:t>
            </a:r>
          </a:p>
        </p:txBody>
      </p:sp>
      <p:pic>
        <p:nvPicPr>
          <p:cNvPr id="10" name="Picture 9">
            <a:extLst>
              <a:ext uri="{FF2B5EF4-FFF2-40B4-BE49-F238E27FC236}">
                <a16:creationId xmlns:a16="http://schemas.microsoft.com/office/drawing/2014/main" id="{C2056641-73E4-2D96-AFDD-C2A2716B4653}"/>
              </a:ext>
            </a:extLst>
          </p:cNvPr>
          <p:cNvPicPr>
            <a:picLocks noChangeAspect="1"/>
          </p:cNvPicPr>
          <p:nvPr/>
        </p:nvPicPr>
        <p:blipFill>
          <a:blip r:embed="rId6"/>
          <a:stretch>
            <a:fillRect/>
          </a:stretch>
        </p:blipFill>
        <p:spPr>
          <a:xfrm>
            <a:off x="2604166" y="5120781"/>
            <a:ext cx="2407321" cy="1670723"/>
          </a:xfrm>
          <a:prstGeom prst="rect">
            <a:avLst/>
          </a:prstGeom>
        </p:spPr>
      </p:pic>
      <p:sp>
        <p:nvSpPr>
          <p:cNvPr id="12" name="TextBox 11">
            <a:extLst>
              <a:ext uri="{FF2B5EF4-FFF2-40B4-BE49-F238E27FC236}">
                <a16:creationId xmlns:a16="http://schemas.microsoft.com/office/drawing/2014/main" id="{6E40F5AE-4FED-C3ED-A2A4-E220F985382F}"/>
              </a:ext>
            </a:extLst>
          </p:cNvPr>
          <p:cNvSpPr txBox="1"/>
          <p:nvPr/>
        </p:nvSpPr>
        <p:spPr>
          <a:xfrm>
            <a:off x="10032536" y="943410"/>
            <a:ext cx="2067100" cy="2092881"/>
          </a:xfrm>
          <a:prstGeom prst="rect">
            <a:avLst/>
          </a:prstGeom>
          <a:noFill/>
        </p:spPr>
        <p:txBody>
          <a:bodyPr wrap="square" rtlCol="0">
            <a:spAutoFit/>
          </a:bodyPr>
          <a:lstStyle/>
          <a:p>
            <a:r>
              <a:rPr lang="en-US" sz="1000" dirty="0"/>
              <a:t>NDVI anomaly (NDVI minus the average NDVI for maximum NDVI for years 2000–2002) along transect (heavy green line). Thin gray lines show the NDVI anomaly for the maximum and minimum midsummer NDVI over the 2000–2002 period. Positive values indicate greening, negative values browning. Blue lines at bottom of the plot indicate the presence of surface water in 2001 (dark blue) and 2022 (light blue).</a:t>
            </a:r>
          </a:p>
        </p:txBody>
      </p:sp>
      <p:sp>
        <p:nvSpPr>
          <p:cNvPr id="14" name="TextBox 13">
            <a:extLst>
              <a:ext uri="{FF2B5EF4-FFF2-40B4-BE49-F238E27FC236}">
                <a16:creationId xmlns:a16="http://schemas.microsoft.com/office/drawing/2014/main" id="{194D9A92-08D9-3A5B-28F3-71A65D54B1E7}"/>
              </a:ext>
            </a:extLst>
          </p:cNvPr>
          <p:cNvSpPr txBox="1"/>
          <p:nvPr/>
        </p:nvSpPr>
        <p:spPr>
          <a:xfrm>
            <a:off x="5070787" y="5109465"/>
            <a:ext cx="1500567" cy="1631216"/>
          </a:xfrm>
          <a:prstGeom prst="rect">
            <a:avLst/>
          </a:prstGeom>
          <a:noFill/>
        </p:spPr>
        <p:txBody>
          <a:bodyPr wrap="square" rtlCol="0">
            <a:spAutoFit/>
          </a:bodyPr>
          <a:lstStyle/>
          <a:p>
            <a:r>
              <a:rPr lang="en-US" sz="1000" dirty="0"/>
              <a:t>Accumulated growing degree days (GDD) to 1 August measured at the Barrow Airport ~7 km from transect. The heavy black line is the 5- year running average. Unfilled points are the transect average midsummer maximum NDVI.</a:t>
            </a:r>
          </a:p>
        </p:txBody>
      </p:sp>
      <p:sp>
        <p:nvSpPr>
          <p:cNvPr id="16" name="TextBox 15">
            <a:extLst>
              <a:ext uri="{FF2B5EF4-FFF2-40B4-BE49-F238E27FC236}">
                <a16:creationId xmlns:a16="http://schemas.microsoft.com/office/drawing/2014/main" id="{3D105B34-D898-9AD3-BA76-A72B0C4E3576}"/>
              </a:ext>
            </a:extLst>
          </p:cNvPr>
          <p:cNvSpPr txBox="1"/>
          <p:nvPr/>
        </p:nvSpPr>
        <p:spPr>
          <a:xfrm>
            <a:off x="6761702" y="6167364"/>
            <a:ext cx="5364829" cy="646331"/>
          </a:xfrm>
          <a:prstGeom prst="rect">
            <a:avLst/>
          </a:prstGeom>
          <a:noFill/>
          <a:ln>
            <a:solidFill>
              <a:schemeClr val="tx1"/>
            </a:solidFill>
          </a:ln>
        </p:spPr>
        <p:txBody>
          <a:bodyPr wrap="square" rtlCol="0">
            <a:spAutoFit/>
          </a:bodyPr>
          <a:lstStyle/>
          <a:p>
            <a:r>
              <a:rPr lang="en-US" sz="1200" b="1" dirty="0"/>
              <a:t>Acknowledgement:</a:t>
            </a:r>
            <a:r>
              <a:rPr lang="en-US" sz="1200" dirty="0"/>
              <a:t> Original field measurements funded by the International Arctic Research Center. This work supported by NASA </a:t>
            </a:r>
            <a:r>
              <a:rPr lang="en-US" sz="1200" dirty="0" err="1"/>
              <a:t>ABoVE</a:t>
            </a:r>
            <a:r>
              <a:rPr lang="en-US" sz="1200" dirty="0"/>
              <a:t> Grants NNX17AC58A and 80NSSC19M0110.</a:t>
            </a:r>
          </a:p>
        </p:txBody>
      </p:sp>
      <p:pic>
        <p:nvPicPr>
          <p:cNvPr id="30" name="Picture 29">
            <a:extLst>
              <a:ext uri="{FF2B5EF4-FFF2-40B4-BE49-F238E27FC236}">
                <a16:creationId xmlns:a16="http://schemas.microsoft.com/office/drawing/2014/main" id="{9F64B059-E551-1D63-2F73-DEEBD6456E3E}"/>
              </a:ext>
            </a:extLst>
          </p:cNvPr>
          <p:cNvPicPr>
            <a:picLocks noChangeAspect="1"/>
          </p:cNvPicPr>
          <p:nvPr/>
        </p:nvPicPr>
        <p:blipFill>
          <a:blip r:embed="rId7"/>
          <a:stretch>
            <a:fillRect/>
          </a:stretch>
        </p:blipFill>
        <p:spPr>
          <a:xfrm>
            <a:off x="10588532" y="189872"/>
            <a:ext cx="1511104" cy="552710"/>
          </a:xfrm>
          <a:prstGeom prst="rect">
            <a:avLst/>
          </a:prstGeom>
        </p:spPr>
      </p:pic>
      <p:grpSp>
        <p:nvGrpSpPr>
          <p:cNvPr id="35" name="Group 34">
            <a:extLst>
              <a:ext uri="{FF2B5EF4-FFF2-40B4-BE49-F238E27FC236}">
                <a16:creationId xmlns:a16="http://schemas.microsoft.com/office/drawing/2014/main" id="{135D1C52-3F34-4B29-FBF5-1D56BD5C5B4F}"/>
              </a:ext>
            </a:extLst>
          </p:cNvPr>
          <p:cNvGrpSpPr/>
          <p:nvPr/>
        </p:nvGrpSpPr>
        <p:grpSpPr>
          <a:xfrm>
            <a:off x="6798673" y="1019616"/>
            <a:ext cx="3276307" cy="2130907"/>
            <a:chOff x="6727978" y="1029042"/>
            <a:chExt cx="3276307" cy="2130907"/>
          </a:xfrm>
        </p:grpSpPr>
        <p:grpSp>
          <p:nvGrpSpPr>
            <p:cNvPr id="34" name="Group 33">
              <a:extLst>
                <a:ext uri="{FF2B5EF4-FFF2-40B4-BE49-F238E27FC236}">
                  <a16:creationId xmlns:a16="http://schemas.microsoft.com/office/drawing/2014/main" id="{B3D6E624-4FD7-5625-4B05-E8991068A803}"/>
                </a:ext>
              </a:extLst>
            </p:cNvPr>
            <p:cNvGrpSpPr/>
            <p:nvPr/>
          </p:nvGrpSpPr>
          <p:grpSpPr>
            <a:xfrm>
              <a:off x="6727978" y="1029042"/>
              <a:ext cx="3276307" cy="2130907"/>
              <a:chOff x="6727978" y="1029042"/>
              <a:chExt cx="3276307" cy="2130907"/>
            </a:xfrm>
          </p:grpSpPr>
          <p:pic>
            <p:nvPicPr>
              <p:cNvPr id="13" name="Picture 12">
                <a:extLst>
                  <a:ext uri="{FF2B5EF4-FFF2-40B4-BE49-F238E27FC236}">
                    <a16:creationId xmlns:a16="http://schemas.microsoft.com/office/drawing/2014/main" id="{02F35FEA-EC7D-BB20-FEBD-998097701CB5}"/>
                  </a:ext>
                </a:extLst>
              </p:cNvPr>
              <p:cNvPicPr>
                <a:picLocks noChangeAspect="1"/>
              </p:cNvPicPr>
              <p:nvPr/>
            </p:nvPicPr>
            <p:blipFill>
              <a:blip r:embed="rId8"/>
              <a:stretch>
                <a:fillRect/>
              </a:stretch>
            </p:blipFill>
            <p:spPr>
              <a:xfrm>
                <a:off x="6727978" y="1029042"/>
                <a:ext cx="3119736" cy="2130907"/>
              </a:xfrm>
              <a:prstGeom prst="rect">
                <a:avLst/>
              </a:prstGeom>
            </p:spPr>
          </p:pic>
          <p:cxnSp>
            <p:nvCxnSpPr>
              <p:cNvPr id="9" name="Straight Arrow Connector 8">
                <a:extLst>
                  <a:ext uri="{FF2B5EF4-FFF2-40B4-BE49-F238E27FC236}">
                    <a16:creationId xmlns:a16="http://schemas.microsoft.com/office/drawing/2014/main" id="{7B02AC1C-99C0-D018-C1EF-CE47D3B548D5}"/>
                  </a:ext>
                </a:extLst>
              </p:cNvPr>
              <p:cNvCxnSpPr/>
              <p:nvPr/>
            </p:nvCxnSpPr>
            <p:spPr>
              <a:xfrm>
                <a:off x="9775994" y="1147183"/>
                <a:ext cx="0" cy="689057"/>
              </a:xfrm>
              <a:prstGeom prst="straightConnector1">
                <a:avLst/>
              </a:prstGeom>
              <a:ln w="19050">
                <a:solidFill>
                  <a:schemeClr val="accent6"/>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936E499-2207-E74B-5B38-2B88B6C13DDD}"/>
                  </a:ext>
                </a:extLst>
              </p:cNvPr>
              <p:cNvSpPr txBox="1"/>
              <p:nvPr/>
            </p:nvSpPr>
            <p:spPr>
              <a:xfrm rot="5400000">
                <a:off x="9549994" y="1444987"/>
                <a:ext cx="662361" cy="246221"/>
              </a:xfrm>
              <a:prstGeom prst="rect">
                <a:avLst/>
              </a:prstGeom>
              <a:noFill/>
            </p:spPr>
            <p:txBody>
              <a:bodyPr wrap="none" rtlCol="0">
                <a:spAutoFit/>
              </a:bodyPr>
              <a:lstStyle/>
              <a:p>
                <a:r>
                  <a:rPr lang="en-US" sz="1000" dirty="0"/>
                  <a:t>Greening</a:t>
                </a:r>
              </a:p>
            </p:txBody>
          </p:sp>
          <p:sp>
            <p:nvSpPr>
              <p:cNvPr id="32" name="TextBox 31">
                <a:extLst>
                  <a:ext uri="{FF2B5EF4-FFF2-40B4-BE49-F238E27FC236}">
                    <a16:creationId xmlns:a16="http://schemas.microsoft.com/office/drawing/2014/main" id="{5C5C5353-71EA-E1DD-11B4-FE5387A16496}"/>
                  </a:ext>
                </a:extLst>
              </p:cNvPr>
              <p:cNvSpPr txBox="1"/>
              <p:nvPr/>
            </p:nvSpPr>
            <p:spPr>
              <a:xfrm rot="5400000">
                <a:off x="9534364" y="2279460"/>
                <a:ext cx="683200" cy="246221"/>
              </a:xfrm>
              <a:prstGeom prst="rect">
                <a:avLst/>
              </a:prstGeom>
              <a:noFill/>
            </p:spPr>
            <p:txBody>
              <a:bodyPr wrap="none" rtlCol="0">
                <a:spAutoFit/>
              </a:bodyPr>
              <a:lstStyle/>
              <a:p>
                <a:r>
                  <a:rPr lang="en-US" sz="1000" dirty="0"/>
                  <a:t>Browning</a:t>
                </a:r>
              </a:p>
            </p:txBody>
          </p:sp>
        </p:grpSp>
        <p:cxnSp>
          <p:nvCxnSpPr>
            <p:cNvPr id="22" name="Straight Arrow Connector 21">
              <a:extLst>
                <a:ext uri="{FF2B5EF4-FFF2-40B4-BE49-F238E27FC236}">
                  <a16:creationId xmlns:a16="http://schemas.microsoft.com/office/drawing/2014/main" id="{6958AF71-1E2B-9775-6F4D-01465E9A8816}"/>
                </a:ext>
              </a:extLst>
            </p:cNvPr>
            <p:cNvCxnSpPr>
              <a:cxnSpLocks/>
            </p:cNvCxnSpPr>
            <p:nvPr/>
          </p:nvCxnSpPr>
          <p:spPr>
            <a:xfrm flipV="1">
              <a:off x="9775994" y="2192271"/>
              <a:ext cx="0" cy="407263"/>
            </a:xfrm>
            <a:prstGeom prst="straightConnector1">
              <a:avLst/>
            </a:prstGeom>
            <a:ln w="19050">
              <a:solidFill>
                <a:schemeClr val="accent2">
                  <a:lumMod val="50000"/>
                </a:schemeClr>
              </a:solidFill>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8665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524</Words>
  <Application>Microsoft Macintosh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Huemmrich</dc:creator>
  <cp:lastModifiedBy>Fred Huemmrich</cp:lastModifiedBy>
  <cp:revision>12</cp:revision>
  <dcterms:created xsi:type="dcterms:W3CDTF">2023-08-31T14:49:13Z</dcterms:created>
  <dcterms:modified xsi:type="dcterms:W3CDTF">2023-09-04T13:06:07Z</dcterms:modified>
</cp:coreProperties>
</file>