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7578-4174-4CA6-801D-79515A60A0F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911B5-DBAA-4829-A5E8-22A37C5DD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7325" y="1181100"/>
            <a:ext cx="4251325" cy="3189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15427" indent="-313626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4503" indent="-250901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56305" indent="-250901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58107" indent="-250901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59909" indent="-25090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61710" indent="-25090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63511" indent="-25090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65313" indent="-25090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AFD0-6455-4BC4-9C71-8A9E7FA5712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83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9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9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5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1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5687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1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9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7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2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3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9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6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194/bg-20-2785-202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7"/>
          <p:cNvSpPr txBox="1">
            <a:spLocks noChangeArrowheads="1"/>
          </p:cNvSpPr>
          <p:nvPr/>
        </p:nvSpPr>
        <p:spPr bwMode="auto">
          <a:xfrm>
            <a:off x="56875" y="1480960"/>
            <a:ext cx="4990798" cy="52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defTabSz="342900">
              <a:spcBef>
                <a:spcPts val="600"/>
              </a:spcBef>
              <a:spcAft>
                <a:spcPts val="300"/>
              </a:spcAft>
              <a:buSzPct val="125000"/>
              <a:defRPr/>
            </a:pPr>
            <a:r>
              <a:rPr lang="en-US" sz="138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Fire frequency, intensity and burned area have been increasing in Alaskan and Canadian boreal forests and these trends are expected to continue throughout the 21</a:t>
            </a:r>
            <a:r>
              <a:rPr lang="en-US" sz="138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century due to a warmer and drier climate. </a:t>
            </a:r>
            <a:r>
              <a:rPr lang="en-US" sz="13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hanges in the fire regime have the potential to transition at least some North American boreal forests from a carbon sink to a source. To better understand how changing boreal fire regimes influence carbon dynamics, it is critical to accurately map burned area and estimate resulting carbon emissions over time.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en-US" sz="138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r>
              <a:rPr lang="en-US" sz="1380" dirty="0">
                <a:latin typeface="Arial" panose="020B0604020202020204" pitchFamily="34" charset="0"/>
                <a:cs typeface="Arial" panose="020B0604020202020204" pitchFamily="34" charset="0"/>
              </a:rPr>
              <a:t>We created a new burned area product at 500 m which was informed by 30 m satellite data. We also developed statistical models to predict burn depth and carbon combustion across the NASA </a:t>
            </a:r>
            <a:r>
              <a:rPr lang="en-US" sz="138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1380" dirty="0">
                <a:latin typeface="Arial" panose="020B0604020202020204" pitchFamily="34" charset="0"/>
                <a:cs typeface="Arial" panose="020B0604020202020204" pitchFamily="34" charset="0"/>
              </a:rPr>
              <a:t> core and extended domain which 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constrained using a database of field observations across the domain</a:t>
            </a:r>
            <a:r>
              <a:rPr lang="en-US" sz="13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3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42900">
              <a:spcBef>
                <a:spcPts val="300"/>
              </a:spcBef>
              <a:spcAft>
                <a:spcPts val="300"/>
              </a:spcAft>
              <a:buSzPct val="125000"/>
              <a:defRPr/>
            </a:pPr>
            <a:r>
              <a:rPr lang="en-US" sz="138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</a:t>
            </a:r>
          </a:p>
          <a:p>
            <a:pPr marL="0" indent="0" defTabSz="342900">
              <a:spcBef>
                <a:spcPts val="300"/>
              </a:spcBef>
              <a:spcAft>
                <a:spcPts val="300"/>
              </a:spcAft>
              <a:buSzPct val="125000"/>
              <a:defRPr/>
            </a:pP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found burned area and total emissions are highly variable by year, averaging 2.37 </a:t>
            </a:r>
            <a:r>
              <a:rPr lang="en-US" sz="138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Mha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burned area and 79.26 +/- 28.65 </a:t>
            </a:r>
            <a:r>
              <a:rPr lang="en-US" sz="138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Tg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emitted per year across the </a:t>
            </a:r>
            <a:r>
              <a:rPr lang="en-US" sz="138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ABoVE</a:t>
            </a:r>
            <a:r>
              <a:rPr lang="en-US" sz="13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domain with a mean combustion level of 3.13 +/- 1.20 kg C m</a:t>
            </a:r>
            <a:r>
              <a:rPr lang="en-US" sz="138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-2.</a:t>
            </a:r>
            <a:r>
              <a:rPr lang="en-US" sz="13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8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42900">
              <a:spcBef>
                <a:spcPts val="300"/>
              </a:spcBef>
              <a:spcAft>
                <a:spcPts val="300"/>
              </a:spcAft>
              <a:buSzPct val="125000"/>
              <a:defRPr/>
            </a:pPr>
            <a:r>
              <a:rPr lang="en-US" sz="138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</a:t>
            </a:r>
            <a:r>
              <a:rPr lang="en-US" sz="1380" dirty="0">
                <a:latin typeface="Arial" panose="020B0604020202020204" pitchFamily="34" charset="0"/>
                <a:cs typeface="Arial" panose="020B0604020202020204" pitchFamily="34" charset="0"/>
              </a:rPr>
              <a:t>Previous estimates across boreal North America have generally underestimated both burned area and carbon emissions compared to our study.</a:t>
            </a:r>
            <a:endParaRPr lang="en-US" sz="138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820" y="6109167"/>
            <a:ext cx="3809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Temporal variability in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ABoVE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-FED burned area (a), and emissions (b) from 2001-2019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Bottom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burned area (a), total carbon emissions (b), mean combustion (c), and mean burn depth (d) between 2001-2019 aggregated to a 70 km grid. 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013076" y="-84165"/>
            <a:ext cx="7111269" cy="8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42900">
              <a:lnSpc>
                <a:spcPts val="3000"/>
              </a:lnSpc>
              <a:defRPr/>
            </a:pPr>
            <a:r>
              <a:rPr lang="en-US" sz="2000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Burned Area and Carbon Emissions Across Northwestern Boreal North America from 2001-2019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426" y="199508"/>
            <a:ext cx="1187554" cy="45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0BF03-A0E4-4107-FAAD-EC17BE4F47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4116" y="1451563"/>
            <a:ext cx="3853564" cy="15509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6221F4-9325-8DE0-8E5C-FE6E213A5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4" y="3045862"/>
            <a:ext cx="3853564" cy="29809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ECEE41-C752-0ED0-F4AD-F3872EEA6B73}"/>
              </a:ext>
            </a:extLst>
          </p:cNvPr>
          <p:cNvSpPr/>
          <p:nvPr/>
        </p:nvSpPr>
        <p:spPr bwMode="auto">
          <a:xfrm>
            <a:off x="56875" y="944217"/>
            <a:ext cx="9072105" cy="3180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9459" name="Rectangle 21"/>
          <p:cNvSpPr>
            <a:spLocks noChangeArrowheads="1"/>
          </p:cNvSpPr>
          <p:nvPr/>
        </p:nvSpPr>
        <p:spPr bwMode="auto">
          <a:xfrm>
            <a:off x="815008" y="751727"/>
            <a:ext cx="82721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</a:rPr>
              <a:t>Potter, S., </a:t>
            </a:r>
            <a:r>
              <a:rPr lang="en-US" sz="1000" dirty="0" err="1">
                <a:effectLst/>
              </a:rPr>
              <a:t>Cooperdock</a:t>
            </a:r>
            <a:r>
              <a:rPr lang="en-US" sz="1000" dirty="0">
                <a:effectLst/>
              </a:rPr>
              <a:t>, S., </a:t>
            </a:r>
            <a:r>
              <a:rPr lang="en-US" sz="1000" dirty="0" err="1">
                <a:effectLst/>
              </a:rPr>
              <a:t>Veraverbeke</a:t>
            </a:r>
            <a:r>
              <a:rPr lang="en-US" sz="1000" dirty="0">
                <a:effectLst/>
              </a:rPr>
              <a:t>, S., Walker, X., Mack, M. C., Goetz, S. J., </a:t>
            </a:r>
            <a:r>
              <a:rPr lang="en-US" sz="1000" dirty="0" err="1">
                <a:effectLst/>
              </a:rPr>
              <a:t>Baltzer</a:t>
            </a:r>
            <a:r>
              <a:rPr lang="en-US" sz="1000" dirty="0">
                <a:effectLst/>
              </a:rPr>
              <a:t>, J., </a:t>
            </a:r>
            <a:r>
              <a:rPr lang="en-US" sz="1000" dirty="0" err="1">
                <a:effectLst/>
              </a:rPr>
              <a:t>Bourgeau</a:t>
            </a:r>
            <a:r>
              <a:rPr lang="en-US" sz="1000" dirty="0">
                <a:effectLst/>
              </a:rPr>
              <a:t>-Chavez, L., Burrell, A., Dieleman, C., French, N., Hoy, E. E., Jenkins, L., Johnstone, J. F., Kane, E. S., Natali, S. M., Randerson, J. T., Turetsky, M. R., … Rogers, B. M. (2023). Burned area and carbon emissions across northwestern boreal North America from 2001–2019. </a:t>
            </a:r>
            <a:r>
              <a:rPr lang="en-US" sz="1000" i="1" dirty="0" err="1">
                <a:effectLst/>
              </a:rPr>
              <a:t>Biogeosciences</a:t>
            </a:r>
            <a:r>
              <a:rPr lang="en-US" sz="1000" dirty="0">
                <a:effectLst/>
              </a:rPr>
              <a:t>, </a:t>
            </a:r>
            <a:r>
              <a:rPr lang="en-US" sz="1000" i="1" dirty="0">
                <a:effectLst/>
              </a:rPr>
              <a:t>20</a:t>
            </a:r>
            <a:r>
              <a:rPr lang="en-US" sz="1000" dirty="0">
                <a:effectLst/>
              </a:rPr>
              <a:t>(13), 2785–2804. </a:t>
            </a:r>
            <a:r>
              <a:rPr lang="en-US" sz="1000" dirty="0">
                <a:effectLst/>
                <a:hlinkClick r:id="rId6"/>
              </a:rPr>
              <a:t>https://doi.org/10.5194/bg-20-2785-2023</a:t>
            </a:r>
            <a:endParaRPr lang="en-US" sz="1000" dirty="0">
              <a:effectLst/>
            </a:endParaRPr>
          </a:p>
          <a:p>
            <a:endParaRPr lang="en-US" sz="1400" dirty="0">
              <a:effectLst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1804AA-39D9-CD3A-2DC3-BDA4926CA7D9}"/>
              </a:ext>
            </a:extLst>
          </p:cNvPr>
          <p:cNvCxnSpPr/>
          <p:nvPr/>
        </p:nvCxnSpPr>
        <p:spPr bwMode="auto">
          <a:xfrm>
            <a:off x="129209" y="1302026"/>
            <a:ext cx="8868471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63852"/>
      </p:ext>
    </p:extLst>
  </p:cSld>
  <p:clrMapOvr>
    <a:masterClrMapping/>
  </p:clrMapOvr>
</p:sld>
</file>

<file path=ppt/theme/theme1.xml><?xml version="1.0" encoding="utf-8"?>
<a:theme xmlns:a="http://schemas.openxmlformats.org/drawingml/2006/main" name="7_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406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7_GPMC Nov 2001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[USA]</dc:creator>
  <cp:lastModifiedBy>Stefano Potter</cp:lastModifiedBy>
  <cp:revision>103</cp:revision>
  <dcterms:created xsi:type="dcterms:W3CDTF">2017-01-20T18:13:42Z</dcterms:created>
  <dcterms:modified xsi:type="dcterms:W3CDTF">2023-07-17T19:27:31Z</dcterms:modified>
</cp:coreProperties>
</file>