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7"/>
    <p:restoredTop sz="75238"/>
  </p:normalViewPr>
  <p:slideViewPr>
    <p:cSldViewPr snapToGrid="0" snapToObjects="1">
      <p:cViewPr varScale="1">
        <p:scale>
          <a:sx n="95" d="100"/>
          <a:sy n="95" d="100"/>
        </p:scale>
        <p:origin x="1656" y="168"/>
      </p:cViewPr>
      <p:guideLst/>
    </p:cSldViewPr>
  </p:slideViewPr>
  <p:notesTextViewPr>
    <p:cViewPr>
      <p:scale>
        <a:sx n="1" d="1"/>
        <a:sy n="1" d="1"/>
      </p:scale>
      <p:origin x="0" y="-84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340E4-44B4-B74E-A575-C9210B0D4E5F}" type="datetimeFigureOut">
              <a:rPr lang="en-US" smtClean="0"/>
              <a:t>8/3/23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A4258-139D-9248-B25D-B9C5B3CEEED0}" type="slidenum">
              <a:rPr lang="en-US" smtClean="0"/>
              <a:t>‹#›</a:t>
            </a:fld>
            <a:endParaRPr lang="en-US"/>
          </a:p>
        </p:txBody>
      </p:sp>
    </p:spTree>
    <p:extLst>
      <p:ext uri="{BB962C8B-B14F-4D97-AF65-F5344CB8AC3E}">
        <p14:creationId xmlns:p14="http://schemas.microsoft.com/office/powerpoint/2010/main" val="824183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Full citation: </a:t>
            </a:r>
            <a:r>
              <a:rPr lang="en-US" dirty="0"/>
              <a:t>Sun, W., Fang, Y., Luo, X., Shiga, Y. P., Zhang, Y., Andrews, A. E., </a:t>
            </a:r>
            <a:r>
              <a:rPr lang="en-US" dirty="0" err="1"/>
              <a:t>Thoning</a:t>
            </a:r>
            <a:r>
              <a:rPr lang="en-US" dirty="0"/>
              <a:t>, K. W., Fisher, J. B., Keenan, T. F., &amp; Michalak, A. M. (2021). Midwest US croplands determine model divergence in North American carbon fluxes. </a:t>
            </a:r>
            <a:r>
              <a:rPr lang="en-US" i="1" dirty="0"/>
              <a:t>AGU Advances</a:t>
            </a:r>
            <a:r>
              <a:rPr lang="en-US" dirty="0"/>
              <a:t>, 2(2), e2020AV000310. https://</a:t>
            </a:r>
            <a:r>
              <a:rPr lang="en-US" dirty="0" err="1"/>
              <a:t>doi.org</a:t>
            </a:r>
            <a:r>
              <a:rPr lang="en-US" dirty="0"/>
              <a:t>/10.1029/2020AV000310</a:t>
            </a:r>
          </a:p>
          <a:p>
            <a:endParaRPr lang="en-US" dirty="0"/>
          </a:p>
          <a:p>
            <a:r>
              <a:rPr lang="en-US" b="1" dirty="0"/>
              <a:t>Data:</a:t>
            </a:r>
            <a:r>
              <a:rPr lang="en-US" dirty="0"/>
              <a:t> Model evaluation results presented in this study are available at https://</a:t>
            </a:r>
            <a:r>
              <a:rPr lang="en-US" dirty="0" err="1"/>
              <a:t>gitlab.com</a:t>
            </a:r>
            <a:r>
              <a:rPr lang="en-US" dirty="0"/>
              <a:t>/</a:t>
            </a:r>
            <a:r>
              <a:rPr lang="en-US" dirty="0" err="1"/>
              <a:t>wusun</a:t>
            </a:r>
            <a:r>
              <a:rPr lang="en-US" dirty="0"/>
              <a:t>/</a:t>
            </a:r>
            <a:r>
              <a:rPr lang="en-US" dirty="0" err="1"/>
              <a:t>na</a:t>
            </a:r>
            <a:r>
              <a:rPr lang="en-US" dirty="0"/>
              <a:t>-carbon-flux-eval, under a CC-BY 4.0 License. Geostatistical inverse estimates of NEE are available upon request addressed to Yoichi P. Shiga. All other data sets used in this study are available online and/or from original data contributors, as listed in Table S5 in the Supporting Information.</a:t>
            </a:r>
          </a:p>
          <a:p>
            <a:endParaRPr lang="en-US" dirty="0"/>
          </a:p>
          <a:p>
            <a:r>
              <a:rPr lang="en-US" b="1" dirty="0"/>
              <a:t>Funding support:</a:t>
            </a:r>
            <a:r>
              <a:rPr lang="en-US" dirty="0"/>
              <a:t> This study was funded by the National Aeronautics and Space Administration (NASA) Terrestrial Ecology Interdisciplinary Science award NNH17AE86I (Keenan IDS 2016).</a:t>
            </a:r>
          </a:p>
          <a:p>
            <a:endParaRPr lang="en-US" dirty="0"/>
          </a:p>
          <a:p>
            <a:r>
              <a:rPr lang="en-US" b="1" dirty="0"/>
              <a:t>Abstract:</a:t>
            </a:r>
            <a:r>
              <a:rPr lang="en-US" dirty="0"/>
              <a:t> Large uncertainties in North American terrestrial carbon fluxes hinder regional climate projections. Terrestrial biosphere models (TBMs), the essential tools for understanding continental-scale carbon cycle, diverge on whether temperate forests or croplands dominate carbon uptake in North America. Evidence from novel photosynthetic proxies, such as those based on chlorophyll fluorescence, has cast doubt on the “weak cropland, strong forest” carbon uptake patterns simulated by most TBMs. However, no systematic evaluation of TBMs has yet been attempted to pin down space-time patterns that are most consistent with regional CO</a:t>
            </a:r>
            <a:r>
              <a:rPr lang="en-US" baseline="-25000" dirty="0"/>
              <a:t>2</a:t>
            </a:r>
            <a:r>
              <a:rPr lang="en-US" dirty="0"/>
              <a:t> observational constraints. Here, we leverage atmospheric CO</a:t>
            </a:r>
            <a:r>
              <a:rPr lang="en-US" baseline="-25000" dirty="0"/>
              <a:t>2</a:t>
            </a:r>
            <a:r>
              <a:rPr lang="en-US" dirty="0"/>
              <a:t> observations and satellite-observed photosynthetic proxies to understand emergent space-time patterns in North American carbon fluxes from a large suite of TBMs and data-driven models. To do so, we evaluate how well the atmospheric signals resulting from carbon flux estimates reproduce the space-time variability in atmospheric CO</a:t>
            </a:r>
            <a:r>
              <a:rPr lang="en-US" baseline="-25000" dirty="0"/>
              <a:t>2</a:t>
            </a:r>
            <a:r>
              <a:rPr lang="en-US" dirty="0"/>
              <a:t>, as is observed by a network of continuous-monitoring towers over North America. Models with gross or net carbon fluxes that are consistent with the observed CO</a:t>
            </a:r>
            <a:r>
              <a:rPr lang="en-US" baseline="-25000" dirty="0"/>
              <a:t>2</a:t>
            </a:r>
            <a:r>
              <a:rPr lang="en-US" dirty="0"/>
              <a:t> variability share a salient feature of growing-season carbon uptake in Midwest US croplands. Conversely, the remaining models place most growing-season uptake in boreal or temperate forests. Differences in model explanatory power depend mainly on the simulated annual cycles of cropland uptake—especially, the timing of peak uptake—rather than the distribution of annual mean fluxes across biomes. Our results suggest that improved model representation of cropland phenology is crucial to robust, policy-relevant estimation of North American carbon exchange.</a:t>
            </a:r>
          </a:p>
          <a:p>
            <a:endParaRPr lang="en-US" dirty="0"/>
          </a:p>
        </p:txBody>
      </p:sp>
      <p:sp>
        <p:nvSpPr>
          <p:cNvPr id="4" name="Slide Number Placeholder 3"/>
          <p:cNvSpPr>
            <a:spLocks noGrp="1"/>
          </p:cNvSpPr>
          <p:nvPr>
            <p:ph type="sldNum" sz="quarter" idx="5"/>
          </p:nvPr>
        </p:nvSpPr>
        <p:spPr/>
        <p:txBody>
          <a:bodyPr/>
          <a:lstStyle/>
          <a:p>
            <a:fld id="{858A4258-139D-9248-B25D-B9C5B3CEEED0}" type="slidenum">
              <a:rPr lang="en-US" smtClean="0"/>
              <a:t>1</a:t>
            </a:fld>
            <a:endParaRPr lang="en-US"/>
          </a:p>
        </p:txBody>
      </p:sp>
    </p:spTree>
    <p:extLst>
      <p:ext uri="{BB962C8B-B14F-4D97-AF65-F5344CB8AC3E}">
        <p14:creationId xmlns:p14="http://schemas.microsoft.com/office/powerpoint/2010/main" val="358861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4551-3927-A74E-8CAA-197A4C1B8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F2EBDF-A7F8-0541-965F-34ADCF358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3DD627-72B3-D04E-AAFE-18F2AC619AB6}"/>
              </a:ext>
            </a:extLst>
          </p:cNvPr>
          <p:cNvSpPr>
            <a:spLocks noGrp="1"/>
          </p:cNvSpPr>
          <p:nvPr>
            <p:ph type="dt" sz="half" idx="10"/>
          </p:nvPr>
        </p:nvSpPr>
        <p:spPr/>
        <p:txBody>
          <a:bodyPr/>
          <a:lstStyle/>
          <a:p>
            <a:fld id="{FF4CC3F1-E82C-C14A-B645-E5553160488A}" type="datetimeFigureOut">
              <a:rPr lang="en-US" smtClean="0"/>
              <a:t>8/3/23</a:t>
            </a:fld>
            <a:endParaRPr lang="en-US"/>
          </a:p>
        </p:txBody>
      </p:sp>
      <p:sp>
        <p:nvSpPr>
          <p:cNvPr id="5" name="Footer Placeholder 4">
            <a:extLst>
              <a:ext uri="{FF2B5EF4-FFF2-40B4-BE49-F238E27FC236}">
                <a16:creationId xmlns:a16="http://schemas.microsoft.com/office/drawing/2014/main" id="{C1F625C0-C640-6D45-AA0C-4C30EFA84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FD701-F22D-C44D-B9EE-2420B01F1CCA}"/>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356690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5D3D-E543-A24C-9AE0-C18E0B1773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ABBAE8-7A4A-CA4D-94BB-2D324C0898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91803-F55B-6B4C-9A62-B7720A0F1924}"/>
              </a:ext>
            </a:extLst>
          </p:cNvPr>
          <p:cNvSpPr>
            <a:spLocks noGrp="1"/>
          </p:cNvSpPr>
          <p:nvPr>
            <p:ph type="dt" sz="half" idx="10"/>
          </p:nvPr>
        </p:nvSpPr>
        <p:spPr/>
        <p:txBody>
          <a:bodyPr/>
          <a:lstStyle/>
          <a:p>
            <a:fld id="{FF4CC3F1-E82C-C14A-B645-E5553160488A}" type="datetimeFigureOut">
              <a:rPr lang="en-US" smtClean="0"/>
              <a:t>8/3/23</a:t>
            </a:fld>
            <a:endParaRPr lang="en-US"/>
          </a:p>
        </p:txBody>
      </p:sp>
      <p:sp>
        <p:nvSpPr>
          <p:cNvPr id="5" name="Footer Placeholder 4">
            <a:extLst>
              <a:ext uri="{FF2B5EF4-FFF2-40B4-BE49-F238E27FC236}">
                <a16:creationId xmlns:a16="http://schemas.microsoft.com/office/drawing/2014/main" id="{BE560A01-8B26-3743-88C8-0AC1DE9AD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9E180-4DE5-2F49-8BB5-9AD137D19B9C}"/>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42982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D6A362-42DF-114F-889B-7D18FEC5B2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45B6F-A76B-A54E-B940-FDAB2BA03A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D2BCE-433E-E745-97FF-C49662396595}"/>
              </a:ext>
            </a:extLst>
          </p:cNvPr>
          <p:cNvSpPr>
            <a:spLocks noGrp="1"/>
          </p:cNvSpPr>
          <p:nvPr>
            <p:ph type="dt" sz="half" idx="10"/>
          </p:nvPr>
        </p:nvSpPr>
        <p:spPr/>
        <p:txBody>
          <a:bodyPr/>
          <a:lstStyle/>
          <a:p>
            <a:fld id="{FF4CC3F1-E82C-C14A-B645-E5553160488A}" type="datetimeFigureOut">
              <a:rPr lang="en-US" smtClean="0"/>
              <a:t>8/3/23</a:t>
            </a:fld>
            <a:endParaRPr lang="en-US"/>
          </a:p>
        </p:txBody>
      </p:sp>
      <p:sp>
        <p:nvSpPr>
          <p:cNvPr id="5" name="Footer Placeholder 4">
            <a:extLst>
              <a:ext uri="{FF2B5EF4-FFF2-40B4-BE49-F238E27FC236}">
                <a16:creationId xmlns:a16="http://schemas.microsoft.com/office/drawing/2014/main" id="{BEC923A6-1547-8644-AFD6-7DC8319FC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24508-6505-004A-9B9A-621779073560}"/>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194237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DDC5-797F-A347-B6B7-898E333093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A825DA-4124-1545-93C6-E5A27501CF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E18CD-2134-7340-81EA-68ABE5820026}"/>
              </a:ext>
            </a:extLst>
          </p:cNvPr>
          <p:cNvSpPr>
            <a:spLocks noGrp="1"/>
          </p:cNvSpPr>
          <p:nvPr>
            <p:ph type="dt" sz="half" idx="10"/>
          </p:nvPr>
        </p:nvSpPr>
        <p:spPr/>
        <p:txBody>
          <a:bodyPr/>
          <a:lstStyle/>
          <a:p>
            <a:fld id="{FF4CC3F1-E82C-C14A-B645-E5553160488A}" type="datetimeFigureOut">
              <a:rPr lang="en-US" smtClean="0"/>
              <a:t>8/3/23</a:t>
            </a:fld>
            <a:endParaRPr lang="en-US"/>
          </a:p>
        </p:txBody>
      </p:sp>
      <p:sp>
        <p:nvSpPr>
          <p:cNvPr id="5" name="Footer Placeholder 4">
            <a:extLst>
              <a:ext uri="{FF2B5EF4-FFF2-40B4-BE49-F238E27FC236}">
                <a16:creationId xmlns:a16="http://schemas.microsoft.com/office/drawing/2014/main" id="{4E169049-F435-E64A-BDB7-260F82287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D0631-F097-2A4E-BFD2-FAB0707270ED}"/>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64346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74A2-77A3-1B4D-AA13-F632EB0CD6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2B377A-1979-CE49-9485-65ADCCCF8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9B96C-0F18-D341-8A3B-D1D375F45BF0}"/>
              </a:ext>
            </a:extLst>
          </p:cNvPr>
          <p:cNvSpPr>
            <a:spLocks noGrp="1"/>
          </p:cNvSpPr>
          <p:nvPr>
            <p:ph type="dt" sz="half" idx="10"/>
          </p:nvPr>
        </p:nvSpPr>
        <p:spPr/>
        <p:txBody>
          <a:bodyPr/>
          <a:lstStyle/>
          <a:p>
            <a:fld id="{FF4CC3F1-E82C-C14A-B645-E5553160488A}" type="datetimeFigureOut">
              <a:rPr lang="en-US" smtClean="0"/>
              <a:t>8/3/23</a:t>
            </a:fld>
            <a:endParaRPr lang="en-US"/>
          </a:p>
        </p:txBody>
      </p:sp>
      <p:sp>
        <p:nvSpPr>
          <p:cNvPr id="5" name="Footer Placeholder 4">
            <a:extLst>
              <a:ext uri="{FF2B5EF4-FFF2-40B4-BE49-F238E27FC236}">
                <a16:creationId xmlns:a16="http://schemas.microsoft.com/office/drawing/2014/main" id="{F558C8B7-A493-DB4C-9D22-1210A8D00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CE10C-2451-8D40-8BA5-19A1E6A28076}"/>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353172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B470-E040-A447-98D2-96C093FF2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680EA-4A86-044C-AC8F-92F21B835A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C7D4C-3180-5A40-B731-47401AED7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52A3FA-6F16-0F42-964F-5D4DF809F77A}"/>
              </a:ext>
            </a:extLst>
          </p:cNvPr>
          <p:cNvSpPr>
            <a:spLocks noGrp="1"/>
          </p:cNvSpPr>
          <p:nvPr>
            <p:ph type="dt" sz="half" idx="10"/>
          </p:nvPr>
        </p:nvSpPr>
        <p:spPr/>
        <p:txBody>
          <a:bodyPr/>
          <a:lstStyle/>
          <a:p>
            <a:fld id="{FF4CC3F1-E82C-C14A-B645-E5553160488A}" type="datetimeFigureOut">
              <a:rPr lang="en-US" smtClean="0"/>
              <a:t>8/3/23</a:t>
            </a:fld>
            <a:endParaRPr lang="en-US"/>
          </a:p>
        </p:txBody>
      </p:sp>
      <p:sp>
        <p:nvSpPr>
          <p:cNvPr id="6" name="Footer Placeholder 5">
            <a:extLst>
              <a:ext uri="{FF2B5EF4-FFF2-40B4-BE49-F238E27FC236}">
                <a16:creationId xmlns:a16="http://schemas.microsoft.com/office/drawing/2014/main" id="{A8F77AEB-3385-EC47-8CFB-53883B8D3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6950E6-1CEE-A34B-A307-C3F43DB68CD6}"/>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192162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50E7-2B90-BE4A-A28F-23AE3EB163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1C53F3-5D76-B94E-BD95-4447459650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939568-02C0-A145-85A6-AEA8DAFB36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DEA82A-EF7B-B947-9297-CCEF00D9AD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5C18B-B30F-F543-906D-341D6B51A3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FEBBE-BC4B-B44C-873B-80FE52102D75}"/>
              </a:ext>
            </a:extLst>
          </p:cNvPr>
          <p:cNvSpPr>
            <a:spLocks noGrp="1"/>
          </p:cNvSpPr>
          <p:nvPr>
            <p:ph type="dt" sz="half" idx="10"/>
          </p:nvPr>
        </p:nvSpPr>
        <p:spPr/>
        <p:txBody>
          <a:bodyPr/>
          <a:lstStyle/>
          <a:p>
            <a:fld id="{FF4CC3F1-E82C-C14A-B645-E5553160488A}" type="datetimeFigureOut">
              <a:rPr lang="en-US" smtClean="0"/>
              <a:t>8/3/23</a:t>
            </a:fld>
            <a:endParaRPr lang="en-US"/>
          </a:p>
        </p:txBody>
      </p:sp>
      <p:sp>
        <p:nvSpPr>
          <p:cNvPr id="8" name="Footer Placeholder 7">
            <a:extLst>
              <a:ext uri="{FF2B5EF4-FFF2-40B4-BE49-F238E27FC236}">
                <a16:creationId xmlns:a16="http://schemas.microsoft.com/office/drawing/2014/main" id="{A2C3DF9F-66E4-574E-AAF6-6CA9ACBA22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B1CAB1-7001-2D47-95E7-4EDB9B88F22F}"/>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91981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137B-1837-A941-A16A-516A1D6741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C80062-88DE-AB40-885A-D6184FD2B6C2}"/>
              </a:ext>
            </a:extLst>
          </p:cNvPr>
          <p:cNvSpPr>
            <a:spLocks noGrp="1"/>
          </p:cNvSpPr>
          <p:nvPr>
            <p:ph type="dt" sz="half" idx="10"/>
          </p:nvPr>
        </p:nvSpPr>
        <p:spPr/>
        <p:txBody>
          <a:bodyPr/>
          <a:lstStyle/>
          <a:p>
            <a:fld id="{FF4CC3F1-E82C-C14A-B645-E5553160488A}" type="datetimeFigureOut">
              <a:rPr lang="en-US" smtClean="0"/>
              <a:t>8/3/23</a:t>
            </a:fld>
            <a:endParaRPr lang="en-US"/>
          </a:p>
        </p:txBody>
      </p:sp>
      <p:sp>
        <p:nvSpPr>
          <p:cNvPr id="4" name="Footer Placeholder 3">
            <a:extLst>
              <a:ext uri="{FF2B5EF4-FFF2-40B4-BE49-F238E27FC236}">
                <a16:creationId xmlns:a16="http://schemas.microsoft.com/office/drawing/2014/main" id="{E5780FC4-296B-8B44-AC52-F07D8354C1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79327A-2921-3B4B-BFF4-3D004CBD8BAD}"/>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179049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D0FDFF-3F0B-E742-993B-B664128E4796}"/>
              </a:ext>
            </a:extLst>
          </p:cNvPr>
          <p:cNvSpPr>
            <a:spLocks noGrp="1"/>
          </p:cNvSpPr>
          <p:nvPr>
            <p:ph type="dt" sz="half" idx="10"/>
          </p:nvPr>
        </p:nvSpPr>
        <p:spPr/>
        <p:txBody>
          <a:bodyPr/>
          <a:lstStyle/>
          <a:p>
            <a:fld id="{FF4CC3F1-E82C-C14A-B645-E5553160488A}" type="datetimeFigureOut">
              <a:rPr lang="en-US" smtClean="0"/>
              <a:t>8/3/23</a:t>
            </a:fld>
            <a:endParaRPr lang="en-US"/>
          </a:p>
        </p:txBody>
      </p:sp>
      <p:sp>
        <p:nvSpPr>
          <p:cNvPr id="3" name="Footer Placeholder 2">
            <a:extLst>
              <a:ext uri="{FF2B5EF4-FFF2-40B4-BE49-F238E27FC236}">
                <a16:creationId xmlns:a16="http://schemas.microsoft.com/office/drawing/2014/main" id="{9DC2DAE5-B0BB-C949-9897-77E9A7D3C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B0A11-6222-2244-8F59-0550068ADB79}"/>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179756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9424-4BE0-0F42-A248-38C96419D6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15A78E-BEE7-DF4A-A422-437869178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CCA4F2-FEF9-0C4F-9F0A-D8B16293A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866F52-9248-E24B-9707-BE5401BF7C30}"/>
              </a:ext>
            </a:extLst>
          </p:cNvPr>
          <p:cNvSpPr>
            <a:spLocks noGrp="1"/>
          </p:cNvSpPr>
          <p:nvPr>
            <p:ph type="dt" sz="half" idx="10"/>
          </p:nvPr>
        </p:nvSpPr>
        <p:spPr/>
        <p:txBody>
          <a:bodyPr/>
          <a:lstStyle/>
          <a:p>
            <a:fld id="{FF4CC3F1-E82C-C14A-B645-E5553160488A}" type="datetimeFigureOut">
              <a:rPr lang="en-US" smtClean="0"/>
              <a:t>8/3/23</a:t>
            </a:fld>
            <a:endParaRPr lang="en-US"/>
          </a:p>
        </p:txBody>
      </p:sp>
      <p:sp>
        <p:nvSpPr>
          <p:cNvPr id="6" name="Footer Placeholder 5">
            <a:extLst>
              <a:ext uri="{FF2B5EF4-FFF2-40B4-BE49-F238E27FC236}">
                <a16:creationId xmlns:a16="http://schemas.microsoft.com/office/drawing/2014/main" id="{CEDAC3D5-101F-B445-ADB7-D826CC52CA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1D73E-79C1-394C-837B-81721EED3E94}"/>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382875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8C769-69CF-424F-8277-08FC9BF5F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55CFED-DDD6-DB42-B601-08EF27B6E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4931DE-6966-F74B-A92C-95E83B447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B80D50-EF86-E146-A145-F7EA5986A855}"/>
              </a:ext>
            </a:extLst>
          </p:cNvPr>
          <p:cNvSpPr>
            <a:spLocks noGrp="1"/>
          </p:cNvSpPr>
          <p:nvPr>
            <p:ph type="dt" sz="half" idx="10"/>
          </p:nvPr>
        </p:nvSpPr>
        <p:spPr/>
        <p:txBody>
          <a:bodyPr/>
          <a:lstStyle/>
          <a:p>
            <a:fld id="{FF4CC3F1-E82C-C14A-B645-E5553160488A}" type="datetimeFigureOut">
              <a:rPr lang="en-US" smtClean="0"/>
              <a:t>8/3/23</a:t>
            </a:fld>
            <a:endParaRPr lang="en-US"/>
          </a:p>
        </p:txBody>
      </p:sp>
      <p:sp>
        <p:nvSpPr>
          <p:cNvPr id="6" name="Footer Placeholder 5">
            <a:extLst>
              <a:ext uri="{FF2B5EF4-FFF2-40B4-BE49-F238E27FC236}">
                <a16:creationId xmlns:a16="http://schemas.microsoft.com/office/drawing/2014/main" id="{15B1ADAD-0C39-6346-857C-EB4F58F1B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3C5373-E09C-FC4D-B7F8-8EBF5C07DF05}"/>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81635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02327-CCF0-5C4A-82FE-C97BDA6FA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C2BAEA-1A9A-AA47-B7EC-E1F059B8E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11C0D-8F23-2A4D-92D3-14F853B6E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CC3F1-E82C-C14A-B645-E5553160488A}" type="datetimeFigureOut">
              <a:rPr lang="en-US" smtClean="0"/>
              <a:t>8/3/23</a:t>
            </a:fld>
            <a:endParaRPr lang="en-US"/>
          </a:p>
        </p:txBody>
      </p:sp>
      <p:sp>
        <p:nvSpPr>
          <p:cNvPr id="5" name="Footer Placeholder 4">
            <a:extLst>
              <a:ext uri="{FF2B5EF4-FFF2-40B4-BE49-F238E27FC236}">
                <a16:creationId xmlns:a16="http://schemas.microsoft.com/office/drawing/2014/main" id="{F2A36F04-345E-F74B-8860-3FFF9EE0E1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63D858-4CA7-ED4A-94CB-512B5F6F4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D3E31-E5FA-424C-92CD-188C03CE6E07}" type="slidenum">
              <a:rPr lang="en-US" smtClean="0"/>
              <a:t>‹#›</a:t>
            </a:fld>
            <a:endParaRPr lang="en-US"/>
          </a:p>
        </p:txBody>
      </p:sp>
    </p:spTree>
    <p:extLst>
      <p:ext uri="{BB962C8B-B14F-4D97-AF65-F5344CB8AC3E}">
        <p14:creationId xmlns:p14="http://schemas.microsoft.com/office/powerpoint/2010/main" val="3382483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doi.org/10.1029/2020AV0003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FEF7-BD4D-8E43-A0EF-0A4825039F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48576E-4F8B-BE40-AEAF-0C0F5CA2EAC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BA28DA6-DA89-B447-A3F0-E061A5572921}"/>
              </a:ext>
            </a:extLst>
          </p:cNvPr>
          <p:cNvPicPr>
            <a:picLocks noChangeAspect="1"/>
          </p:cNvPicPr>
          <p:nvPr/>
        </p:nvPicPr>
        <p:blipFill>
          <a:blip r:embed="rId3"/>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FEE3C4F4-DE9F-9E4F-B069-3E9B6A4B77E9}"/>
              </a:ext>
            </a:extLst>
          </p:cNvPr>
          <p:cNvSpPr>
            <a:spLocks noGrp="1"/>
          </p:cNvSpPr>
          <p:nvPr/>
        </p:nvSpPr>
        <p:spPr bwMode="auto">
          <a:xfrm>
            <a:off x="1770184" y="315677"/>
            <a:ext cx="8229600" cy="639762"/>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6906" tIns="48453" rIns="96906" bIns="48453" numCol="1" anchor="ctr" anchorCtr="0" compatLnSpc="1">
            <a:prstTxWarp prst="textNoShape">
              <a:avLst/>
            </a:prstTxWarp>
          </a:bodyPr>
          <a:lst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a:lstStyle>
          <a:p>
            <a:r>
              <a:rPr lang="en-US" dirty="0">
                <a:solidFill>
                  <a:schemeClr val="tx1"/>
                </a:solidFill>
                <a:latin typeface="Arial" panose="020B0604020202020204" pitchFamily="34" charset="0"/>
                <a:cs typeface="Arial" panose="020B0604020202020204" pitchFamily="34" charset="0"/>
              </a:rPr>
              <a:t>US croplands do heavy lifting on summer CO</a:t>
            </a:r>
            <a:r>
              <a:rPr lang="en-US" baseline="-25000" dirty="0">
                <a:solidFill>
                  <a:schemeClr val="tx1"/>
                </a:solidFill>
                <a:latin typeface="Arial" panose="020B0604020202020204" pitchFamily="34" charset="0"/>
                <a:cs typeface="Arial" panose="020B0604020202020204" pitchFamily="34" charset="0"/>
              </a:rPr>
              <a:t>2</a:t>
            </a:r>
            <a:r>
              <a:rPr lang="en-US" dirty="0">
                <a:solidFill>
                  <a:schemeClr val="tx1"/>
                </a:solidFill>
                <a:latin typeface="Arial" panose="020B0604020202020204" pitchFamily="34" charset="0"/>
                <a:cs typeface="Arial" panose="020B0604020202020204" pitchFamily="34" charset="0"/>
              </a:rPr>
              <a:t> drawdown</a:t>
            </a:r>
            <a:br>
              <a:rPr lang="en-US" dirty="0">
                <a:solidFill>
                  <a:schemeClr val="tx1"/>
                </a:solidFill>
                <a:latin typeface="Arial" panose="020B0604020202020204" pitchFamily="34" charset="0"/>
                <a:cs typeface="Arial" panose="020B0604020202020204" pitchFamily="34" charset="0"/>
              </a:rPr>
            </a:br>
            <a:r>
              <a:rPr lang="en-US" sz="1000" b="0" dirty="0">
                <a:solidFill>
                  <a:schemeClr val="tx1"/>
                </a:solidFill>
                <a:latin typeface="Arial" panose="020B0604020202020204" pitchFamily="34" charset="0"/>
                <a:cs typeface="Arial" panose="020B0604020202020204" pitchFamily="34" charset="0"/>
              </a:rPr>
              <a:t>Sun, W., Fang, Y., Luo, X., Shiga, Y. P., Zhang, Y., Andrews, A. E., </a:t>
            </a:r>
            <a:r>
              <a:rPr lang="en-US" sz="1000" b="0" dirty="0" err="1">
                <a:solidFill>
                  <a:schemeClr val="tx1"/>
                </a:solidFill>
                <a:latin typeface="Arial" panose="020B0604020202020204" pitchFamily="34" charset="0"/>
                <a:cs typeface="Arial" panose="020B0604020202020204" pitchFamily="34" charset="0"/>
              </a:rPr>
              <a:t>Thoning</a:t>
            </a:r>
            <a:r>
              <a:rPr lang="en-US" sz="1000" b="0" dirty="0">
                <a:solidFill>
                  <a:schemeClr val="tx1"/>
                </a:solidFill>
                <a:latin typeface="Arial" panose="020B0604020202020204" pitchFamily="34" charset="0"/>
                <a:cs typeface="Arial" panose="020B0604020202020204" pitchFamily="34" charset="0"/>
              </a:rPr>
              <a:t>, K. W., Fisher, J. B., Keenan, T. F., &amp; Michalak, A. M. (2021). Midwest US croplands determine model divergence in North American carbon fluxes. </a:t>
            </a:r>
            <a:r>
              <a:rPr lang="en-US" sz="1000" b="0" i="1" dirty="0">
                <a:solidFill>
                  <a:schemeClr val="tx1"/>
                </a:solidFill>
                <a:latin typeface="Arial" panose="020B0604020202020204" pitchFamily="34" charset="0"/>
                <a:cs typeface="Arial" panose="020B0604020202020204" pitchFamily="34" charset="0"/>
              </a:rPr>
              <a:t>AGU Advances</a:t>
            </a:r>
            <a:r>
              <a:rPr lang="en-US" sz="1000" b="0" dirty="0">
                <a:solidFill>
                  <a:schemeClr val="tx1"/>
                </a:solidFill>
                <a:latin typeface="Arial" panose="020B0604020202020204" pitchFamily="34" charset="0"/>
                <a:cs typeface="Arial" panose="020B0604020202020204" pitchFamily="34" charset="0"/>
              </a:rPr>
              <a:t> </a:t>
            </a:r>
            <a:r>
              <a:rPr lang="en-US" sz="1000" b="0" i="1" dirty="0">
                <a:solidFill>
                  <a:schemeClr val="tx1"/>
                </a:solidFill>
                <a:latin typeface="Arial" panose="020B0604020202020204" pitchFamily="34" charset="0"/>
                <a:cs typeface="Arial" panose="020B0604020202020204" pitchFamily="34" charset="0"/>
              </a:rPr>
              <a:t>2</a:t>
            </a:r>
            <a:r>
              <a:rPr lang="en-US" sz="1000" b="0" dirty="0">
                <a:solidFill>
                  <a:schemeClr val="tx1"/>
                </a:solidFill>
                <a:latin typeface="Arial" panose="020B0604020202020204" pitchFamily="34" charset="0"/>
                <a:cs typeface="Arial" panose="020B0604020202020204" pitchFamily="34" charset="0"/>
              </a:rPr>
              <a:t>(2), </a:t>
            </a:r>
            <a:r>
              <a:rPr lang="en-US" sz="1000" b="0" dirty="0" err="1">
                <a:solidFill>
                  <a:schemeClr val="tx1"/>
                </a:solidFill>
                <a:latin typeface="Arial" panose="020B0604020202020204" pitchFamily="34" charset="0"/>
                <a:cs typeface="Arial" panose="020B0604020202020204" pitchFamily="34" charset="0"/>
              </a:rPr>
              <a:t>doi</a:t>
            </a:r>
            <a:r>
              <a:rPr lang="en-US" sz="1000" b="0" dirty="0">
                <a:solidFill>
                  <a:schemeClr val="tx1"/>
                </a:solidFill>
                <a:latin typeface="Arial" panose="020B0604020202020204" pitchFamily="34" charset="0"/>
                <a:cs typeface="Arial" panose="020B0604020202020204" pitchFamily="34" charset="0"/>
              </a:rPr>
              <a:t>: </a:t>
            </a:r>
            <a:r>
              <a:rPr lang="en-US" sz="1000" b="0" dirty="0">
                <a:solidFill>
                  <a:schemeClr val="tx1"/>
                </a:solidFill>
                <a:latin typeface="Arial" panose="020B0604020202020204" pitchFamily="34" charset="0"/>
                <a:cs typeface="Arial" panose="020B0604020202020204" pitchFamily="34" charset="0"/>
                <a:hlinkClick r:id="rId4"/>
              </a:rPr>
              <a:t>10.1029/2020AV000310</a:t>
            </a:r>
            <a:endParaRPr lang="en-US" sz="1000" b="0" dirty="0">
              <a:solidFill>
                <a:schemeClr val="tx1"/>
              </a:solidFill>
              <a:latin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id="{74E0967A-E50A-614B-898E-81EB5B05931A}"/>
              </a:ext>
            </a:extLst>
          </p:cNvPr>
          <p:cNvSpPr txBox="1">
            <a:spLocks noChangeArrowheads="1"/>
          </p:cNvSpPr>
          <p:nvPr/>
        </p:nvSpPr>
        <p:spPr bwMode="auto">
          <a:xfrm>
            <a:off x="238747" y="1219200"/>
            <a:ext cx="6453655" cy="5478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latin typeface="Arial"/>
                <a:cs typeface="Arial"/>
              </a:rPr>
              <a:t>Science Question</a:t>
            </a:r>
          </a:p>
          <a:p>
            <a:pPr eaLnBrk="1" hangingPunct="1"/>
            <a:r>
              <a:rPr lang="en-US" sz="1400" dirty="0">
                <a:latin typeface="Arial"/>
                <a:cs typeface="Arial"/>
              </a:rPr>
              <a:t>The North American land biosphere acts as a carbon sink, but how the carbon balance is distributed among its ecosystems and seasonally remains uncertain. Most land biosphere models show stronger summer CO</a:t>
            </a:r>
            <a:r>
              <a:rPr lang="en-US" sz="1400" baseline="-25000" dirty="0">
                <a:latin typeface="Arial"/>
                <a:cs typeface="Arial"/>
              </a:rPr>
              <a:t>2</a:t>
            </a:r>
            <a:r>
              <a:rPr lang="en-US" sz="1400" dirty="0">
                <a:latin typeface="Arial"/>
                <a:cs typeface="Arial"/>
              </a:rPr>
              <a:t> uptake in temperate forests than in croplands, but observations suggest otherwise.</a:t>
            </a:r>
          </a:p>
          <a:p>
            <a:pPr eaLnBrk="1" hangingPunct="1"/>
            <a:endParaRPr lang="en-US" sz="1400" b="1" dirty="0">
              <a:solidFill>
                <a:srgbClr val="0000FF"/>
              </a:solidFill>
              <a:latin typeface="Arial"/>
              <a:cs typeface="Arial"/>
            </a:endParaRPr>
          </a:p>
          <a:p>
            <a:pPr eaLnBrk="1" hangingPunct="1"/>
            <a:r>
              <a:rPr lang="en-US" sz="1400" b="1" dirty="0">
                <a:latin typeface="Arial"/>
                <a:cs typeface="Arial"/>
              </a:rPr>
              <a:t>Analysis</a:t>
            </a:r>
          </a:p>
          <a:p>
            <a:pPr eaLnBrk="1" hangingPunct="1"/>
            <a:r>
              <a:rPr lang="en-US" sz="1400" dirty="0">
                <a:latin typeface="Arial"/>
                <a:cs typeface="Arial"/>
              </a:rPr>
              <a:t>We leveraged atmospheric CO</a:t>
            </a:r>
            <a:r>
              <a:rPr lang="en-US" sz="1400" baseline="-25000" dirty="0">
                <a:latin typeface="Arial"/>
                <a:cs typeface="Arial"/>
              </a:rPr>
              <a:t>2</a:t>
            </a:r>
            <a:r>
              <a:rPr lang="en-US" sz="1400" dirty="0">
                <a:latin typeface="Arial"/>
                <a:cs typeface="Arial"/>
              </a:rPr>
              <a:t> observations from tall towers and remotely sensed proxies of photosynthesis to assess how well land biosphere models resolve regional-scale carbon flux patterns. We compared common patterns between models that explain CO</a:t>
            </a:r>
            <a:r>
              <a:rPr lang="en-US" sz="1400" baseline="-25000" dirty="0">
                <a:latin typeface="Arial"/>
                <a:cs typeface="Arial"/>
              </a:rPr>
              <a:t>2</a:t>
            </a:r>
            <a:r>
              <a:rPr lang="en-US" sz="1400" dirty="0">
                <a:latin typeface="Arial"/>
                <a:cs typeface="Arial"/>
              </a:rPr>
              <a:t> variability well and those that do not.</a:t>
            </a:r>
          </a:p>
          <a:p>
            <a:pPr eaLnBrk="1" hangingPunct="1"/>
            <a:endParaRPr lang="en-US" sz="1400" b="1" dirty="0">
              <a:solidFill>
                <a:srgbClr val="0000FF"/>
              </a:solidFill>
              <a:latin typeface="Arial"/>
              <a:cs typeface="Arial"/>
            </a:endParaRPr>
          </a:p>
          <a:p>
            <a:pPr eaLnBrk="1" hangingPunct="1"/>
            <a:r>
              <a:rPr lang="en-US" sz="1400" b="1" dirty="0">
                <a:latin typeface="Arial"/>
                <a:cs typeface="Arial"/>
              </a:rPr>
              <a:t>Results</a:t>
            </a:r>
          </a:p>
          <a:p>
            <a:pPr eaLnBrk="1" hangingPunct="1"/>
            <a:r>
              <a:rPr lang="en-US" sz="1400" dirty="0">
                <a:latin typeface="Arial"/>
                <a:cs typeface="Arial"/>
              </a:rPr>
              <a:t>Atmospheric CO</a:t>
            </a:r>
            <a:r>
              <a:rPr lang="en-US" sz="1400" baseline="-25000" dirty="0">
                <a:latin typeface="Arial"/>
                <a:cs typeface="Arial"/>
              </a:rPr>
              <a:t>2</a:t>
            </a:r>
            <a:r>
              <a:rPr lang="en-US" sz="1400" dirty="0">
                <a:latin typeface="Arial"/>
                <a:cs typeface="Arial"/>
              </a:rPr>
              <a:t> observations reveal that Midwestern croplands are a hotspot of carbon uptake in the summer, outpacing carbon uptake in temperate forests. However, most land models do not capture this cropland hotspot, because they have the wrong crops or do not represent the life cycles of crops well.</a:t>
            </a:r>
          </a:p>
          <a:p>
            <a:pPr eaLnBrk="1" hangingPunct="1"/>
            <a:endParaRPr lang="en-US" sz="1400" b="1" dirty="0">
              <a:solidFill>
                <a:srgbClr val="0000FF"/>
              </a:solidFill>
              <a:latin typeface="Arial"/>
              <a:cs typeface="Arial"/>
            </a:endParaRPr>
          </a:p>
          <a:p>
            <a:pPr eaLnBrk="1" hangingPunct="1"/>
            <a:r>
              <a:rPr lang="en-US" sz="1400" b="1" dirty="0">
                <a:latin typeface="Arial"/>
                <a:cs typeface="Arial"/>
              </a:rPr>
              <a:t>Significance</a:t>
            </a:r>
          </a:p>
          <a:p>
            <a:pPr eaLnBrk="1" hangingPunct="1"/>
            <a:r>
              <a:rPr lang="en-US" sz="1400" dirty="0"/>
              <a:t>The results underscore a need to resolve crops in land biosphere models for accurate assessment of carbon flows between the atmosphere and the biosphere. To ensure models capture regional carbon flux patterns, evaluation with atmospheric CO</a:t>
            </a:r>
            <a:r>
              <a:rPr lang="en-US" sz="1400" baseline="-25000" dirty="0"/>
              <a:t>2</a:t>
            </a:r>
            <a:r>
              <a:rPr lang="en-US" sz="1400" dirty="0"/>
              <a:t> observations is needed. Better representations of crops in models will aid future projections of the carbon cycle, thus providing a robust scientific context for land management and climate policy decisions.</a:t>
            </a:r>
            <a:endParaRPr lang="en-US" sz="1400" dirty="0">
              <a:latin typeface="Arial"/>
              <a:cs typeface="Arial"/>
            </a:endParaRPr>
          </a:p>
        </p:txBody>
      </p:sp>
      <p:sp>
        <p:nvSpPr>
          <p:cNvPr id="8" name="TextBox 3">
            <a:extLst>
              <a:ext uri="{FF2B5EF4-FFF2-40B4-BE49-F238E27FC236}">
                <a16:creationId xmlns:a16="http://schemas.microsoft.com/office/drawing/2014/main" id="{4611108F-9603-0D48-B067-B63B23FE0013}"/>
              </a:ext>
            </a:extLst>
          </p:cNvPr>
          <p:cNvSpPr txBox="1">
            <a:spLocks noChangeArrowheads="1"/>
          </p:cNvSpPr>
          <p:nvPr/>
        </p:nvSpPr>
        <p:spPr bwMode="auto">
          <a:xfrm>
            <a:off x="7291855" y="4752465"/>
            <a:ext cx="4786172"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dirty="0">
                <a:latin typeface="Arial"/>
                <a:cs typeface="Arial"/>
              </a:rPr>
              <a:t>The dominant summer carbon uptake patterns among (</a:t>
            </a:r>
            <a:r>
              <a:rPr lang="en-US" sz="1400" b="1" dirty="0">
                <a:latin typeface="Arial"/>
                <a:cs typeface="Arial"/>
              </a:rPr>
              <a:t>a</a:t>
            </a:r>
            <a:r>
              <a:rPr lang="en-US" sz="1400" dirty="0">
                <a:latin typeface="Arial"/>
                <a:cs typeface="Arial"/>
              </a:rPr>
              <a:t>) models with net carbon uptake that explain space–time variability in atmospheric CO</a:t>
            </a:r>
            <a:r>
              <a:rPr lang="en-US" sz="1400" baseline="-25000" dirty="0">
                <a:latin typeface="Arial"/>
                <a:cs typeface="Arial"/>
              </a:rPr>
              <a:t>2</a:t>
            </a:r>
            <a:r>
              <a:rPr lang="en-US" sz="1400" dirty="0">
                <a:latin typeface="Arial"/>
                <a:cs typeface="Arial"/>
              </a:rPr>
              <a:t> observations well, and (</a:t>
            </a:r>
            <a:r>
              <a:rPr lang="en-US" sz="1400" b="1" dirty="0">
                <a:latin typeface="Arial"/>
                <a:cs typeface="Arial"/>
              </a:rPr>
              <a:t>b</a:t>
            </a:r>
            <a:r>
              <a:rPr lang="en-US" sz="1400" dirty="0">
                <a:latin typeface="Arial"/>
                <a:cs typeface="Arial"/>
              </a:rPr>
              <a:t>) models with net carbon uptake that explain CO</a:t>
            </a:r>
            <a:r>
              <a:rPr lang="en-US" sz="1400" baseline="-25000" dirty="0">
                <a:latin typeface="Arial"/>
                <a:cs typeface="Arial"/>
              </a:rPr>
              <a:t>2</a:t>
            </a:r>
            <a:r>
              <a:rPr lang="en-US" sz="1400" dirty="0">
                <a:latin typeface="Arial"/>
                <a:cs typeface="Arial"/>
              </a:rPr>
              <a:t> variability less well. Those land biosphere models that match atmospheric CO</a:t>
            </a:r>
            <a:r>
              <a:rPr lang="en-US" sz="1400" baseline="-25000" dirty="0">
                <a:latin typeface="Arial"/>
                <a:cs typeface="Arial"/>
              </a:rPr>
              <a:t>2</a:t>
            </a:r>
            <a:r>
              <a:rPr lang="en-US" sz="1400" dirty="0">
                <a:latin typeface="Arial"/>
                <a:cs typeface="Arial"/>
              </a:rPr>
              <a:t> variability best have stronger summer carbon uptake in croplands, whereas those that do not have stronger carbon uptake in forests.</a:t>
            </a:r>
            <a:endParaRPr lang="en-US" sz="1400" dirty="0"/>
          </a:p>
        </p:txBody>
      </p:sp>
      <p:grpSp>
        <p:nvGrpSpPr>
          <p:cNvPr id="22" name="Group 21">
            <a:extLst>
              <a:ext uri="{FF2B5EF4-FFF2-40B4-BE49-F238E27FC236}">
                <a16:creationId xmlns:a16="http://schemas.microsoft.com/office/drawing/2014/main" id="{BBB4F6BA-2F70-F087-2202-98AADAE18EA4}"/>
              </a:ext>
            </a:extLst>
          </p:cNvPr>
          <p:cNvGrpSpPr/>
          <p:nvPr/>
        </p:nvGrpSpPr>
        <p:grpSpPr>
          <a:xfrm>
            <a:off x="7291855" y="1256892"/>
            <a:ext cx="4572000" cy="3402542"/>
            <a:chOff x="7291855" y="1256892"/>
            <a:chExt cx="4572000" cy="3402542"/>
          </a:xfrm>
        </p:grpSpPr>
        <p:grpSp>
          <p:nvGrpSpPr>
            <p:cNvPr id="13" name="Group 12">
              <a:extLst>
                <a:ext uri="{FF2B5EF4-FFF2-40B4-BE49-F238E27FC236}">
                  <a16:creationId xmlns:a16="http://schemas.microsoft.com/office/drawing/2014/main" id="{60BA159B-4E07-0704-12FE-D90A184F3251}"/>
                </a:ext>
              </a:extLst>
            </p:cNvPr>
            <p:cNvGrpSpPr>
              <a:grpSpLocks noChangeAspect="1"/>
            </p:cNvGrpSpPr>
            <p:nvPr/>
          </p:nvGrpSpPr>
          <p:grpSpPr>
            <a:xfrm>
              <a:off x="7291855" y="1850662"/>
              <a:ext cx="4572000" cy="2549550"/>
              <a:chOff x="76200" y="2341450"/>
              <a:chExt cx="3959352" cy="2207910"/>
            </a:xfrm>
          </p:grpSpPr>
          <p:pic>
            <p:nvPicPr>
              <p:cNvPr id="14" name="Picture 13">
                <a:extLst>
                  <a:ext uri="{FF2B5EF4-FFF2-40B4-BE49-F238E27FC236}">
                    <a16:creationId xmlns:a16="http://schemas.microsoft.com/office/drawing/2014/main" id="{51145E27-D863-1C34-0B86-ADE49EB5B0AC}"/>
                  </a:ext>
                </a:extLst>
              </p:cNvPr>
              <p:cNvPicPr>
                <a:picLocks noChangeAspect="1"/>
              </p:cNvPicPr>
              <p:nvPr/>
            </p:nvPicPr>
            <p:blipFill rotWithShape="1">
              <a:blip r:embed="rId5">
                <a:extLst>
                  <a:ext uri="{28A0092B-C50C-407E-A947-70E740481C1C}">
                    <a14:useLocalDpi xmlns:a14="http://schemas.microsoft.com/office/drawing/2010/main" val="0"/>
                  </a:ext>
                </a:extLst>
              </a:blip>
              <a:srcRect l="5552" t="47006" b="5114"/>
              <a:stretch/>
            </p:blipFill>
            <p:spPr>
              <a:xfrm>
                <a:off x="76200" y="2341450"/>
                <a:ext cx="3959352" cy="2207910"/>
              </a:xfrm>
              <a:prstGeom prst="rect">
                <a:avLst/>
              </a:prstGeom>
            </p:spPr>
          </p:pic>
          <p:sp>
            <p:nvSpPr>
              <p:cNvPr id="15" name="Rectangle 14">
                <a:extLst>
                  <a:ext uri="{FF2B5EF4-FFF2-40B4-BE49-F238E27FC236}">
                    <a16:creationId xmlns:a16="http://schemas.microsoft.com/office/drawing/2014/main" id="{37859BDF-7C2D-7497-9C54-9BDC36AE0716}"/>
                  </a:ext>
                </a:extLst>
              </p:cNvPr>
              <p:cNvSpPr/>
              <p:nvPr/>
            </p:nvSpPr>
            <p:spPr bwMode="auto">
              <a:xfrm>
                <a:off x="167640" y="3959271"/>
                <a:ext cx="137160" cy="1371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 name="Rectangle 15">
                <a:extLst>
                  <a:ext uri="{FF2B5EF4-FFF2-40B4-BE49-F238E27FC236}">
                    <a16:creationId xmlns:a16="http://schemas.microsoft.com/office/drawing/2014/main" id="{BFC43387-46FD-4A89-BC3D-6F103A93105D}"/>
                  </a:ext>
                </a:extLst>
              </p:cNvPr>
              <p:cNvSpPr/>
              <p:nvPr/>
            </p:nvSpPr>
            <p:spPr bwMode="auto">
              <a:xfrm>
                <a:off x="2133600" y="3974511"/>
                <a:ext cx="137160" cy="1371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7" name="TextBox 16">
              <a:extLst>
                <a:ext uri="{FF2B5EF4-FFF2-40B4-BE49-F238E27FC236}">
                  <a16:creationId xmlns:a16="http://schemas.microsoft.com/office/drawing/2014/main" id="{7CD0CFF0-71F1-E71F-E9F9-16B552285122}"/>
                </a:ext>
              </a:extLst>
            </p:cNvPr>
            <p:cNvSpPr txBox="1"/>
            <p:nvPr/>
          </p:nvSpPr>
          <p:spPr>
            <a:xfrm>
              <a:off x="7291855" y="4397824"/>
              <a:ext cx="4572000" cy="261610"/>
            </a:xfrm>
            <a:prstGeom prst="rect">
              <a:avLst/>
            </a:prstGeom>
            <a:solidFill>
              <a:schemeClr val="bg1"/>
            </a:solidFill>
          </p:spPr>
          <p:txBody>
            <a:bodyPr wrap="square" rtlCol="0">
              <a:spAutoFit/>
            </a:bodyPr>
            <a:lstStyle/>
            <a:p>
              <a:pPr algn="ctr"/>
              <a:r>
                <a:rPr lang="en-US" sz="1100" dirty="0">
                  <a:latin typeface="Arial" panose="020B0604020202020204" pitchFamily="34" charset="0"/>
                  <a:ea typeface="Avenir Next" charset="0"/>
                  <a:cs typeface="Arial" panose="020B0604020202020204" pitchFamily="34" charset="0"/>
                </a:rPr>
                <a:t>Summer mean pattern of the first principal component (normalized)</a:t>
              </a:r>
            </a:p>
          </p:txBody>
        </p:sp>
        <p:sp>
          <p:nvSpPr>
            <p:cNvPr id="18" name="TextBox 17">
              <a:extLst>
                <a:ext uri="{FF2B5EF4-FFF2-40B4-BE49-F238E27FC236}">
                  <a16:creationId xmlns:a16="http://schemas.microsoft.com/office/drawing/2014/main" id="{6D477B6C-9226-1487-7B07-7E86D1EF8DD0}"/>
                </a:ext>
              </a:extLst>
            </p:cNvPr>
            <p:cNvSpPr txBox="1"/>
            <p:nvPr/>
          </p:nvSpPr>
          <p:spPr>
            <a:xfrm>
              <a:off x="7341021" y="3648700"/>
              <a:ext cx="271228" cy="276999"/>
            </a:xfrm>
            <a:prstGeom prst="rect">
              <a:avLst/>
            </a:prstGeom>
            <a:noFill/>
          </p:spPr>
          <p:txBody>
            <a:bodyPr wrap="none" rtlCol="0">
              <a:spAutoFit/>
            </a:bodyPr>
            <a:lstStyle/>
            <a:p>
              <a:r>
                <a:rPr lang="en-US" sz="1200" b="1" dirty="0">
                  <a:latin typeface="Arial" panose="020B0604020202020204" pitchFamily="34" charset="0"/>
                  <a:ea typeface="Avenir Next" charset="0"/>
                  <a:cs typeface="Arial" panose="020B0604020202020204" pitchFamily="34" charset="0"/>
                </a:rPr>
                <a:t>a</a:t>
              </a:r>
            </a:p>
          </p:txBody>
        </p:sp>
        <p:sp>
          <p:nvSpPr>
            <p:cNvPr id="19" name="TextBox 18">
              <a:extLst>
                <a:ext uri="{FF2B5EF4-FFF2-40B4-BE49-F238E27FC236}">
                  <a16:creationId xmlns:a16="http://schemas.microsoft.com/office/drawing/2014/main" id="{78D997E1-3477-167C-220A-02D9297D0D1E}"/>
                </a:ext>
              </a:extLst>
            </p:cNvPr>
            <p:cNvSpPr txBox="1"/>
            <p:nvPr/>
          </p:nvSpPr>
          <p:spPr>
            <a:xfrm>
              <a:off x="9597417" y="3648701"/>
              <a:ext cx="285656" cy="276999"/>
            </a:xfrm>
            <a:prstGeom prst="rect">
              <a:avLst/>
            </a:prstGeom>
            <a:noFill/>
          </p:spPr>
          <p:txBody>
            <a:bodyPr wrap="none" rtlCol="0">
              <a:spAutoFit/>
            </a:bodyPr>
            <a:lstStyle/>
            <a:p>
              <a:r>
                <a:rPr lang="en-US" sz="1200" b="1" dirty="0">
                  <a:latin typeface="Arial" panose="020B0604020202020204" pitchFamily="34" charset="0"/>
                  <a:ea typeface="Avenir Next" charset="0"/>
                  <a:cs typeface="Arial" panose="020B0604020202020204" pitchFamily="34" charset="0"/>
                </a:rPr>
                <a:t>b</a:t>
              </a:r>
            </a:p>
          </p:txBody>
        </p:sp>
        <p:sp>
          <p:nvSpPr>
            <p:cNvPr id="20" name="TextBox 19">
              <a:extLst>
                <a:ext uri="{FF2B5EF4-FFF2-40B4-BE49-F238E27FC236}">
                  <a16:creationId xmlns:a16="http://schemas.microsoft.com/office/drawing/2014/main" id="{B8E2355C-C6F1-6E94-1E58-A1D10099E385}"/>
                </a:ext>
              </a:extLst>
            </p:cNvPr>
            <p:cNvSpPr txBox="1"/>
            <p:nvPr/>
          </p:nvSpPr>
          <p:spPr>
            <a:xfrm>
              <a:off x="7291856" y="1259851"/>
              <a:ext cx="2219789" cy="600164"/>
            </a:xfrm>
            <a:prstGeom prst="rect">
              <a:avLst/>
            </a:prstGeom>
            <a:solidFill>
              <a:schemeClr val="bg1"/>
            </a:solidFill>
          </p:spPr>
          <p:txBody>
            <a:bodyPr wrap="square" rtlCol="0">
              <a:spAutoFit/>
            </a:bodyPr>
            <a:lstStyle/>
            <a:p>
              <a:pPr algn="ctr"/>
              <a:r>
                <a:rPr lang="en-US" sz="1100" b="1" dirty="0">
                  <a:latin typeface="Arial" panose="020B0604020202020204" pitchFamily="34" charset="0"/>
                  <a:ea typeface="Avenir Next" charset="0"/>
                  <a:cs typeface="Arial" panose="020B0604020202020204" pitchFamily="34" charset="0"/>
                </a:rPr>
                <a:t>Models with net carbon uptake that explain CO</a:t>
              </a:r>
              <a:r>
                <a:rPr lang="en-US" sz="1100" b="1" baseline="-25000" dirty="0">
                  <a:latin typeface="Arial" panose="020B0604020202020204" pitchFamily="34" charset="0"/>
                  <a:ea typeface="Avenir Next" charset="0"/>
                  <a:cs typeface="Arial" panose="020B0604020202020204" pitchFamily="34" charset="0"/>
                </a:rPr>
                <a:t>2</a:t>
              </a:r>
              <a:r>
                <a:rPr lang="en-US" sz="1100" b="1" dirty="0">
                  <a:latin typeface="Arial" panose="020B0604020202020204" pitchFamily="34" charset="0"/>
                  <a:ea typeface="Avenir Next" charset="0"/>
                  <a:cs typeface="Arial" panose="020B0604020202020204" pitchFamily="34" charset="0"/>
                </a:rPr>
                <a:t> variability well</a:t>
              </a:r>
            </a:p>
          </p:txBody>
        </p:sp>
        <p:sp>
          <p:nvSpPr>
            <p:cNvPr id="21" name="TextBox 20">
              <a:extLst>
                <a:ext uri="{FF2B5EF4-FFF2-40B4-BE49-F238E27FC236}">
                  <a16:creationId xmlns:a16="http://schemas.microsoft.com/office/drawing/2014/main" id="{FD226DDB-C2DA-B4F8-C14C-F9B6E1119080}"/>
                </a:ext>
              </a:extLst>
            </p:cNvPr>
            <p:cNvSpPr txBox="1"/>
            <p:nvPr/>
          </p:nvSpPr>
          <p:spPr>
            <a:xfrm>
              <a:off x="9511645" y="1256892"/>
              <a:ext cx="2352210" cy="600164"/>
            </a:xfrm>
            <a:prstGeom prst="rect">
              <a:avLst/>
            </a:prstGeom>
            <a:solidFill>
              <a:schemeClr val="bg1"/>
            </a:solidFill>
          </p:spPr>
          <p:txBody>
            <a:bodyPr wrap="square" rtlCol="0">
              <a:spAutoFit/>
            </a:bodyPr>
            <a:lstStyle/>
            <a:p>
              <a:pPr algn="ctr"/>
              <a:r>
                <a:rPr lang="en-US" sz="1100" b="1" dirty="0">
                  <a:latin typeface="Arial" panose="020B0604020202020204" pitchFamily="34" charset="0"/>
                  <a:ea typeface="Avenir Next" charset="0"/>
                  <a:cs typeface="Arial" panose="020B0604020202020204" pitchFamily="34" charset="0"/>
                </a:rPr>
                <a:t>Models with net carbon uptake that explain CO</a:t>
              </a:r>
              <a:r>
                <a:rPr lang="en-US" sz="1100" b="1" baseline="-25000" dirty="0">
                  <a:latin typeface="Arial" panose="020B0604020202020204" pitchFamily="34" charset="0"/>
                  <a:ea typeface="Avenir Next" charset="0"/>
                  <a:cs typeface="Arial" panose="020B0604020202020204" pitchFamily="34" charset="0"/>
                </a:rPr>
                <a:t>2</a:t>
              </a:r>
              <a:r>
                <a:rPr lang="en-US" sz="1100" b="1" dirty="0">
                  <a:latin typeface="Arial" panose="020B0604020202020204" pitchFamily="34" charset="0"/>
                  <a:ea typeface="Avenir Next" charset="0"/>
                  <a:cs typeface="Arial" panose="020B0604020202020204" pitchFamily="34" charset="0"/>
                </a:rPr>
                <a:t> variability poorly</a:t>
              </a:r>
            </a:p>
          </p:txBody>
        </p:sp>
      </p:grpSp>
    </p:spTree>
    <p:extLst>
      <p:ext uri="{BB962C8B-B14F-4D97-AF65-F5344CB8AC3E}">
        <p14:creationId xmlns:p14="http://schemas.microsoft.com/office/powerpoint/2010/main" val="3198848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871</Words>
  <Application>Microsoft Macintosh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Stroud, David B. (GSFC-618.0)[SCIENCE SYSTEMS AND APPLICATIONS INC]</dc:creator>
  <cp:lastModifiedBy>Wu Sun</cp:lastModifiedBy>
  <cp:revision>51</cp:revision>
  <dcterms:created xsi:type="dcterms:W3CDTF">2020-09-01T15:19:03Z</dcterms:created>
  <dcterms:modified xsi:type="dcterms:W3CDTF">2023-08-03T17:00:56Z</dcterms:modified>
</cp:coreProperties>
</file>