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7"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718"/>
    <p:restoredTop sz="86954"/>
  </p:normalViewPr>
  <p:slideViewPr>
    <p:cSldViewPr snapToGrid="0" snapToObjects="1">
      <p:cViewPr varScale="1">
        <p:scale>
          <a:sx n="125" d="100"/>
          <a:sy n="125" d="100"/>
        </p:scale>
        <p:origin x="336"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6EE63A-51BB-764E-9025-D464BC017C97}" type="datetimeFigureOut">
              <a:rPr lang="en-US" smtClean="0"/>
              <a:t>11/13/20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7A3FA0-A8D5-D040-80CD-84E019D885E0}" type="slidenum">
              <a:rPr lang="en-US" smtClean="0"/>
              <a:t>‹#›</a:t>
            </a:fld>
            <a:endParaRPr lang="en-US"/>
          </a:p>
        </p:txBody>
      </p:sp>
    </p:spTree>
    <p:extLst>
      <p:ext uri="{BB962C8B-B14F-4D97-AF65-F5344CB8AC3E}">
        <p14:creationId xmlns:p14="http://schemas.microsoft.com/office/powerpoint/2010/main" val="34910164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doi.org/10.1111/gcb.14888"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doi.org/10.3334/ORNLDAAC/1605"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Arial" panose="020B0604020202020204" pitchFamily="34" charset="0"/>
                <a:ea typeface="+mn-ea"/>
                <a:cs typeface="Arial" panose="020B0604020202020204" pitchFamily="34" charset="0"/>
              </a:rPr>
              <a:t>Full citation:</a:t>
            </a:r>
            <a:r>
              <a:rPr lang="en-US" sz="1200" b="1" kern="1200" baseline="0" dirty="0">
                <a:solidFill>
                  <a:schemeClr val="tx1"/>
                </a:solidFill>
                <a:effectLst/>
                <a:latin typeface="Arial" panose="020B0604020202020204" pitchFamily="34" charset="0"/>
                <a:ea typeface="+mn-ea"/>
                <a:cs typeface="Arial" panose="020B0604020202020204" pitchFamily="34" charset="0"/>
              </a:rPr>
              <a:t> </a:t>
            </a:r>
            <a:r>
              <a:rPr lang="en-US" dirty="0">
                <a:effectLst/>
              </a:rPr>
              <a:t>Potter, S., </a:t>
            </a:r>
            <a:r>
              <a:rPr lang="en-US" dirty="0" err="1">
                <a:effectLst/>
              </a:rPr>
              <a:t>Solvik</a:t>
            </a:r>
            <a:r>
              <a:rPr lang="en-US" dirty="0">
                <a:effectLst/>
              </a:rPr>
              <a:t>, K., </a:t>
            </a:r>
            <a:r>
              <a:rPr lang="en-US" dirty="0" err="1">
                <a:effectLst/>
              </a:rPr>
              <a:t>Erb</a:t>
            </a:r>
            <a:r>
              <a:rPr lang="en-US" dirty="0">
                <a:effectLst/>
              </a:rPr>
              <a:t>, A., Goetz, S. J., Johnstone, J. F., Mack, M. C., </a:t>
            </a:r>
            <a:r>
              <a:rPr lang="en-US" dirty="0" err="1">
                <a:effectLst/>
              </a:rPr>
              <a:t>Randerson</a:t>
            </a:r>
            <a:r>
              <a:rPr lang="en-US" dirty="0">
                <a:effectLst/>
              </a:rPr>
              <a:t>, J. T., Román, M. O., Schaaf, C. L., </a:t>
            </a:r>
            <a:r>
              <a:rPr lang="en-US" dirty="0" err="1">
                <a:effectLst/>
              </a:rPr>
              <a:t>Turetsky</a:t>
            </a:r>
            <a:r>
              <a:rPr lang="en-US" dirty="0">
                <a:effectLst/>
              </a:rPr>
              <a:t>, M. R., </a:t>
            </a:r>
            <a:r>
              <a:rPr lang="en-US" dirty="0" err="1">
                <a:effectLst/>
              </a:rPr>
              <a:t>Veraverbeke</a:t>
            </a:r>
            <a:r>
              <a:rPr lang="en-US" dirty="0">
                <a:effectLst/>
              </a:rPr>
              <a:t>, S., Walker, X. J., Wang, Z., Massey, R. and Rogers, B. M.: Climate change decreases the cooling effect from postfire albedo in boreal North America, Global Change Biology, doi:</a:t>
            </a:r>
            <a:r>
              <a:rPr lang="en-US" dirty="0">
                <a:effectLst/>
                <a:hlinkClick r:id="rId3"/>
              </a:rPr>
              <a:t>10.1111/gcb.14888</a:t>
            </a:r>
            <a:r>
              <a:rPr lang="en-US" dirty="0">
                <a:effectLst/>
              </a:rPr>
              <a:t>, 2019.</a:t>
            </a:r>
          </a:p>
          <a:p>
            <a:endParaRPr lang="en-US" sz="1200" b="0" kern="1200" baseline="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a:solidFill>
                  <a:schemeClr val="tx1"/>
                </a:solidFill>
                <a:effectLst/>
                <a:latin typeface="Arial" panose="020B0604020202020204" pitchFamily="34" charset="0"/>
                <a:ea typeface="+mn-ea"/>
                <a:cs typeface="Arial" panose="020B0604020202020204" pitchFamily="34" charset="0"/>
              </a:rPr>
              <a:t>Associated data archive</a:t>
            </a:r>
            <a:r>
              <a:rPr lang="en-US" sz="1200" b="0" kern="1200" baseline="0" dirty="0">
                <a:solidFill>
                  <a:schemeClr val="tx1"/>
                </a:solidFill>
                <a:effectLst/>
                <a:latin typeface="Arial" panose="020B0604020202020204" pitchFamily="34" charset="0"/>
                <a:ea typeface="+mn-ea"/>
                <a:cs typeface="Arial" panose="020B0604020202020204" pitchFamily="34" charset="0"/>
              </a:rPr>
              <a:t>: </a:t>
            </a:r>
            <a:r>
              <a:rPr lang="en-US" dirty="0" err="1">
                <a:effectLst/>
              </a:rPr>
              <a:t>Solvik</a:t>
            </a:r>
            <a:r>
              <a:rPr lang="en-US" dirty="0">
                <a:effectLst/>
              </a:rPr>
              <a:t>, K., Potter, S., </a:t>
            </a:r>
            <a:r>
              <a:rPr lang="en-US" dirty="0" err="1">
                <a:effectLst/>
              </a:rPr>
              <a:t>Erb</a:t>
            </a:r>
            <a:r>
              <a:rPr lang="en-US" dirty="0">
                <a:effectLst/>
              </a:rPr>
              <a:t>, A. M., Roman, M., Schaaf, C., Sun, Q., Wang, Z. and Rogers, B. M.: </a:t>
            </a:r>
            <a:r>
              <a:rPr lang="en-US" dirty="0" err="1">
                <a:effectLst/>
              </a:rPr>
              <a:t>ABoVE</a:t>
            </a:r>
            <a:r>
              <a:rPr lang="en-US" dirty="0">
                <a:effectLst/>
              </a:rPr>
              <a:t>: MODIS-Derived Daily Mean Blue Sky Albedo for Northern North America, 2000-2017, ORNL DAAC, </a:t>
            </a:r>
            <a:r>
              <a:rPr lang="en-US" dirty="0" err="1">
                <a:effectLst/>
              </a:rPr>
              <a:t>doi:</a:t>
            </a:r>
            <a:r>
              <a:rPr lang="en-US" dirty="0" err="1">
                <a:effectLst/>
                <a:hlinkClick r:id="rId4"/>
              </a:rPr>
              <a:t>https</a:t>
            </a:r>
            <a:r>
              <a:rPr lang="en-US" dirty="0">
                <a:effectLst/>
                <a:hlinkClick r:id="rId4"/>
              </a:rPr>
              <a:t>://doi.org/10.3334/ORNLDAAC/1605</a:t>
            </a:r>
            <a:endParaRPr lang="en-US" sz="1200" b="1" kern="1200" baseline="0" dirty="0">
              <a:solidFill>
                <a:schemeClr val="tx1"/>
              </a:solidFill>
              <a:effectLst/>
              <a:latin typeface="Arial" panose="020B0604020202020204" pitchFamily="34" charset="0"/>
              <a:ea typeface="+mn-ea"/>
              <a:cs typeface="Arial" panose="020B0604020202020204" pitchFamily="34" charset="0"/>
            </a:endParaRPr>
          </a:p>
          <a:p>
            <a:endParaRPr lang="en-US" sz="1200" b="0" kern="1200" baseline="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Arial" panose="020B0604020202020204" pitchFamily="34" charset="0"/>
                <a:ea typeface="+mn-ea"/>
                <a:cs typeface="Arial" panose="020B0604020202020204" pitchFamily="34" charset="0"/>
              </a:rPr>
              <a:t>Grants: </a:t>
            </a:r>
            <a:r>
              <a:rPr lang="en-US" sz="1200" kern="1200" dirty="0">
                <a:solidFill>
                  <a:schemeClr val="tx1"/>
                </a:solidFill>
                <a:effectLst/>
                <a:latin typeface="+mn-lt"/>
                <a:ea typeface="+mn-ea"/>
                <a:cs typeface="+mn-cs"/>
              </a:rPr>
              <a:t>This work was funded by the National Aeronautics and Space Administration (NASA) Arctic-Boreal Vulnerability Experiment (</a:t>
            </a:r>
            <a:r>
              <a:rPr lang="en-US" sz="1200" kern="1200" dirty="0" err="1">
                <a:solidFill>
                  <a:schemeClr val="tx1"/>
                </a:solidFill>
                <a:effectLst/>
                <a:latin typeface="+mn-lt"/>
                <a:ea typeface="+mn-ea"/>
                <a:cs typeface="+mn-cs"/>
              </a:rPr>
              <a:t>ABoVE</a:t>
            </a:r>
            <a:r>
              <a:rPr lang="en-US" sz="1200" kern="1200" dirty="0">
                <a:solidFill>
                  <a:schemeClr val="tx1"/>
                </a:solidFill>
                <a:effectLst/>
                <a:latin typeface="+mn-lt"/>
                <a:ea typeface="+mn-ea"/>
                <a:cs typeface="+mn-cs"/>
              </a:rPr>
              <a:t>; NNX15AU56A) managed by Hank</a:t>
            </a:r>
            <a:r>
              <a:rPr lang="en-US" sz="1200" kern="1200" baseline="0" dirty="0">
                <a:solidFill>
                  <a:schemeClr val="tx1"/>
                </a:solidFill>
                <a:effectLst/>
                <a:latin typeface="+mn-lt"/>
                <a:ea typeface="+mn-ea"/>
                <a:cs typeface="+mn-cs"/>
              </a:rPr>
              <a:t> Margolis (Rogers TE 2014 project). The MODIS albedo products were also supported by NASA grant NNX14A173G.</a:t>
            </a:r>
          </a:p>
          <a:p>
            <a:r>
              <a:rPr lang="en-US" sz="1200" b="0" kern="1200" dirty="0">
                <a:solidFill>
                  <a:schemeClr val="tx1"/>
                </a:solidFill>
                <a:effectLst/>
                <a:latin typeface="Arial" panose="020B0604020202020204" pitchFamily="34" charset="0"/>
                <a:ea typeface="+mn-ea"/>
                <a:cs typeface="Arial" panose="020B0604020202020204" pitchFamily="34" charset="0"/>
              </a:rPr>
              <a:t> </a:t>
            </a:r>
            <a:endParaRPr lang="en-US" sz="1200" b="1" kern="1200" dirty="0">
              <a:solidFill>
                <a:schemeClr val="tx1"/>
              </a:solidFill>
              <a:effectLst/>
              <a:latin typeface="Arial" panose="020B0604020202020204" pitchFamily="34" charset="0"/>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Arial" panose="020B0604020202020204" pitchFamily="34" charset="0"/>
                <a:ea typeface="+mn-ea"/>
                <a:cs typeface="Arial" panose="020B0604020202020204" pitchFamily="34" charset="0"/>
              </a:rPr>
              <a:t>Remote sensing:</a:t>
            </a:r>
            <a:r>
              <a:rPr lang="en-US" sz="1200" b="0" kern="1200" baseline="0" dirty="0">
                <a:solidFill>
                  <a:schemeClr val="tx1"/>
                </a:solidFill>
                <a:effectLst/>
                <a:latin typeface="Arial" panose="020B0604020202020204" pitchFamily="34" charset="0"/>
                <a:ea typeface="+mn-ea"/>
                <a:cs typeface="Arial" panose="020B0604020202020204" pitchFamily="34" charset="0"/>
              </a:rPr>
              <a:t> We derived a MODIS daily blue sky albedo product based on the MCD43A1 V006 BRDF product, three-hourly solar insolation from CERES, and aerosol optical depth estimates from MOD08 and MISR (MIL3MAE). Processing was performed on the </a:t>
            </a:r>
            <a:r>
              <a:rPr lang="en-US" sz="1200" b="0" kern="1200" baseline="0" dirty="0" err="1">
                <a:solidFill>
                  <a:schemeClr val="tx1"/>
                </a:solidFill>
                <a:effectLst/>
                <a:latin typeface="Arial" panose="020B0604020202020204" pitchFamily="34" charset="0"/>
                <a:ea typeface="+mn-ea"/>
                <a:cs typeface="Arial" panose="020B0604020202020204" pitchFamily="34" charset="0"/>
              </a:rPr>
              <a:t>ABoVE</a:t>
            </a:r>
            <a:r>
              <a:rPr lang="en-US" sz="1200" b="0" kern="1200" baseline="0" dirty="0">
                <a:solidFill>
                  <a:schemeClr val="tx1"/>
                </a:solidFill>
                <a:effectLst/>
                <a:latin typeface="Arial" panose="020B0604020202020204" pitchFamily="34" charset="0"/>
                <a:ea typeface="+mn-ea"/>
                <a:cs typeface="Arial" panose="020B0604020202020204" pitchFamily="34" charset="0"/>
              </a:rPr>
              <a:t> Science Cloud (ADAPT).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Arial" panose="020B0604020202020204" pitchFamily="34" charset="0"/>
                <a:ea typeface="+mn-ea"/>
                <a:cs typeface="Arial" panose="020B0604020202020204" pitchFamily="34" charset="0"/>
              </a:rPr>
              <a:t>Abstract</a:t>
            </a:r>
            <a:r>
              <a:rPr lang="en-US" sz="1200" kern="1200" dirty="0">
                <a:solidFill>
                  <a:schemeClr val="tx1"/>
                </a:solidFill>
                <a:effectLst/>
                <a:latin typeface="Arial" panose="020B0604020202020204" pitchFamily="34" charset="0"/>
                <a:ea typeface="+mn-ea"/>
                <a:cs typeface="Arial" panose="020B0604020202020204" pitchFamily="34" charset="0"/>
              </a:rPr>
              <a:t>:</a:t>
            </a:r>
            <a:r>
              <a:rPr lang="en-US" sz="1200" kern="1200" baseline="0" dirty="0">
                <a:solidFill>
                  <a:schemeClr val="tx1"/>
                </a:solidFill>
                <a:effectLst/>
                <a:latin typeface="Arial" panose="020B0604020202020204" pitchFamily="34" charset="0"/>
                <a:ea typeface="+mn-ea"/>
                <a:cs typeface="Arial" panose="020B0604020202020204" pitchFamily="34" charset="0"/>
              </a:rPr>
              <a:t> </a:t>
            </a:r>
            <a:r>
              <a:rPr lang="en-US" sz="1200" kern="1200" dirty="0">
                <a:solidFill>
                  <a:schemeClr val="tx1"/>
                </a:solidFill>
                <a:effectLst/>
                <a:latin typeface="+mn-lt"/>
                <a:ea typeface="+mn-ea"/>
                <a:cs typeface="+mn-cs"/>
              </a:rPr>
              <a:t>Fire is a primary disturbance in boreal forests and generates both positive and negative climate </a:t>
            </a:r>
            <a:r>
              <a:rPr lang="en-US" sz="1200" kern="1200" dirty="0" err="1">
                <a:solidFill>
                  <a:schemeClr val="tx1"/>
                </a:solidFill>
                <a:effectLst/>
                <a:latin typeface="+mn-lt"/>
                <a:ea typeface="+mn-ea"/>
                <a:cs typeface="+mn-cs"/>
              </a:rPr>
              <a:t>forcings</a:t>
            </a:r>
            <a:r>
              <a:rPr lang="en-US" sz="1200" kern="1200" dirty="0">
                <a:solidFill>
                  <a:schemeClr val="tx1"/>
                </a:solidFill>
                <a:effectLst/>
                <a:latin typeface="+mn-lt"/>
                <a:ea typeface="+mn-ea"/>
                <a:cs typeface="+mn-cs"/>
              </a:rPr>
              <a:t>. The influence of fire on surface albedo is a predominantly negative forcing in boreal forests, and one of the strongest overall, due to increased snow exposure in the winter and spring months. Albedo </a:t>
            </a:r>
            <a:r>
              <a:rPr lang="en-US" sz="1200" kern="1200" dirty="0" err="1">
                <a:solidFill>
                  <a:schemeClr val="tx1"/>
                </a:solidFill>
                <a:effectLst/>
                <a:latin typeface="+mn-lt"/>
                <a:ea typeface="+mn-ea"/>
                <a:cs typeface="+mn-cs"/>
              </a:rPr>
              <a:t>forcings</a:t>
            </a:r>
            <a:r>
              <a:rPr lang="en-US" sz="1200" kern="1200" dirty="0">
                <a:solidFill>
                  <a:schemeClr val="tx1"/>
                </a:solidFill>
                <a:effectLst/>
                <a:latin typeface="+mn-lt"/>
                <a:ea typeface="+mn-ea"/>
                <a:cs typeface="+mn-cs"/>
              </a:rPr>
              <a:t> are spatially and temporally heterogeneous and depend on a variety of factors related to soils, topography, climate, land cover/vegetation type, successional dynamics, time since fire, season, and fire severity. However, how these variables interact to influence albedo is not well understood, and quantifying these relationships and predicting postfire albedo becomes increasingly important as the climate changes and manage- </a:t>
            </a:r>
            <a:r>
              <a:rPr lang="en-US" sz="1200" kern="1200" dirty="0" err="1">
                <a:solidFill>
                  <a:schemeClr val="tx1"/>
                </a:solidFill>
                <a:effectLst/>
                <a:latin typeface="+mn-lt"/>
                <a:ea typeface="+mn-ea"/>
                <a:cs typeface="+mn-cs"/>
              </a:rPr>
              <a:t>ment</a:t>
            </a:r>
            <a:r>
              <a:rPr lang="en-US" sz="1200" kern="1200" dirty="0">
                <a:solidFill>
                  <a:schemeClr val="tx1"/>
                </a:solidFill>
                <a:effectLst/>
                <a:latin typeface="+mn-lt"/>
                <a:ea typeface="+mn-ea"/>
                <a:cs typeface="+mn-cs"/>
              </a:rPr>
              <a:t> frameworks evolve to consider climate impacts. Here we developed a MODIS-derived ‘blue sky’ albedo product and a novel machine learning modeling framework to predict fire-driven changes in albedo under historical and future climate </a:t>
            </a:r>
            <a:r>
              <a:rPr lang="en-US" sz="1200" kern="1200" dirty="0" err="1">
                <a:solidFill>
                  <a:schemeClr val="tx1"/>
                </a:solidFill>
                <a:effectLst/>
                <a:latin typeface="+mn-lt"/>
                <a:ea typeface="+mn-ea"/>
                <a:cs typeface="+mn-cs"/>
              </a:rPr>
              <a:t>scenar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ios</a:t>
            </a:r>
            <a:r>
              <a:rPr lang="en-US" sz="1200" kern="1200" dirty="0">
                <a:solidFill>
                  <a:schemeClr val="tx1"/>
                </a:solidFill>
                <a:effectLst/>
                <a:latin typeface="+mn-lt"/>
                <a:ea typeface="+mn-ea"/>
                <a:cs typeface="+mn-cs"/>
              </a:rPr>
              <a:t> across boreal North America. Converted to radiative forcing (RF), we estimated that fires generate an annual mean cooling of −1.77 ± 1.35 W/m2 from albedo under historical climate conditions (1971–2000) integrated over 70 years postfire. Increasing postfire albedo along a south–north climatic gradient was offset by a nearly opposite gradient in solar insolation, such that large-scale spatial patterns in RF were minimal. Our models suggest that climate change will lead to decreases in mean annual postfire albedo, and hence a decreasing strength of the negative RF, a trend dominated by decreased snow cover in spring months. Considering the range of future climate scenarios and model uncertainties, we estimate that for fires burning in the current era (2016) the cooling effect from long-term postfire albedo will be reduced by 15%–28% due to climate change.</a:t>
            </a:r>
            <a:endParaRPr lang="en-US" sz="1200" kern="1200" baseline="0" dirty="0">
              <a:solidFill>
                <a:schemeClr val="tx1"/>
              </a:solidFill>
              <a:effectLst/>
              <a:latin typeface="Arial" panose="020B0604020202020204" pitchFamily="34" charset="0"/>
              <a:ea typeface="+mn-ea"/>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097A3FA0-A8D5-D040-80CD-84E019D885E0}" type="slidenum">
              <a:rPr lang="en-US" smtClean="0"/>
              <a:t>1</a:t>
            </a:fld>
            <a:endParaRPr lang="en-US"/>
          </a:p>
        </p:txBody>
      </p:sp>
    </p:spTree>
    <p:extLst>
      <p:ext uri="{BB962C8B-B14F-4D97-AF65-F5344CB8AC3E}">
        <p14:creationId xmlns:p14="http://schemas.microsoft.com/office/powerpoint/2010/main" val="11520903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06C54-1DFB-6341-93F1-19D62B400C7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0637A81-D79B-8A4D-A935-2ECE4F1B6DC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6C56E81-3045-7F44-BC00-77100E21BF11}"/>
              </a:ext>
            </a:extLst>
          </p:cNvPr>
          <p:cNvSpPr>
            <a:spLocks noGrp="1"/>
          </p:cNvSpPr>
          <p:nvPr>
            <p:ph type="dt" sz="half" idx="10"/>
          </p:nvPr>
        </p:nvSpPr>
        <p:spPr/>
        <p:txBody>
          <a:bodyPr/>
          <a:lstStyle/>
          <a:p>
            <a:fld id="{895D3284-6954-D44E-95E0-0BB598FFB358}" type="datetimeFigureOut">
              <a:rPr lang="en-US" smtClean="0"/>
              <a:t>11/13/20</a:t>
            </a:fld>
            <a:endParaRPr lang="en-US"/>
          </a:p>
        </p:txBody>
      </p:sp>
      <p:sp>
        <p:nvSpPr>
          <p:cNvPr id="5" name="Footer Placeholder 4">
            <a:extLst>
              <a:ext uri="{FF2B5EF4-FFF2-40B4-BE49-F238E27FC236}">
                <a16:creationId xmlns:a16="http://schemas.microsoft.com/office/drawing/2014/main" id="{BA775A74-B30E-1944-BCD7-989F1C0E33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704A4A-0D52-A54C-A33A-8C5F664D2FBA}"/>
              </a:ext>
            </a:extLst>
          </p:cNvPr>
          <p:cNvSpPr>
            <a:spLocks noGrp="1"/>
          </p:cNvSpPr>
          <p:nvPr>
            <p:ph type="sldNum" sz="quarter" idx="12"/>
          </p:nvPr>
        </p:nvSpPr>
        <p:spPr/>
        <p:txBody>
          <a:bodyPr/>
          <a:lstStyle/>
          <a:p>
            <a:fld id="{321B3550-EE02-A742-AFB9-64833C53B370}" type="slidenum">
              <a:rPr lang="en-US" smtClean="0"/>
              <a:t>‹#›</a:t>
            </a:fld>
            <a:endParaRPr lang="en-US"/>
          </a:p>
        </p:txBody>
      </p:sp>
    </p:spTree>
    <p:extLst>
      <p:ext uri="{BB962C8B-B14F-4D97-AF65-F5344CB8AC3E}">
        <p14:creationId xmlns:p14="http://schemas.microsoft.com/office/powerpoint/2010/main" val="19122432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49F171-13B5-0C4F-853D-32194BD7CBD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D91DA3A-CED6-2F46-A67E-5E0306DB2B4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4FB156-9196-0240-BF2E-D16D48240428}"/>
              </a:ext>
            </a:extLst>
          </p:cNvPr>
          <p:cNvSpPr>
            <a:spLocks noGrp="1"/>
          </p:cNvSpPr>
          <p:nvPr>
            <p:ph type="dt" sz="half" idx="10"/>
          </p:nvPr>
        </p:nvSpPr>
        <p:spPr/>
        <p:txBody>
          <a:bodyPr/>
          <a:lstStyle/>
          <a:p>
            <a:fld id="{895D3284-6954-D44E-95E0-0BB598FFB358}" type="datetimeFigureOut">
              <a:rPr lang="en-US" smtClean="0"/>
              <a:t>11/13/20</a:t>
            </a:fld>
            <a:endParaRPr lang="en-US"/>
          </a:p>
        </p:txBody>
      </p:sp>
      <p:sp>
        <p:nvSpPr>
          <p:cNvPr id="5" name="Footer Placeholder 4">
            <a:extLst>
              <a:ext uri="{FF2B5EF4-FFF2-40B4-BE49-F238E27FC236}">
                <a16:creationId xmlns:a16="http://schemas.microsoft.com/office/drawing/2014/main" id="{6131D0B3-0B79-0D41-BDD6-AD450BFDC3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E14129-38C8-7C4E-B4A3-6DD902DD9939}"/>
              </a:ext>
            </a:extLst>
          </p:cNvPr>
          <p:cNvSpPr>
            <a:spLocks noGrp="1"/>
          </p:cNvSpPr>
          <p:nvPr>
            <p:ph type="sldNum" sz="quarter" idx="12"/>
          </p:nvPr>
        </p:nvSpPr>
        <p:spPr/>
        <p:txBody>
          <a:bodyPr/>
          <a:lstStyle/>
          <a:p>
            <a:fld id="{321B3550-EE02-A742-AFB9-64833C53B370}" type="slidenum">
              <a:rPr lang="en-US" smtClean="0"/>
              <a:t>‹#›</a:t>
            </a:fld>
            <a:endParaRPr lang="en-US"/>
          </a:p>
        </p:txBody>
      </p:sp>
    </p:spTree>
    <p:extLst>
      <p:ext uri="{BB962C8B-B14F-4D97-AF65-F5344CB8AC3E}">
        <p14:creationId xmlns:p14="http://schemas.microsoft.com/office/powerpoint/2010/main" val="37732839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2A0C69-5858-6C45-B26B-F3AD3E615CD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5CD2F82-16E0-CF48-B1A6-20F4FD52D50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05F0EC-61A7-6D46-B352-A116D49F6DB1}"/>
              </a:ext>
            </a:extLst>
          </p:cNvPr>
          <p:cNvSpPr>
            <a:spLocks noGrp="1"/>
          </p:cNvSpPr>
          <p:nvPr>
            <p:ph type="dt" sz="half" idx="10"/>
          </p:nvPr>
        </p:nvSpPr>
        <p:spPr/>
        <p:txBody>
          <a:bodyPr/>
          <a:lstStyle/>
          <a:p>
            <a:fld id="{895D3284-6954-D44E-95E0-0BB598FFB358}" type="datetimeFigureOut">
              <a:rPr lang="en-US" smtClean="0"/>
              <a:t>11/13/20</a:t>
            </a:fld>
            <a:endParaRPr lang="en-US"/>
          </a:p>
        </p:txBody>
      </p:sp>
      <p:sp>
        <p:nvSpPr>
          <p:cNvPr id="5" name="Footer Placeholder 4">
            <a:extLst>
              <a:ext uri="{FF2B5EF4-FFF2-40B4-BE49-F238E27FC236}">
                <a16:creationId xmlns:a16="http://schemas.microsoft.com/office/drawing/2014/main" id="{0821180E-33F3-D949-86B5-2B389A2188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348AAB-F7BA-4A4B-A3C7-AAED8F43FDEC}"/>
              </a:ext>
            </a:extLst>
          </p:cNvPr>
          <p:cNvSpPr>
            <a:spLocks noGrp="1"/>
          </p:cNvSpPr>
          <p:nvPr>
            <p:ph type="sldNum" sz="quarter" idx="12"/>
          </p:nvPr>
        </p:nvSpPr>
        <p:spPr/>
        <p:txBody>
          <a:bodyPr/>
          <a:lstStyle/>
          <a:p>
            <a:fld id="{321B3550-EE02-A742-AFB9-64833C53B370}" type="slidenum">
              <a:rPr lang="en-US" smtClean="0"/>
              <a:t>‹#›</a:t>
            </a:fld>
            <a:endParaRPr lang="en-US"/>
          </a:p>
        </p:txBody>
      </p:sp>
    </p:spTree>
    <p:extLst>
      <p:ext uri="{BB962C8B-B14F-4D97-AF65-F5344CB8AC3E}">
        <p14:creationId xmlns:p14="http://schemas.microsoft.com/office/powerpoint/2010/main" val="29978429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8C6D1-F383-B447-AEB0-178F32A07A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7A50D57-AB55-E34F-9E31-D8EC36DDBED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04B9CC-5560-C346-BA98-84F5F650E3C0}"/>
              </a:ext>
            </a:extLst>
          </p:cNvPr>
          <p:cNvSpPr>
            <a:spLocks noGrp="1"/>
          </p:cNvSpPr>
          <p:nvPr>
            <p:ph type="dt" sz="half" idx="10"/>
          </p:nvPr>
        </p:nvSpPr>
        <p:spPr/>
        <p:txBody>
          <a:bodyPr/>
          <a:lstStyle/>
          <a:p>
            <a:fld id="{895D3284-6954-D44E-95E0-0BB598FFB358}" type="datetimeFigureOut">
              <a:rPr lang="en-US" smtClean="0"/>
              <a:t>11/13/20</a:t>
            </a:fld>
            <a:endParaRPr lang="en-US"/>
          </a:p>
        </p:txBody>
      </p:sp>
      <p:sp>
        <p:nvSpPr>
          <p:cNvPr id="5" name="Footer Placeholder 4">
            <a:extLst>
              <a:ext uri="{FF2B5EF4-FFF2-40B4-BE49-F238E27FC236}">
                <a16:creationId xmlns:a16="http://schemas.microsoft.com/office/drawing/2014/main" id="{F3F33E8A-EBE7-8B4E-BC82-3E9033084A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980703-A89A-C147-977C-117A034F057E}"/>
              </a:ext>
            </a:extLst>
          </p:cNvPr>
          <p:cNvSpPr>
            <a:spLocks noGrp="1"/>
          </p:cNvSpPr>
          <p:nvPr>
            <p:ph type="sldNum" sz="quarter" idx="12"/>
          </p:nvPr>
        </p:nvSpPr>
        <p:spPr/>
        <p:txBody>
          <a:bodyPr/>
          <a:lstStyle/>
          <a:p>
            <a:fld id="{321B3550-EE02-A742-AFB9-64833C53B370}" type="slidenum">
              <a:rPr lang="en-US" smtClean="0"/>
              <a:t>‹#›</a:t>
            </a:fld>
            <a:endParaRPr lang="en-US"/>
          </a:p>
        </p:txBody>
      </p:sp>
    </p:spTree>
    <p:extLst>
      <p:ext uri="{BB962C8B-B14F-4D97-AF65-F5344CB8AC3E}">
        <p14:creationId xmlns:p14="http://schemas.microsoft.com/office/powerpoint/2010/main" val="9909680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E9867-CC7A-AA4E-AB4B-BBB5B5A63CB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1200A03-9590-614B-80D2-EE6C37FDCE6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92256AA-941E-E54D-840C-4AA50BEFE91D}"/>
              </a:ext>
            </a:extLst>
          </p:cNvPr>
          <p:cNvSpPr>
            <a:spLocks noGrp="1"/>
          </p:cNvSpPr>
          <p:nvPr>
            <p:ph type="dt" sz="half" idx="10"/>
          </p:nvPr>
        </p:nvSpPr>
        <p:spPr/>
        <p:txBody>
          <a:bodyPr/>
          <a:lstStyle/>
          <a:p>
            <a:fld id="{895D3284-6954-D44E-95E0-0BB598FFB358}" type="datetimeFigureOut">
              <a:rPr lang="en-US" smtClean="0"/>
              <a:t>11/13/20</a:t>
            </a:fld>
            <a:endParaRPr lang="en-US"/>
          </a:p>
        </p:txBody>
      </p:sp>
      <p:sp>
        <p:nvSpPr>
          <p:cNvPr id="5" name="Footer Placeholder 4">
            <a:extLst>
              <a:ext uri="{FF2B5EF4-FFF2-40B4-BE49-F238E27FC236}">
                <a16:creationId xmlns:a16="http://schemas.microsoft.com/office/drawing/2014/main" id="{04288057-8D3F-BD4D-9AB3-A74A4E9F64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5ECC00-4404-214C-9E71-88E13C578AE1}"/>
              </a:ext>
            </a:extLst>
          </p:cNvPr>
          <p:cNvSpPr>
            <a:spLocks noGrp="1"/>
          </p:cNvSpPr>
          <p:nvPr>
            <p:ph type="sldNum" sz="quarter" idx="12"/>
          </p:nvPr>
        </p:nvSpPr>
        <p:spPr/>
        <p:txBody>
          <a:bodyPr/>
          <a:lstStyle/>
          <a:p>
            <a:fld id="{321B3550-EE02-A742-AFB9-64833C53B370}" type="slidenum">
              <a:rPr lang="en-US" smtClean="0"/>
              <a:t>‹#›</a:t>
            </a:fld>
            <a:endParaRPr lang="en-US"/>
          </a:p>
        </p:txBody>
      </p:sp>
    </p:spTree>
    <p:extLst>
      <p:ext uri="{BB962C8B-B14F-4D97-AF65-F5344CB8AC3E}">
        <p14:creationId xmlns:p14="http://schemas.microsoft.com/office/powerpoint/2010/main" val="2754222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C4453-8C99-B844-AA8B-575295F29C0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88F91D-561A-C14C-91C4-1CE4419C2D1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B8D505B-FB85-384F-A8F3-FE042041E1C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A5FD35F-8168-B54C-80D3-5C828BE9B80B}"/>
              </a:ext>
            </a:extLst>
          </p:cNvPr>
          <p:cNvSpPr>
            <a:spLocks noGrp="1"/>
          </p:cNvSpPr>
          <p:nvPr>
            <p:ph type="dt" sz="half" idx="10"/>
          </p:nvPr>
        </p:nvSpPr>
        <p:spPr/>
        <p:txBody>
          <a:bodyPr/>
          <a:lstStyle/>
          <a:p>
            <a:fld id="{895D3284-6954-D44E-95E0-0BB598FFB358}" type="datetimeFigureOut">
              <a:rPr lang="en-US" smtClean="0"/>
              <a:t>11/13/20</a:t>
            </a:fld>
            <a:endParaRPr lang="en-US"/>
          </a:p>
        </p:txBody>
      </p:sp>
      <p:sp>
        <p:nvSpPr>
          <p:cNvPr id="6" name="Footer Placeholder 5">
            <a:extLst>
              <a:ext uri="{FF2B5EF4-FFF2-40B4-BE49-F238E27FC236}">
                <a16:creationId xmlns:a16="http://schemas.microsoft.com/office/drawing/2014/main" id="{47E8AA54-54A1-AD4A-851A-32FB769D26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D2252F0-8C8C-6C44-ACD8-A3EB2240CCB7}"/>
              </a:ext>
            </a:extLst>
          </p:cNvPr>
          <p:cNvSpPr>
            <a:spLocks noGrp="1"/>
          </p:cNvSpPr>
          <p:nvPr>
            <p:ph type="sldNum" sz="quarter" idx="12"/>
          </p:nvPr>
        </p:nvSpPr>
        <p:spPr/>
        <p:txBody>
          <a:bodyPr/>
          <a:lstStyle/>
          <a:p>
            <a:fld id="{321B3550-EE02-A742-AFB9-64833C53B370}" type="slidenum">
              <a:rPr lang="en-US" smtClean="0"/>
              <a:t>‹#›</a:t>
            </a:fld>
            <a:endParaRPr lang="en-US"/>
          </a:p>
        </p:txBody>
      </p:sp>
    </p:spTree>
    <p:extLst>
      <p:ext uri="{BB962C8B-B14F-4D97-AF65-F5344CB8AC3E}">
        <p14:creationId xmlns:p14="http://schemas.microsoft.com/office/powerpoint/2010/main" val="15143041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B312B-E3DC-AE49-AB00-24C3466CC81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0A19DCE-C347-4F48-B5D5-EF759827079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4139628-1FB9-B44D-B720-645D6D42E96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4C23D23-A8A5-2842-AFDE-5488BBC18BB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60027FF-A072-C443-BAF7-4E669084F00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504D43C-571A-1148-8DE3-514609C52374}"/>
              </a:ext>
            </a:extLst>
          </p:cNvPr>
          <p:cNvSpPr>
            <a:spLocks noGrp="1"/>
          </p:cNvSpPr>
          <p:nvPr>
            <p:ph type="dt" sz="half" idx="10"/>
          </p:nvPr>
        </p:nvSpPr>
        <p:spPr/>
        <p:txBody>
          <a:bodyPr/>
          <a:lstStyle/>
          <a:p>
            <a:fld id="{895D3284-6954-D44E-95E0-0BB598FFB358}" type="datetimeFigureOut">
              <a:rPr lang="en-US" smtClean="0"/>
              <a:t>11/13/20</a:t>
            </a:fld>
            <a:endParaRPr lang="en-US"/>
          </a:p>
        </p:txBody>
      </p:sp>
      <p:sp>
        <p:nvSpPr>
          <p:cNvPr id="8" name="Footer Placeholder 7">
            <a:extLst>
              <a:ext uri="{FF2B5EF4-FFF2-40B4-BE49-F238E27FC236}">
                <a16:creationId xmlns:a16="http://schemas.microsoft.com/office/drawing/2014/main" id="{9F0D6AF0-C51D-9649-B2F7-5CE4A02BF7A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94D7EB8-ECE7-BC41-858C-D78F7C0894A5}"/>
              </a:ext>
            </a:extLst>
          </p:cNvPr>
          <p:cNvSpPr>
            <a:spLocks noGrp="1"/>
          </p:cNvSpPr>
          <p:nvPr>
            <p:ph type="sldNum" sz="quarter" idx="12"/>
          </p:nvPr>
        </p:nvSpPr>
        <p:spPr/>
        <p:txBody>
          <a:bodyPr/>
          <a:lstStyle/>
          <a:p>
            <a:fld id="{321B3550-EE02-A742-AFB9-64833C53B370}" type="slidenum">
              <a:rPr lang="en-US" smtClean="0"/>
              <a:t>‹#›</a:t>
            </a:fld>
            <a:endParaRPr lang="en-US"/>
          </a:p>
        </p:txBody>
      </p:sp>
    </p:spTree>
    <p:extLst>
      <p:ext uri="{BB962C8B-B14F-4D97-AF65-F5344CB8AC3E}">
        <p14:creationId xmlns:p14="http://schemas.microsoft.com/office/powerpoint/2010/main" val="26076147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ACCF4-3453-6848-A1C1-2536A7EA363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126BD54-222E-704C-BAA1-826AEEAA7968}"/>
              </a:ext>
            </a:extLst>
          </p:cNvPr>
          <p:cNvSpPr>
            <a:spLocks noGrp="1"/>
          </p:cNvSpPr>
          <p:nvPr>
            <p:ph type="dt" sz="half" idx="10"/>
          </p:nvPr>
        </p:nvSpPr>
        <p:spPr/>
        <p:txBody>
          <a:bodyPr/>
          <a:lstStyle/>
          <a:p>
            <a:fld id="{895D3284-6954-D44E-95E0-0BB598FFB358}" type="datetimeFigureOut">
              <a:rPr lang="en-US" smtClean="0"/>
              <a:t>11/13/20</a:t>
            </a:fld>
            <a:endParaRPr lang="en-US"/>
          </a:p>
        </p:txBody>
      </p:sp>
      <p:sp>
        <p:nvSpPr>
          <p:cNvPr id="4" name="Footer Placeholder 3">
            <a:extLst>
              <a:ext uri="{FF2B5EF4-FFF2-40B4-BE49-F238E27FC236}">
                <a16:creationId xmlns:a16="http://schemas.microsoft.com/office/drawing/2014/main" id="{8AD373DB-07AD-6C43-8A11-9FDDF18FE54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CDE26A4-372F-2845-973A-1A920F51B809}"/>
              </a:ext>
            </a:extLst>
          </p:cNvPr>
          <p:cNvSpPr>
            <a:spLocks noGrp="1"/>
          </p:cNvSpPr>
          <p:nvPr>
            <p:ph type="sldNum" sz="quarter" idx="12"/>
          </p:nvPr>
        </p:nvSpPr>
        <p:spPr/>
        <p:txBody>
          <a:bodyPr/>
          <a:lstStyle/>
          <a:p>
            <a:fld id="{321B3550-EE02-A742-AFB9-64833C53B370}" type="slidenum">
              <a:rPr lang="en-US" smtClean="0"/>
              <a:t>‹#›</a:t>
            </a:fld>
            <a:endParaRPr lang="en-US"/>
          </a:p>
        </p:txBody>
      </p:sp>
    </p:spTree>
    <p:extLst>
      <p:ext uri="{BB962C8B-B14F-4D97-AF65-F5344CB8AC3E}">
        <p14:creationId xmlns:p14="http://schemas.microsoft.com/office/powerpoint/2010/main" val="18196712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2B1A4DE-9910-A943-AEB7-3DBF3899FA42}"/>
              </a:ext>
            </a:extLst>
          </p:cNvPr>
          <p:cNvSpPr>
            <a:spLocks noGrp="1"/>
          </p:cNvSpPr>
          <p:nvPr>
            <p:ph type="dt" sz="half" idx="10"/>
          </p:nvPr>
        </p:nvSpPr>
        <p:spPr/>
        <p:txBody>
          <a:bodyPr/>
          <a:lstStyle/>
          <a:p>
            <a:fld id="{895D3284-6954-D44E-95E0-0BB598FFB358}" type="datetimeFigureOut">
              <a:rPr lang="en-US" smtClean="0"/>
              <a:t>11/13/20</a:t>
            </a:fld>
            <a:endParaRPr lang="en-US"/>
          </a:p>
        </p:txBody>
      </p:sp>
      <p:sp>
        <p:nvSpPr>
          <p:cNvPr id="3" name="Footer Placeholder 2">
            <a:extLst>
              <a:ext uri="{FF2B5EF4-FFF2-40B4-BE49-F238E27FC236}">
                <a16:creationId xmlns:a16="http://schemas.microsoft.com/office/drawing/2014/main" id="{040BBF65-A445-B74A-9B0A-68F6DFFB9C3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CBE8FF2-D13F-A54F-B955-483BEAEF3A5C}"/>
              </a:ext>
            </a:extLst>
          </p:cNvPr>
          <p:cNvSpPr>
            <a:spLocks noGrp="1"/>
          </p:cNvSpPr>
          <p:nvPr>
            <p:ph type="sldNum" sz="quarter" idx="12"/>
          </p:nvPr>
        </p:nvSpPr>
        <p:spPr/>
        <p:txBody>
          <a:bodyPr/>
          <a:lstStyle/>
          <a:p>
            <a:fld id="{321B3550-EE02-A742-AFB9-64833C53B370}" type="slidenum">
              <a:rPr lang="en-US" smtClean="0"/>
              <a:t>‹#›</a:t>
            </a:fld>
            <a:endParaRPr lang="en-US"/>
          </a:p>
        </p:txBody>
      </p:sp>
    </p:spTree>
    <p:extLst>
      <p:ext uri="{BB962C8B-B14F-4D97-AF65-F5344CB8AC3E}">
        <p14:creationId xmlns:p14="http://schemas.microsoft.com/office/powerpoint/2010/main" val="10172627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19C85F-83B4-DE4A-856A-AAC6D1909E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1C54C4F-05D8-B74F-B702-B551853A01C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D777061-0154-774B-AAFC-FF51F7F55D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7C9A4E8-B1E4-334A-B78F-71CCB92E2AE4}"/>
              </a:ext>
            </a:extLst>
          </p:cNvPr>
          <p:cNvSpPr>
            <a:spLocks noGrp="1"/>
          </p:cNvSpPr>
          <p:nvPr>
            <p:ph type="dt" sz="half" idx="10"/>
          </p:nvPr>
        </p:nvSpPr>
        <p:spPr/>
        <p:txBody>
          <a:bodyPr/>
          <a:lstStyle/>
          <a:p>
            <a:fld id="{895D3284-6954-D44E-95E0-0BB598FFB358}" type="datetimeFigureOut">
              <a:rPr lang="en-US" smtClean="0"/>
              <a:t>11/13/20</a:t>
            </a:fld>
            <a:endParaRPr lang="en-US"/>
          </a:p>
        </p:txBody>
      </p:sp>
      <p:sp>
        <p:nvSpPr>
          <p:cNvPr id="6" name="Footer Placeholder 5">
            <a:extLst>
              <a:ext uri="{FF2B5EF4-FFF2-40B4-BE49-F238E27FC236}">
                <a16:creationId xmlns:a16="http://schemas.microsoft.com/office/drawing/2014/main" id="{3095C689-FDE9-174A-8204-CA392A6947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7E2761-230D-A347-BBFC-13C4050E81F8}"/>
              </a:ext>
            </a:extLst>
          </p:cNvPr>
          <p:cNvSpPr>
            <a:spLocks noGrp="1"/>
          </p:cNvSpPr>
          <p:nvPr>
            <p:ph type="sldNum" sz="quarter" idx="12"/>
          </p:nvPr>
        </p:nvSpPr>
        <p:spPr/>
        <p:txBody>
          <a:bodyPr/>
          <a:lstStyle/>
          <a:p>
            <a:fld id="{321B3550-EE02-A742-AFB9-64833C53B370}" type="slidenum">
              <a:rPr lang="en-US" smtClean="0"/>
              <a:t>‹#›</a:t>
            </a:fld>
            <a:endParaRPr lang="en-US"/>
          </a:p>
        </p:txBody>
      </p:sp>
    </p:spTree>
    <p:extLst>
      <p:ext uri="{BB962C8B-B14F-4D97-AF65-F5344CB8AC3E}">
        <p14:creationId xmlns:p14="http://schemas.microsoft.com/office/powerpoint/2010/main" val="10514005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34E9D-64D2-474E-87EC-EC23989418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D872F6E-579E-0847-BC9A-FCB67F41793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058E7E0-1AC6-9442-92B5-45E9F99185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C2904AD-1FA0-7B48-87E4-5FE77AF9551A}"/>
              </a:ext>
            </a:extLst>
          </p:cNvPr>
          <p:cNvSpPr>
            <a:spLocks noGrp="1"/>
          </p:cNvSpPr>
          <p:nvPr>
            <p:ph type="dt" sz="half" idx="10"/>
          </p:nvPr>
        </p:nvSpPr>
        <p:spPr/>
        <p:txBody>
          <a:bodyPr/>
          <a:lstStyle/>
          <a:p>
            <a:fld id="{895D3284-6954-D44E-95E0-0BB598FFB358}" type="datetimeFigureOut">
              <a:rPr lang="en-US" smtClean="0"/>
              <a:t>11/13/20</a:t>
            </a:fld>
            <a:endParaRPr lang="en-US"/>
          </a:p>
        </p:txBody>
      </p:sp>
      <p:sp>
        <p:nvSpPr>
          <p:cNvPr id="6" name="Footer Placeholder 5">
            <a:extLst>
              <a:ext uri="{FF2B5EF4-FFF2-40B4-BE49-F238E27FC236}">
                <a16:creationId xmlns:a16="http://schemas.microsoft.com/office/drawing/2014/main" id="{69BF320B-6153-9045-A899-6D95C9D1270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50203BF-4700-9944-85FF-5D74767AF85A}"/>
              </a:ext>
            </a:extLst>
          </p:cNvPr>
          <p:cNvSpPr>
            <a:spLocks noGrp="1"/>
          </p:cNvSpPr>
          <p:nvPr>
            <p:ph type="sldNum" sz="quarter" idx="12"/>
          </p:nvPr>
        </p:nvSpPr>
        <p:spPr/>
        <p:txBody>
          <a:bodyPr/>
          <a:lstStyle/>
          <a:p>
            <a:fld id="{321B3550-EE02-A742-AFB9-64833C53B370}" type="slidenum">
              <a:rPr lang="en-US" smtClean="0"/>
              <a:t>‹#›</a:t>
            </a:fld>
            <a:endParaRPr lang="en-US"/>
          </a:p>
        </p:txBody>
      </p:sp>
    </p:spTree>
    <p:extLst>
      <p:ext uri="{BB962C8B-B14F-4D97-AF65-F5344CB8AC3E}">
        <p14:creationId xmlns:p14="http://schemas.microsoft.com/office/powerpoint/2010/main" val="19576211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660A1F4-B32E-094F-A150-1B2C401C00E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913D757-A63D-954B-B3FA-D9D49E63360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906D19-B12B-A147-AA8A-21DE358C502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5D3284-6954-D44E-95E0-0BB598FFB358}" type="datetimeFigureOut">
              <a:rPr lang="en-US" smtClean="0"/>
              <a:t>11/13/20</a:t>
            </a:fld>
            <a:endParaRPr lang="en-US"/>
          </a:p>
        </p:txBody>
      </p:sp>
      <p:sp>
        <p:nvSpPr>
          <p:cNvPr id="5" name="Footer Placeholder 4">
            <a:extLst>
              <a:ext uri="{FF2B5EF4-FFF2-40B4-BE49-F238E27FC236}">
                <a16:creationId xmlns:a16="http://schemas.microsoft.com/office/drawing/2014/main" id="{50DED62F-9D6A-5A4E-8020-1530EEF450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CE6BF70-A3ED-B948-B798-2A880A1B36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1B3550-EE02-A742-AFB9-64833C53B370}" type="slidenum">
              <a:rPr lang="en-US" smtClean="0"/>
              <a:t>‹#›</a:t>
            </a:fld>
            <a:endParaRPr lang="en-US"/>
          </a:p>
        </p:txBody>
      </p:sp>
    </p:spTree>
    <p:extLst>
      <p:ext uri="{BB962C8B-B14F-4D97-AF65-F5344CB8AC3E}">
        <p14:creationId xmlns:p14="http://schemas.microsoft.com/office/powerpoint/2010/main" val="30162909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EF99D9C6-E353-5941-A066-81B64188527D}"/>
              </a:ext>
            </a:extLst>
          </p:cNvPr>
          <p:cNvPicPr>
            <a:picLocks noChangeAspect="1"/>
          </p:cNvPicPr>
          <p:nvPr/>
        </p:nvPicPr>
        <p:blipFill rotWithShape="1">
          <a:blip r:embed="rId3"/>
          <a:srcRect l="2262" t="49599" r="3981" b="2698"/>
          <a:stretch/>
        </p:blipFill>
        <p:spPr>
          <a:xfrm>
            <a:off x="7277613" y="536525"/>
            <a:ext cx="4477052" cy="2977306"/>
          </a:xfrm>
          <a:prstGeom prst="rect">
            <a:avLst/>
          </a:prstGeom>
        </p:spPr>
      </p:pic>
      <p:sp>
        <p:nvSpPr>
          <p:cNvPr id="2" name="Title 1">
            <a:extLst>
              <a:ext uri="{FF2B5EF4-FFF2-40B4-BE49-F238E27FC236}">
                <a16:creationId xmlns:a16="http://schemas.microsoft.com/office/drawing/2014/main" id="{D4CE44B7-2362-B048-AF3C-03B12EA331DE}"/>
              </a:ext>
            </a:extLst>
          </p:cNvPr>
          <p:cNvSpPr txBox="1">
            <a:spLocks/>
          </p:cNvSpPr>
          <p:nvPr/>
        </p:nvSpPr>
        <p:spPr>
          <a:xfrm>
            <a:off x="0" y="20192"/>
            <a:ext cx="12192000" cy="899478"/>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latin typeface="Arial" panose="020B0604020202020204" pitchFamily="34" charset="0"/>
                <a:cs typeface="Arial" panose="020B0604020202020204" pitchFamily="34" charset="0"/>
              </a:rPr>
              <a:t>Climate change decreases the cooling effect from postfire</a:t>
            </a:r>
          </a:p>
          <a:p>
            <a:r>
              <a:rPr lang="en-US" sz="2800" dirty="0">
                <a:latin typeface="Arial" panose="020B0604020202020204" pitchFamily="34" charset="0"/>
                <a:cs typeface="Arial" panose="020B0604020202020204" pitchFamily="34" charset="0"/>
              </a:rPr>
              <a:t>albedo in boreal North America</a:t>
            </a:r>
          </a:p>
          <a:p>
            <a:endParaRPr lang="en-US" sz="28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F18B2F77-D09B-5A4D-BF49-03DB995321A2}"/>
              </a:ext>
            </a:extLst>
          </p:cNvPr>
          <p:cNvSpPr txBox="1"/>
          <p:nvPr/>
        </p:nvSpPr>
        <p:spPr>
          <a:xfrm>
            <a:off x="96253" y="919670"/>
            <a:ext cx="6447783" cy="646331"/>
          </a:xfrm>
          <a:prstGeom prst="rect">
            <a:avLst/>
          </a:prstGeom>
          <a:noFill/>
        </p:spPr>
        <p:txBody>
          <a:bodyPr wrap="square" rtlCol="0">
            <a:spAutoFit/>
          </a:bodyPr>
          <a:lstStyle/>
          <a:p>
            <a:r>
              <a:rPr lang="en-US" sz="1200" dirty="0"/>
              <a:t>Potter, S., </a:t>
            </a:r>
            <a:r>
              <a:rPr lang="en-US" sz="1200" dirty="0" err="1"/>
              <a:t>Solvik</a:t>
            </a:r>
            <a:r>
              <a:rPr lang="en-US" sz="1200" dirty="0"/>
              <a:t>, K., </a:t>
            </a:r>
            <a:r>
              <a:rPr lang="en-US" sz="1200" dirty="0" err="1"/>
              <a:t>Erb</a:t>
            </a:r>
            <a:r>
              <a:rPr lang="en-US" sz="1200" dirty="0"/>
              <a:t>, A., Goetz, S.J., Johnstone, J.F., Mack, M.C., </a:t>
            </a:r>
            <a:r>
              <a:rPr lang="en-US" sz="1200" dirty="0" err="1"/>
              <a:t>Randerson</a:t>
            </a:r>
            <a:r>
              <a:rPr lang="en-US" sz="1200" dirty="0"/>
              <a:t>, J.T., Román, M.O., Schaaf, C.L., </a:t>
            </a:r>
            <a:r>
              <a:rPr lang="en-US" sz="1200" dirty="0" err="1"/>
              <a:t>Turetsky</a:t>
            </a:r>
            <a:r>
              <a:rPr lang="en-US" sz="1200" dirty="0"/>
              <a:t>, M.R., </a:t>
            </a:r>
            <a:r>
              <a:rPr lang="en-US" sz="1200" dirty="0" err="1"/>
              <a:t>Veraverbeke</a:t>
            </a:r>
            <a:r>
              <a:rPr lang="en-US" sz="1200" dirty="0"/>
              <a:t>, S., Walker, X.J., Wang, Z., Massey, R., and Rogers, B.M. (Oct., 2019).  Global Change Biology. DOI: http://</a:t>
            </a:r>
            <a:r>
              <a:rPr lang="en-US" sz="1200" dirty="0" err="1"/>
              <a:t>doi.org</a:t>
            </a:r>
            <a:r>
              <a:rPr lang="en-US" sz="1200" dirty="0"/>
              <a:t>/10.1111/gcb.14888</a:t>
            </a:r>
          </a:p>
        </p:txBody>
      </p:sp>
      <p:sp>
        <p:nvSpPr>
          <p:cNvPr id="7" name="TextBox 6">
            <a:extLst>
              <a:ext uri="{FF2B5EF4-FFF2-40B4-BE49-F238E27FC236}">
                <a16:creationId xmlns:a16="http://schemas.microsoft.com/office/drawing/2014/main" id="{EE7F337A-9063-194B-AF30-9706301E8B9D}"/>
              </a:ext>
            </a:extLst>
          </p:cNvPr>
          <p:cNvSpPr txBox="1"/>
          <p:nvPr/>
        </p:nvSpPr>
        <p:spPr>
          <a:xfrm>
            <a:off x="96253" y="1788960"/>
            <a:ext cx="6850380" cy="2369880"/>
          </a:xfrm>
          <a:prstGeom prst="rect">
            <a:avLst/>
          </a:prstGeom>
          <a:noFill/>
          <a:ln>
            <a:solidFill>
              <a:schemeClr val="accent5"/>
            </a:solidFill>
          </a:ln>
        </p:spPr>
        <p:txBody>
          <a:bodyPr wrap="square" rtlCol="0">
            <a:spAutoFit/>
          </a:bodyPr>
          <a:lstStyle/>
          <a:p>
            <a:r>
              <a:rPr lang="en-US" sz="1400" b="1" dirty="0"/>
              <a:t>Background:</a:t>
            </a:r>
          </a:p>
          <a:p>
            <a:pPr marL="285750" indent="-285750">
              <a:buFontTx/>
              <a:buChar char="-"/>
            </a:pPr>
            <a:r>
              <a:rPr lang="en-US" sz="1200" dirty="0"/>
              <a:t>The influence of fire on surface albedo is a predominately negative climate forcing in boreal forests due to increased snow exposure in winter and spring. Yet the drivers of variability in postfire albedo, and how postfire albedo will be impacted by climate change, remains a knowledge gap.</a:t>
            </a:r>
          </a:p>
          <a:p>
            <a:endParaRPr lang="en-US" sz="1200" dirty="0"/>
          </a:p>
          <a:p>
            <a:r>
              <a:rPr lang="en-US" sz="1400" b="1" dirty="0"/>
              <a:t>Methods:</a:t>
            </a:r>
          </a:p>
          <a:p>
            <a:pPr marL="285750" indent="-285750">
              <a:buFontTx/>
              <a:buChar char="-"/>
            </a:pPr>
            <a:r>
              <a:rPr lang="en-US" sz="1200" dirty="0"/>
              <a:t>We developed a MODIS ‘blue sky’ albedo product for improved accuracy at high latitudes. This represents albedo under observed illumination conditions and accounts for multiple photon scattering.</a:t>
            </a:r>
          </a:p>
          <a:p>
            <a:pPr marL="285750" indent="-285750">
              <a:buFontTx/>
              <a:buChar char="-"/>
            </a:pPr>
            <a:r>
              <a:rPr lang="en-US" sz="1200" dirty="0"/>
              <a:t>Using this new product, we derived statistical models of monthly postfire albedo and associated radiative forcing for up to 70 years after fires using Random Forests and geospatial predictors.</a:t>
            </a:r>
          </a:p>
          <a:p>
            <a:pPr marL="285750" indent="-285750">
              <a:buFontTx/>
              <a:buChar char="-"/>
            </a:pPr>
            <a:r>
              <a:rPr lang="en-US" sz="1200" dirty="0"/>
              <a:t>We projected changes in monthly postfire albedo trajectories and radiative forcing under Representative Concentration Pathway (RCP) 4.5 and 8.5 climate scenarios.</a:t>
            </a:r>
            <a:endParaRPr lang="en-US" sz="1200" dirty="0">
              <a:solidFill>
                <a:srgbClr val="FF0000"/>
              </a:solidFill>
            </a:endParaRPr>
          </a:p>
        </p:txBody>
      </p:sp>
      <p:sp>
        <p:nvSpPr>
          <p:cNvPr id="8" name="TextBox 7">
            <a:extLst>
              <a:ext uri="{FF2B5EF4-FFF2-40B4-BE49-F238E27FC236}">
                <a16:creationId xmlns:a16="http://schemas.microsoft.com/office/drawing/2014/main" id="{29980731-129F-EA42-AB01-569410F1FF73}"/>
              </a:ext>
            </a:extLst>
          </p:cNvPr>
          <p:cNvSpPr txBox="1"/>
          <p:nvPr/>
        </p:nvSpPr>
        <p:spPr>
          <a:xfrm>
            <a:off x="96253" y="4336943"/>
            <a:ext cx="6850380" cy="2462213"/>
          </a:xfrm>
          <a:prstGeom prst="rect">
            <a:avLst/>
          </a:prstGeom>
          <a:noFill/>
          <a:ln>
            <a:solidFill>
              <a:schemeClr val="accent5"/>
            </a:solidFill>
          </a:ln>
        </p:spPr>
        <p:txBody>
          <a:bodyPr wrap="square" rtlCol="0">
            <a:spAutoFit/>
          </a:bodyPr>
          <a:lstStyle/>
          <a:p>
            <a:r>
              <a:rPr lang="en-US" sz="1600" b="1" dirty="0"/>
              <a:t>Findings</a:t>
            </a:r>
            <a:r>
              <a:rPr lang="en-US" sz="1600" dirty="0"/>
              <a:t>:</a:t>
            </a:r>
          </a:p>
          <a:p>
            <a:pPr marL="285750" indent="-285750">
              <a:buFontTx/>
              <a:buChar char="-"/>
            </a:pPr>
            <a:r>
              <a:rPr lang="en-US" sz="1200" dirty="0"/>
              <a:t>Climate change was found to reduce the cooling effect from long-term postfire albedo by 15-28%.</a:t>
            </a:r>
          </a:p>
          <a:p>
            <a:pPr marL="285750" indent="-285750">
              <a:buFontTx/>
              <a:buChar char="-"/>
            </a:pPr>
            <a:r>
              <a:rPr lang="en-US" sz="1200" dirty="0"/>
              <a:t>This reduction is primarily attributed to decreased albedo in the spring months from reductions in future snow cover.</a:t>
            </a:r>
          </a:p>
          <a:p>
            <a:endParaRPr lang="en-US" sz="1200" dirty="0"/>
          </a:p>
          <a:p>
            <a:r>
              <a:rPr lang="en-US" sz="1600" b="1" dirty="0"/>
              <a:t>Significance</a:t>
            </a:r>
            <a:r>
              <a:rPr lang="en-US" sz="1600" dirty="0"/>
              <a:t>:</a:t>
            </a:r>
          </a:p>
          <a:p>
            <a:pPr marL="285750" indent="-285750">
              <a:buFontTx/>
              <a:buChar char="-"/>
            </a:pPr>
            <a:r>
              <a:rPr lang="en-US" sz="1200" dirty="0"/>
              <a:t>This research represents a significant advance in being able to understand, model, and project fire impacts across boreal North America.</a:t>
            </a:r>
          </a:p>
          <a:p>
            <a:pPr marL="285750" indent="-285750">
              <a:buFontTx/>
              <a:buChar char="-"/>
            </a:pPr>
            <a:r>
              <a:rPr lang="en-US" sz="1200" dirty="0"/>
              <a:t>Our findings indicate an overall decrease in cooling from fires in the </a:t>
            </a:r>
            <a:r>
              <a:rPr lang="en-US" sz="1200" dirty="0" err="1"/>
              <a:t>ABoVE</a:t>
            </a:r>
            <a:r>
              <a:rPr lang="en-US" sz="1200" dirty="0"/>
              <a:t> domain during the 21</a:t>
            </a:r>
            <a:r>
              <a:rPr lang="en-US" sz="1200" baseline="30000" dirty="0"/>
              <a:t>st</a:t>
            </a:r>
            <a:r>
              <a:rPr lang="en-US" sz="1200" dirty="0"/>
              <a:t> century, which therefore represents a positive feedback to climate change.</a:t>
            </a:r>
          </a:p>
          <a:p>
            <a:pPr marL="285750" indent="-285750">
              <a:buFontTx/>
              <a:buChar char="-"/>
            </a:pPr>
            <a:r>
              <a:rPr lang="en-US" sz="1200" dirty="0"/>
              <a:t>Spatially-explicit representations of fire </a:t>
            </a:r>
            <a:r>
              <a:rPr lang="en-US" sz="1200" dirty="0" err="1"/>
              <a:t>forcings</a:t>
            </a:r>
            <a:r>
              <a:rPr lang="en-US" sz="1200" dirty="0"/>
              <a:t>, including from albedo, can help inform wildfire management.</a:t>
            </a:r>
          </a:p>
        </p:txBody>
      </p:sp>
      <p:sp>
        <p:nvSpPr>
          <p:cNvPr id="14" name="TextBox 13">
            <a:extLst>
              <a:ext uri="{FF2B5EF4-FFF2-40B4-BE49-F238E27FC236}">
                <a16:creationId xmlns:a16="http://schemas.microsoft.com/office/drawing/2014/main" id="{5934C5B8-8B1A-3B48-9EF6-AC837978EEB6}"/>
              </a:ext>
            </a:extLst>
          </p:cNvPr>
          <p:cNvSpPr txBox="1"/>
          <p:nvPr/>
        </p:nvSpPr>
        <p:spPr>
          <a:xfrm>
            <a:off x="7036904" y="6027003"/>
            <a:ext cx="5155096" cy="830997"/>
          </a:xfrm>
          <a:prstGeom prst="rect">
            <a:avLst/>
          </a:prstGeom>
          <a:noFill/>
          <a:ln>
            <a:noFill/>
          </a:ln>
        </p:spPr>
        <p:txBody>
          <a:bodyPr wrap="square" rtlCol="0">
            <a:spAutoFit/>
          </a:bodyPr>
          <a:lstStyle/>
          <a:p>
            <a:r>
              <a:rPr lang="en-US" sz="1200" dirty="0">
                <a:solidFill>
                  <a:schemeClr val="accent1"/>
                </a:solidFill>
              </a:rPr>
              <a:t>Mean blue sky albedo for April during 2000-2013 (top), and predicted postfire albedo for historical, RCP 4.5, and RCP 8.5 climate scenarios for the month of April (bottom). Note the reductions in predicted albedo with greater warming (higher RCP emission scenario) due to reduced snow cover in spring.</a:t>
            </a:r>
          </a:p>
        </p:txBody>
      </p:sp>
      <p:sp>
        <p:nvSpPr>
          <p:cNvPr id="5" name="Rectangle 4">
            <a:extLst>
              <a:ext uri="{FF2B5EF4-FFF2-40B4-BE49-F238E27FC236}">
                <a16:creationId xmlns:a16="http://schemas.microsoft.com/office/drawing/2014/main" id="{85CDB275-3163-E044-B890-3F2B043D5BEC}"/>
              </a:ext>
            </a:extLst>
          </p:cNvPr>
          <p:cNvSpPr/>
          <p:nvPr/>
        </p:nvSpPr>
        <p:spPr>
          <a:xfrm>
            <a:off x="7345215" y="633265"/>
            <a:ext cx="279222" cy="204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2EC97F8D-FE1A-3140-9403-E2C219C73CFE}"/>
              </a:ext>
            </a:extLst>
          </p:cNvPr>
          <p:cNvGrpSpPr/>
          <p:nvPr/>
        </p:nvGrpSpPr>
        <p:grpSpPr>
          <a:xfrm>
            <a:off x="7639764" y="3556866"/>
            <a:ext cx="3539770" cy="2391123"/>
            <a:chOff x="7639764" y="3556866"/>
            <a:chExt cx="3539770" cy="2391123"/>
          </a:xfrm>
        </p:grpSpPr>
        <p:grpSp>
          <p:nvGrpSpPr>
            <p:cNvPr id="6" name="Group 5">
              <a:extLst>
                <a:ext uri="{FF2B5EF4-FFF2-40B4-BE49-F238E27FC236}">
                  <a16:creationId xmlns:a16="http://schemas.microsoft.com/office/drawing/2014/main" id="{DD1D0FC7-51EE-C049-A3B7-C6DB81E8F156}"/>
                </a:ext>
              </a:extLst>
            </p:cNvPr>
            <p:cNvGrpSpPr/>
            <p:nvPr/>
          </p:nvGrpSpPr>
          <p:grpSpPr>
            <a:xfrm>
              <a:off x="7639764" y="3556866"/>
              <a:ext cx="3539770" cy="2391123"/>
              <a:chOff x="7423544" y="3639807"/>
              <a:chExt cx="3765530" cy="2543624"/>
            </a:xfrm>
          </p:grpSpPr>
          <p:grpSp>
            <p:nvGrpSpPr>
              <p:cNvPr id="3" name="Group 2">
                <a:extLst>
                  <a:ext uri="{FF2B5EF4-FFF2-40B4-BE49-F238E27FC236}">
                    <a16:creationId xmlns:a16="http://schemas.microsoft.com/office/drawing/2014/main" id="{94860B2F-CD6D-364B-8845-21E6BF034A2F}"/>
                  </a:ext>
                </a:extLst>
              </p:cNvPr>
              <p:cNvGrpSpPr/>
              <p:nvPr/>
            </p:nvGrpSpPr>
            <p:grpSpPr>
              <a:xfrm>
                <a:off x="7423544" y="3639807"/>
                <a:ext cx="3765530" cy="2543624"/>
                <a:chOff x="9124224" y="3283814"/>
                <a:chExt cx="2586158" cy="1405539"/>
              </a:xfrm>
            </p:grpSpPr>
            <p:pic>
              <p:nvPicPr>
                <p:cNvPr id="9" name="Picture 8">
                  <a:extLst>
                    <a:ext uri="{FF2B5EF4-FFF2-40B4-BE49-F238E27FC236}">
                      <a16:creationId xmlns:a16="http://schemas.microsoft.com/office/drawing/2014/main" id="{7BB8C9F4-C1D5-5C4B-BEEA-75326598985F}"/>
                    </a:ext>
                  </a:extLst>
                </p:cNvPr>
                <p:cNvPicPr/>
                <p:nvPr/>
              </p:nvPicPr>
              <p:blipFill rotWithShape="1">
                <a:blip r:embed="rId4" cstate="print">
                  <a:extLst>
                    <a:ext uri="{28A0092B-C50C-407E-A947-70E740481C1C}">
                      <a14:useLocalDpi xmlns:a14="http://schemas.microsoft.com/office/drawing/2010/main" val="0"/>
                    </a:ext>
                  </a:extLst>
                </a:blip>
                <a:srcRect l="51863" b="53704"/>
                <a:stretch/>
              </p:blipFill>
              <p:spPr>
                <a:xfrm>
                  <a:off x="9250136" y="3283814"/>
                  <a:ext cx="2460246" cy="1320843"/>
                </a:xfrm>
                <a:prstGeom prst="rect">
                  <a:avLst/>
                </a:prstGeom>
              </p:spPr>
            </p:pic>
            <p:pic>
              <p:nvPicPr>
                <p:cNvPr id="11" name="Picture 10">
                  <a:extLst>
                    <a:ext uri="{FF2B5EF4-FFF2-40B4-BE49-F238E27FC236}">
                      <a16:creationId xmlns:a16="http://schemas.microsoft.com/office/drawing/2014/main" id="{72D79D42-6D95-9449-80A9-39596FB22261}"/>
                    </a:ext>
                  </a:extLst>
                </p:cNvPr>
                <p:cNvPicPr/>
                <p:nvPr/>
              </p:nvPicPr>
              <p:blipFill rotWithShape="1">
                <a:blip r:embed="rId4" cstate="print">
                  <a:extLst>
                    <a:ext uri="{28A0092B-C50C-407E-A947-70E740481C1C}">
                      <a14:useLocalDpi xmlns:a14="http://schemas.microsoft.com/office/drawing/2010/main" val="0"/>
                    </a:ext>
                  </a:extLst>
                </a:blip>
                <a:srcRect l="-117" t="39728" r="97355" b="47767"/>
                <a:stretch/>
              </p:blipFill>
              <p:spPr>
                <a:xfrm>
                  <a:off x="9124224" y="3672025"/>
                  <a:ext cx="141149" cy="356775"/>
                </a:xfrm>
                <a:prstGeom prst="rect">
                  <a:avLst/>
                </a:prstGeom>
              </p:spPr>
            </p:pic>
            <p:pic>
              <p:nvPicPr>
                <p:cNvPr id="12" name="Picture 11">
                  <a:extLst>
                    <a:ext uri="{FF2B5EF4-FFF2-40B4-BE49-F238E27FC236}">
                      <a16:creationId xmlns:a16="http://schemas.microsoft.com/office/drawing/2014/main" id="{6100B430-A284-B240-9B4E-A3DB6509F3C4}"/>
                    </a:ext>
                  </a:extLst>
                </p:cNvPr>
                <p:cNvPicPr/>
                <p:nvPr/>
              </p:nvPicPr>
              <p:blipFill rotWithShape="1">
                <a:blip r:embed="rId4" cstate="print">
                  <a:extLst>
                    <a:ext uri="{28A0092B-C50C-407E-A947-70E740481C1C}">
                      <a14:useLocalDpi xmlns:a14="http://schemas.microsoft.com/office/drawing/2010/main" val="0"/>
                    </a:ext>
                  </a:extLst>
                </a:blip>
                <a:srcRect l="45212" t="94857" r="38816" b="196"/>
                <a:stretch/>
              </p:blipFill>
              <p:spPr>
                <a:xfrm>
                  <a:off x="10211823" y="4548204"/>
                  <a:ext cx="816209" cy="141149"/>
                </a:xfrm>
                <a:prstGeom prst="rect">
                  <a:avLst/>
                </a:prstGeom>
              </p:spPr>
            </p:pic>
          </p:grpSp>
          <p:sp>
            <p:nvSpPr>
              <p:cNvPr id="16" name="Rectangle 15">
                <a:extLst>
                  <a:ext uri="{FF2B5EF4-FFF2-40B4-BE49-F238E27FC236}">
                    <a16:creationId xmlns:a16="http://schemas.microsoft.com/office/drawing/2014/main" id="{3C24B4FB-1DE6-1546-9921-2670A508A4B7}"/>
                  </a:ext>
                </a:extLst>
              </p:cNvPr>
              <p:cNvSpPr/>
              <p:nvPr/>
            </p:nvSpPr>
            <p:spPr>
              <a:xfrm>
                <a:off x="8109284" y="3721768"/>
                <a:ext cx="240632" cy="1684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259B25F4-5041-004E-B64F-7D06C8F9A5E3}"/>
                </a:ext>
              </a:extLst>
            </p:cNvPr>
            <p:cNvGrpSpPr/>
            <p:nvPr/>
          </p:nvGrpSpPr>
          <p:grpSpPr>
            <a:xfrm>
              <a:off x="10478670" y="3594930"/>
              <a:ext cx="640180" cy="982320"/>
              <a:chOff x="10478670" y="3594930"/>
              <a:chExt cx="640180" cy="982320"/>
            </a:xfrm>
          </p:grpSpPr>
          <p:sp>
            <p:nvSpPr>
              <p:cNvPr id="17" name="Rectangle 16">
                <a:extLst>
                  <a:ext uri="{FF2B5EF4-FFF2-40B4-BE49-F238E27FC236}">
                    <a16:creationId xmlns:a16="http://schemas.microsoft.com/office/drawing/2014/main" id="{DB76D0B3-76A1-2E43-938D-7F2DF4392B37}"/>
                  </a:ext>
                </a:extLst>
              </p:cNvPr>
              <p:cNvSpPr/>
              <p:nvPr/>
            </p:nvSpPr>
            <p:spPr>
              <a:xfrm>
                <a:off x="10544175" y="3661750"/>
                <a:ext cx="539750" cy="8590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FF9EADC-AE2A-7F4E-AAAD-17E5982968ED}"/>
                  </a:ext>
                </a:extLst>
              </p:cNvPr>
              <p:cNvSpPr txBox="1"/>
              <p:nvPr/>
            </p:nvSpPr>
            <p:spPr>
              <a:xfrm>
                <a:off x="10478670" y="3594930"/>
                <a:ext cx="640180" cy="982320"/>
              </a:xfrm>
              <a:prstGeom prst="rect">
                <a:avLst/>
              </a:prstGeom>
              <a:noFill/>
            </p:spPr>
            <p:txBody>
              <a:bodyPr wrap="square" rtlCol="0">
                <a:spAutoFit/>
              </a:bodyPr>
              <a:lstStyle/>
              <a:p>
                <a:pPr>
                  <a:spcAft>
                    <a:spcPts val="100"/>
                  </a:spcAft>
                </a:pPr>
                <a:r>
                  <a:rPr lang="en-US" sz="650" dirty="0"/>
                  <a:t>Historical</a:t>
                </a:r>
              </a:p>
              <a:p>
                <a:pPr>
                  <a:spcAft>
                    <a:spcPts val="100"/>
                  </a:spcAft>
                </a:pPr>
                <a:r>
                  <a:rPr lang="en-US" sz="650" dirty="0"/>
                  <a:t>RCP 4.5-2025</a:t>
                </a:r>
              </a:p>
              <a:p>
                <a:pPr>
                  <a:spcAft>
                    <a:spcPts val="100"/>
                  </a:spcAft>
                </a:pPr>
                <a:r>
                  <a:rPr lang="en-US" sz="650" dirty="0"/>
                  <a:t>RCP 4.5-2055</a:t>
                </a:r>
              </a:p>
              <a:p>
                <a:pPr>
                  <a:spcAft>
                    <a:spcPts val="100"/>
                  </a:spcAft>
                </a:pPr>
                <a:r>
                  <a:rPr lang="en-US" sz="650" dirty="0"/>
                  <a:t>RCP 4.5-2085</a:t>
                </a:r>
              </a:p>
              <a:p>
                <a:pPr>
                  <a:spcAft>
                    <a:spcPts val="100"/>
                  </a:spcAft>
                </a:pPr>
                <a:r>
                  <a:rPr lang="en-US" sz="650" dirty="0"/>
                  <a:t>RCP 8.5-2025</a:t>
                </a:r>
              </a:p>
              <a:p>
                <a:pPr>
                  <a:spcAft>
                    <a:spcPts val="100"/>
                  </a:spcAft>
                </a:pPr>
                <a:r>
                  <a:rPr lang="en-US" sz="650" dirty="0"/>
                  <a:t>RCP 8.5-2055</a:t>
                </a:r>
              </a:p>
              <a:p>
                <a:pPr>
                  <a:spcAft>
                    <a:spcPts val="100"/>
                  </a:spcAft>
                </a:pPr>
                <a:r>
                  <a:rPr lang="en-US" sz="650" dirty="0"/>
                  <a:t>RCP 8.5-2085</a:t>
                </a:r>
              </a:p>
              <a:p>
                <a:pPr>
                  <a:spcAft>
                    <a:spcPts val="100"/>
                  </a:spcAft>
                </a:pPr>
                <a:r>
                  <a:rPr lang="en-US" sz="650" dirty="0"/>
                  <a:t>Pre-fire</a:t>
                </a:r>
              </a:p>
            </p:txBody>
          </p:sp>
        </p:grpSp>
      </p:grpSp>
    </p:spTree>
    <p:extLst>
      <p:ext uri="{BB962C8B-B14F-4D97-AF65-F5344CB8AC3E}">
        <p14:creationId xmlns:p14="http://schemas.microsoft.com/office/powerpoint/2010/main" val="11483090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1088</TotalTime>
  <Words>1033</Words>
  <Application>Microsoft Macintosh PowerPoint</Application>
  <PresentationFormat>Widescreen</PresentationFormat>
  <Paragraphs>37</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Brendan Rogers</cp:lastModifiedBy>
  <cp:revision>42</cp:revision>
  <dcterms:created xsi:type="dcterms:W3CDTF">2019-11-19T15:47:58Z</dcterms:created>
  <dcterms:modified xsi:type="dcterms:W3CDTF">2020-11-13T18:30:15Z</dcterms:modified>
</cp:coreProperties>
</file>