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4"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9424" autoAdjust="0"/>
  </p:normalViewPr>
  <p:slideViewPr>
    <p:cSldViewPr>
      <p:cViewPr>
        <p:scale>
          <a:sx n="102" d="100"/>
          <a:sy n="102" d="100"/>
        </p:scale>
        <p:origin x="2010" y="174"/>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7/7/2023</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lnSpc>
                <a:spcPts val="1800"/>
              </a:lnSpc>
            </a:pPr>
            <a:r>
              <a:rPr lang="en-US" altLang="en-US" i="1" dirty="0">
                <a:latin typeface="Arial" panose="020B0604020202020204" pitchFamily="34" charset="0"/>
                <a:cs typeface="Arial" panose="020B0604020202020204" pitchFamily="34" charset="0"/>
              </a:rPr>
              <a:t>NASA OBB</a:t>
            </a:r>
            <a:r>
              <a:rPr lang="en-US" altLang="en-US" i="1" baseline="0" dirty="0">
                <a:latin typeface="Arial" panose="020B0604020202020204" pitchFamily="34" charset="0"/>
                <a:cs typeface="Arial" panose="020B0604020202020204" pitchFamily="34" charset="0"/>
              </a:rPr>
              <a:t> program , grant </a:t>
            </a:r>
            <a:r>
              <a:rPr lang="en-US" sz="1000" kern="1200" dirty="0">
                <a:solidFill>
                  <a:schemeClr val="tx1"/>
                </a:solidFill>
                <a:effectLst/>
                <a:latin typeface="+mn-lt"/>
                <a:ea typeface="+mn-ea"/>
                <a:cs typeface="+mn-cs"/>
              </a:rPr>
              <a:t>80NSSC21K0562, PI</a:t>
            </a:r>
            <a:r>
              <a:rPr lang="en-US" sz="1000" kern="1200" baseline="0" dirty="0">
                <a:solidFill>
                  <a:schemeClr val="tx1"/>
                </a:solidFill>
                <a:effectLst/>
                <a:latin typeface="+mn-lt"/>
                <a:ea typeface="+mn-ea"/>
                <a:cs typeface="+mn-cs"/>
              </a:rPr>
              <a:t> – Alex Gilerson</a:t>
            </a:r>
          </a:p>
          <a:p>
            <a:pPr defTabSz="457200">
              <a:lnSpc>
                <a:spcPts val="1800"/>
              </a:lnSpc>
            </a:pPr>
            <a:r>
              <a:rPr lang="en-US" altLang="en-US" sz="1000" i="1" kern="1200" baseline="0" dirty="0">
                <a:solidFill>
                  <a:schemeClr val="tx1"/>
                </a:solidFill>
                <a:effectLst/>
                <a:latin typeface="+mn-lt"/>
                <a:ea typeface="+mn-ea"/>
                <a:cs typeface="+mn-cs"/>
              </a:rPr>
              <a:t>Authors affiliations:</a:t>
            </a:r>
          </a:p>
          <a:p>
            <a:pPr marL="0" marR="0">
              <a:spcBef>
                <a:spcPts val="1200"/>
              </a:spcBef>
              <a:spcAft>
                <a:spcPts val="1200"/>
              </a:spcAft>
            </a:pPr>
            <a:r>
              <a:rPr lang="en-US" sz="1800" b="1" dirty="0">
                <a:effectLst/>
                <a:latin typeface="Times New Roman" panose="02020603050405020304" pitchFamily="18" charset="0"/>
                <a:ea typeface="Calibri" panose="020F0502020204030204" pitchFamily="34" charset="0"/>
              </a:rPr>
              <a:t>Jacopo Agagliate</a:t>
            </a:r>
            <a:r>
              <a:rPr lang="en-US" sz="1800" b="1" baseline="30000" dirty="0">
                <a:effectLst/>
                <a:latin typeface="Times New Roman" panose="02020603050405020304" pitchFamily="18" charset="0"/>
                <a:ea typeface="Calibri" panose="020F0502020204030204" pitchFamily="34" charset="0"/>
              </a:rPr>
              <a:t>1</a:t>
            </a:r>
            <a:r>
              <a:rPr lang="en-US" sz="1800" b="1" dirty="0">
                <a:effectLst/>
                <a:latin typeface="Times New Roman" panose="02020603050405020304" pitchFamily="18" charset="0"/>
                <a:ea typeface="Calibri" panose="020F0502020204030204" pitchFamily="34" charset="0"/>
              </a:rPr>
              <a:t>, Robert Foster</a:t>
            </a:r>
            <a:r>
              <a:rPr lang="en-US" sz="1800" b="1" baseline="30000" dirty="0">
                <a:effectLst/>
                <a:latin typeface="Times New Roman" panose="02020603050405020304" pitchFamily="18" charset="0"/>
                <a:ea typeface="Calibri" panose="020F0502020204030204" pitchFamily="34" charset="0"/>
              </a:rPr>
              <a:t>3</a:t>
            </a:r>
            <a:r>
              <a:rPr lang="en-US" sz="1800" b="1" dirty="0">
                <a:effectLst/>
                <a:latin typeface="Times New Roman" panose="02020603050405020304" pitchFamily="18" charset="0"/>
                <a:ea typeface="Calibri" panose="020F0502020204030204" pitchFamily="34" charset="0"/>
              </a:rPr>
              <a:t>, Amir Ibrahim</a:t>
            </a:r>
            <a:r>
              <a:rPr lang="en-US" sz="1800" b="1" baseline="30000" dirty="0">
                <a:effectLst/>
                <a:latin typeface="Times New Roman" panose="02020603050405020304" pitchFamily="18" charset="0"/>
                <a:ea typeface="Calibri" panose="020F0502020204030204" pitchFamily="34" charset="0"/>
              </a:rPr>
              <a:t>4</a:t>
            </a:r>
            <a:r>
              <a:rPr lang="en-US" sz="1800" b="1" dirty="0">
                <a:effectLst/>
                <a:latin typeface="Times New Roman" panose="02020603050405020304" pitchFamily="18" charset="0"/>
                <a:ea typeface="Calibri" panose="020F0502020204030204" pitchFamily="34" charset="0"/>
              </a:rPr>
              <a:t> and Alexander Gilerson</a:t>
            </a:r>
            <a:r>
              <a:rPr lang="en-US" sz="1800" b="1" baseline="30000" dirty="0">
                <a:effectLst/>
                <a:latin typeface="Times New Roman" panose="02020603050405020304" pitchFamily="18" charset="0"/>
                <a:ea typeface="Calibri" panose="020F0502020204030204" pitchFamily="34" charset="0"/>
              </a:rPr>
              <a:t>1,2</a:t>
            </a:r>
            <a:endParaRPr lang="en-US" sz="1800" b="1" dirty="0">
              <a:effectLst/>
              <a:latin typeface="Times New Roman" panose="02020603050405020304" pitchFamily="18" charset="0"/>
              <a:ea typeface="Calibri" panose="020F0502020204030204" pitchFamily="34" charset="0"/>
            </a:endParaRPr>
          </a:p>
          <a:p>
            <a:pPr marL="0" marR="0">
              <a:spcBef>
                <a:spcPts val="1200"/>
              </a:spcBef>
              <a:spcAft>
                <a:spcPts val="1200"/>
              </a:spcAft>
            </a:pP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Optical Remote Sensing Laboratory, The City College of New York, New York, NY, USA, </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Earth and Environmental Sciences, The Graduate Center, New York, NY, USA</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Remote Sensing Division, Naval Research Laboratory, Washington, DC, USA, </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NASA Goddard Space Flight Center, Greenbelt, Maryland, USA</a:t>
            </a:r>
          </a:p>
          <a:p>
            <a:pPr marL="0" marR="0">
              <a:spcBef>
                <a:spcPts val="120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120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Full citation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rgbClr val="0000FF"/>
                </a:solidFill>
              </a:rPr>
              <a:t> J. Agagliate, R. Foster, A. Ibrahim and A. Gilerson, “A neural network approach to the estimation of in-water attenuation to absorption ratios from PACE mission measurements,”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rgbClr val="0000FF"/>
                </a:solidFill>
              </a:rPr>
              <a:t>“ Frontiers in Remote Sensing, </a:t>
            </a:r>
            <a:r>
              <a:rPr lang="en-US" sz="1200">
                <a:solidFill>
                  <a:srgbClr val="0000FF"/>
                </a:solidFill>
              </a:rPr>
              <a:t>2023. </a:t>
            </a:r>
            <a:r>
              <a:rPr lang="en-US" sz="1800" b="0" i="0" u="none" strike="noStrike" baseline="0">
                <a:latin typeface="AdvOT9b12cd41"/>
              </a:rPr>
              <a:t>doi</a:t>
            </a:r>
            <a:r>
              <a:rPr lang="en-US" sz="1800" b="0" i="0" u="none" strike="noStrike" baseline="0" dirty="0">
                <a:latin typeface="AdvOT9b12cd41"/>
              </a:rPr>
              <a:t>: 10.3389/frsen.2023.1060908</a:t>
            </a:r>
            <a:endParaRPr lang="en-US" altLang="en-US" i="1" dirty="0">
              <a:latin typeface="Arial" panose="020B0604020202020204" pitchFamily="34" charset="0"/>
              <a:cs typeface="Arial" panose="020B0604020202020204" pitchFamily="34" charset="0"/>
            </a:endParaRPr>
          </a:p>
          <a:p>
            <a:pPr defTabSz="457200">
              <a:lnSpc>
                <a:spcPts val="1800"/>
              </a:lnSpc>
            </a:pPr>
            <a:r>
              <a:rPr lang="en-US" altLang="en-US" i="1" dirty="0">
                <a:latin typeface="Arial" panose="020B0604020202020204" pitchFamily="34" charset="0"/>
                <a:cs typeface="Arial" panose="020B0604020202020204" pitchFamily="34" charset="0"/>
              </a:rPr>
              <a:t>Abstract</a:t>
            </a:r>
          </a:p>
          <a:p>
            <a:pPr defTabSz="457200">
              <a:lnSpc>
                <a:spcPts val="1800"/>
              </a:lnSpc>
            </a:pPr>
            <a:r>
              <a:rPr lang="en-US" altLang="en-US" i="1" dirty="0">
                <a:latin typeface="Arial" panose="020B0604020202020204" pitchFamily="34" charset="0"/>
                <a:cs typeface="Arial" panose="020B0604020202020204" pitchFamily="34" charset="0"/>
              </a:rPr>
              <a:t>In preparation for the upcoming PACE mission, we explore the feasibility of a neural network-based approach for the conversion of measurements of the degree of linear polarization at the top of the atmosphere as carried out by the HARP2 instrument  into estimations of the ratio of attenuation to absorption in the surface layer of the ocean. Polarization has been shown to contain information on the in-water inherent optical properties. In turn, these properties may be further combined with inversion algorithms to retrieve projected values for the optical and physical properties of marine particulates. Using bio-optical models to produce synthetic data in quantities sufficient for network training purposes, and with associated polarization values derived from vector radiative transfer modeling, we produce a two-step algorithm that retrieves surface-level polarization first and attenuation-to-absorption ratios second, with each step handled by a separate neural network. The networks use multispectral inputs from HARP2 and OLI instruments that are anticipated to be fully available within the PACE data environment, and produce results that compare favorably with expected values, suggesting that a neural network-mediated conversion of remotely sensed polarization into in-water IOPs is viable. A simulation of the PACE orbit and of the HARP2 field of view further shows these results to be robust even over the limited number of data points expected to be available for any given point on Earth’s surface over a single PACE transit.</a:t>
            </a:r>
          </a:p>
        </p:txBody>
      </p:sp>
      <p:sp>
        <p:nvSpPr>
          <p:cNvPr id="4" name="Slide Number Placeholder 3"/>
          <p:cNvSpPr>
            <a:spLocks noGrp="1"/>
          </p:cNvSpPr>
          <p:nvPr>
            <p:ph type="sldNum" sz="quarter" idx="10"/>
          </p:nvPr>
        </p:nvSpPr>
        <p:spPr/>
        <p:txBody>
          <a:bodyPr/>
          <a:lstStyle/>
          <a:p>
            <a:fld id="{E129A5CA-096F-418F-9FEB-D0E4975ED517}" type="slidenum">
              <a:rPr lang="en-US" smtClean="0"/>
              <a:t>1</a:t>
            </a:fld>
            <a:endParaRPr lang="en-US" dirty="0"/>
          </a:p>
        </p:txBody>
      </p:sp>
    </p:spTree>
    <p:extLst>
      <p:ext uri="{BB962C8B-B14F-4D97-AF65-F5344CB8AC3E}">
        <p14:creationId xmlns:p14="http://schemas.microsoft.com/office/powerpoint/2010/main" val="14176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40429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05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8914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66705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163817621"/>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7629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972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05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293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527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5987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81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0166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xmlns="">
                <a:noFill/>
              </a14:hiddenFill>
            </a:ext>
          </a:extLst>
        </p:spPr>
        <p:txBody>
          <a:bodyPr wrap="none" lIns="91366" tIns="45685" rIns="91366" bIns="45685" anchor="ctr"/>
          <a:lstStyle/>
          <a:p>
            <a:pPr defTabSz="913693"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pic>
        <p:nvPicPr>
          <p:cNvPr id="3" name="Picture 2">
            <a:extLst>
              <a:ext uri="{FF2B5EF4-FFF2-40B4-BE49-F238E27FC236}">
                <a16:creationId xmlns:a16="http://schemas.microsoft.com/office/drawing/2014/main" id="{3733086C-103E-4B43-8F87-208F97E7302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77825" y="38100"/>
            <a:ext cx="1927224" cy="963612"/>
          </a:xfrm>
          <a:prstGeom prst="rect">
            <a:avLst/>
          </a:prstGeom>
        </p:spPr>
      </p:pic>
    </p:spTree>
    <p:extLst>
      <p:ext uri="{BB962C8B-B14F-4D97-AF65-F5344CB8AC3E}">
        <p14:creationId xmlns:p14="http://schemas.microsoft.com/office/powerpoint/2010/main" val="428456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639762"/>
          </a:xfrm>
        </p:spPr>
        <p:txBody>
          <a:bodyPr/>
          <a:lstStyle/>
          <a:p>
            <a:pPr lvl="0" defTabSz="457200" eaLnBrk="1" fontAlgn="auto" hangingPunct="1">
              <a:spcBef>
                <a:spcPts val="0"/>
              </a:spcBef>
              <a:spcAft>
                <a:spcPts val="0"/>
              </a:spcAft>
              <a:defRPr/>
            </a:pPr>
            <a:r>
              <a:rPr lang="en-US" sz="2000" dirty="0">
                <a:latin typeface="Arial" panose="020B0604020202020204" pitchFamily="34" charset="0"/>
                <a:cs typeface="Arial" panose="020B0604020202020204" pitchFamily="34" charset="0"/>
              </a:rPr>
              <a:t>A neural network approach to the estimation of in-water attenuation to absorption ratios from PACE mission measurements</a:t>
            </a:r>
            <a:br>
              <a:rPr lang="en-US" dirty="0">
                <a:latin typeface="Arial" panose="020B0604020202020204" pitchFamily="34" charset="0"/>
                <a:cs typeface="Arial" panose="020B0604020202020204" pitchFamily="34" charset="0"/>
              </a:rPr>
            </a:b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 Agagliate, R. Foster, A. Ibrahim and A. Gilerson  </a:t>
            </a:r>
            <a:r>
              <a:rPr kumimoji="0" lang="en-US" altLang="en-US" sz="15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Frontiers in Rem. Sens., 2023</a:t>
            </a:r>
            <a:b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163926" y="1066800"/>
            <a:ext cx="5562600" cy="603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0000FF"/>
                </a:solidFill>
                <a:latin typeface="Arial"/>
                <a:cs typeface="Arial"/>
              </a:rPr>
              <a:t>Background</a:t>
            </a:r>
          </a:p>
          <a:p>
            <a:pPr eaLnBrk="1" hangingPunct="1"/>
            <a:r>
              <a:rPr lang="en-US" sz="1400" dirty="0">
                <a:solidFill>
                  <a:srgbClr val="0000FF"/>
                </a:solidFill>
                <a:latin typeface="Arial"/>
                <a:cs typeface="Arial"/>
              </a:rPr>
              <a:t>In-water total scattering </a:t>
            </a:r>
            <a:r>
              <a:rPr lang="en-US" sz="1400" i="1" dirty="0">
                <a:solidFill>
                  <a:srgbClr val="0000FF"/>
                </a:solidFill>
                <a:latin typeface="Arial"/>
                <a:cs typeface="Arial"/>
              </a:rPr>
              <a:t>b</a:t>
            </a:r>
            <a:r>
              <a:rPr lang="en-US" sz="1400" dirty="0">
                <a:solidFill>
                  <a:srgbClr val="0000FF"/>
                </a:solidFill>
                <a:latin typeface="Arial"/>
                <a:cs typeface="Arial"/>
              </a:rPr>
              <a:t> and attenuation </a:t>
            </a:r>
            <a:r>
              <a:rPr lang="en-US" sz="1400" i="1" dirty="0">
                <a:solidFill>
                  <a:srgbClr val="0000FF"/>
                </a:solidFill>
                <a:latin typeface="Arial"/>
                <a:cs typeface="Arial"/>
              </a:rPr>
              <a:t>c</a:t>
            </a:r>
            <a:r>
              <a:rPr lang="en-US" sz="1400" dirty="0">
                <a:solidFill>
                  <a:srgbClr val="0000FF"/>
                </a:solidFill>
                <a:latin typeface="Arial"/>
                <a:cs typeface="Arial"/>
              </a:rPr>
              <a:t> coefficients are not retrievable from standard Rrs measurements since Rrs is proportional to the backscattering coefficient. Including polarization data in general should allow retrieval of c and b but propagation of TOA polarization measurements to the surface level is extremely challenging because of strong atmospheric signals.</a:t>
            </a:r>
            <a:endParaRPr lang="en-US" sz="1400" dirty="0">
              <a:solidFill>
                <a:srgbClr val="0000FF"/>
              </a:solidFill>
            </a:endParaRPr>
          </a:p>
          <a:p>
            <a:pPr eaLnBrk="1" hangingPunct="1"/>
            <a:endParaRPr lang="en-US" sz="800" dirty="0">
              <a:solidFill>
                <a:srgbClr val="0000FF"/>
              </a:solidFill>
              <a:latin typeface="Arial"/>
              <a:cs typeface="Arial"/>
            </a:endParaRPr>
          </a:p>
          <a:p>
            <a:pPr eaLnBrk="1" hangingPunct="1"/>
            <a:r>
              <a:rPr lang="en-US" sz="1400" b="1" dirty="0">
                <a:solidFill>
                  <a:srgbClr val="0000FF"/>
                </a:solidFill>
                <a:latin typeface="Arial"/>
                <a:cs typeface="Arial"/>
              </a:rPr>
              <a:t>Analysis</a:t>
            </a:r>
          </a:p>
          <a:p>
            <a:pPr marL="285750" indent="-285750" eaLnBrk="1" hangingPunct="1">
              <a:buFont typeface="Arial" panose="020B0604020202020204" pitchFamily="34" charset="0"/>
              <a:buChar char="•"/>
            </a:pPr>
            <a:r>
              <a:rPr lang="en-US" sz="1400" dirty="0">
                <a:solidFill>
                  <a:srgbClr val="0000FF"/>
                </a:solidFill>
                <a:latin typeface="Arial"/>
                <a:cs typeface="Arial"/>
              </a:rPr>
              <a:t>Using bio-optical models to produce synthetic data from vector radiative transfer simulations for artificial neural networks (ANN) training purposes, we developed a two-step algorithm that retrieves surface-level degree of polarization first and in-water attenuation-to-absorption (</a:t>
            </a:r>
            <a:r>
              <a:rPr lang="en-US" sz="1400" i="1" dirty="0">
                <a:solidFill>
                  <a:srgbClr val="0000FF"/>
                </a:solidFill>
                <a:latin typeface="Arial"/>
                <a:cs typeface="Arial"/>
              </a:rPr>
              <a:t>c/a</a:t>
            </a:r>
            <a:r>
              <a:rPr lang="en-US" sz="1400" dirty="0">
                <a:solidFill>
                  <a:srgbClr val="0000FF"/>
                </a:solidFill>
                <a:latin typeface="Arial"/>
                <a:cs typeface="Arial"/>
              </a:rPr>
              <a:t>)  ratios second (</a:t>
            </a:r>
            <a:r>
              <a:rPr lang="en-US" sz="1400" i="1" dirty="0">
                <a:solidFill>
                  <a:srgbClr val="0000FF"/>
                </a:solidFill>
                <a:latin typeface="Arial"/>
                <a:cs typeface="Arial"/>
              </a:rPr>
              <a:t>b = c-a</a:t>
            </a:r>
            <a:r>
              <a:rPr lang="en-US" sz="1400" dirty="0">
                <a:solidFill>
                  <a:srgbClr val="0000FF"/>
                </a:solidFill>
                <a:latin typeface="Arial"/>
                <a:cs typeface="Arial"/>
              </a:rPr>
              <a:t>), with each step handled by a separate ANN. </a:t>
            </a:r>
          </a:p>
          <a:p>
            <a:pPr marL="285750" indent="-285750" eaLnBrk="1" hangingPunct="1">
              <a:buFont typeface="Arial" panose="020B0604020202020204" pitchFamily="34" charset="0"/>
              <a:buChar char="•"/>
            </a:pPr>
            <a:r>
              <a:rPr lang="en-US" sz="1400" dirty="0">
                <a:solidFill>
                  <a:srgbClr val="0000FF"/>
                </a:solidFill>
                <a:latin typeface="Arial"/>
                <a:cs typeface="Arial"/>
              </a:rPr>
              <a:t>The networks use multispectral inputs in terms of the degree of linear polarization from the polarimeter and the remote sensing reflectance from the Ocean Color Instrument that are</a:t>
            </a:r>
          </a:p>
          <a:p>
            <a:pPr eaLnBrk="1" hangingPunct="1"/>
            <a:r>
              <a:rPr lang="en-US" sz="1400" dirty="0">
                <a:solidFill>
                  <a:srgbClr val="0000FF"/>
                </a:solidFill>
                <a:latin typeface="Arial"/>
                <a:cs typeface="Arial"/>
              </a:rPr>
              <a:t>      anticipated to be fully available from the PACE data. </a:t>
            </a:r>
            <a:br>
              <a:rPr lang="en-US" sz="1400" dirty="0">
                <a:solidFill>
                  <a:srgbClr val="0000FF"/>
                </a:solidFill>
                <a:latin typeface="Arial"/>
                <a:cs typeface="Arial"/>
              </a:rPr>
            </a:br>
            <a:r>
              <a:rPr lang="en-US" sz="1400" dirty="0">
                <a:solidFill>
                  <a:srgbClr val="0000FF"/>
                </a:solidFill>
                <a:latin typeface="Arial"/>
                <a:cs typeface="Arial"/>
              </a:rPr>
              <a:t> </a:t>
            </a:r>
            <a:r>
              <a:rPr lang="en-US" sz="1400" b="1" dirty="0">
                <a:solidFill>
                  <a:srgbClr val="0000FF"/>
                </a:solidFill>
                <a:latin typeface="Arial"/>
                <a:cs typeface="Arial"/>
              </a:rPr>
              <a:t>Results</a:t>
            </a:r>
          </a:p>
          <a:p>
            <a:pPr marL="285750" indent="-285750" eaLnBrk="1" hangingPunct="1">
              <a:buFont typeface="Arial" panose="020B0604020202020204" pitchFamily="34" charset="0"/>
              <a:buChar char="•"/>
            </a:pPr>
            <a:r>
              <a:rPr lang="en-US" sz="1400" dirty="0">
                <a:solidFill>
                  <a:srgbClr val="0000FF"/>
                </a:solidFill>
              </a:rPr>
              <a:t>Retrieved </a:t>
            </a:r>
            <a:r>
              <a:rPr lang="en-US" sz="1400" dirty="0" err="1">
                <a:solidFill>
                  <a:srgbClr val="0000FF"/>
                </a:solidFill>
              </a:rPr>
              <a:t>DoLP</a:t>
            </a:r>
            <a:r>
              <a:rPr lang="en-US" sz="1400" dirty="0">
                <a:solidFill>
                  <a:srgbClr val="0000FF"/>
                </a:solidFill>
              </a:rPr>
              <a:t>+ and c/a values are compared favorably with expected values, suggesting that ANN-mediated conversion of remotely sensed polarization into in-water IOPs is viable. </a:t>
            </a:r>
          </a:p>
          <a:p>
            <a:pPr marL="285750" indent="-285750" eaLnBrk="1" hangingPunct="1">
              <a:buFont typeface="Arial" panose="020B0604020202020204" pitchFamily="34" charset="0"/>
              <a:buChar char="•"/>
            </a:pPr>
            <a:r>
              <a:rPr lang="en-US" sz="1400" dirty="0">
                <a:solidFill>
                  <a:srgbClr val="0000FF"/>
                </a:solidFill>
              </a:rPr>
              <a:t>A simulation of the PACE orbit and of the HARP2 field of view further shows these results to be robust even over the limited number of data points expected to be available for any given point on Earth’s surface over a single PACE transit.</a:t>
            </a:r>
            <a:endParaRPr lang="en-US" sz="1400" b="1" dirty="0">
              <a:solidFill>
                <a:srgbClr val="0000FF"/>
              </a:solidFill>
              <a:latin typeface="Arial"/>
              <a:cs typeface="Arial"/>
            </a:endParaRPr>
          </a:p>
        </p:txBody>
      </p:sp>
      <p:sp>
        <p:nvSpPr>
          <p:cNvPr id="13" name="TextBox 12">
            <a:extLst>
              <a:ext uri="{FF2B5EF4-FFF2-40B4-BE49-F238E27FC236}">
                <a16:creationId xmlns:a16="http://schemas.microsoft.com/office/drawing/2014/main" id="{4E2208A4-A67B-4B05-B592-E0E52834E4BE}"/>
              </a:ext>
            </a:extLst>
          </p:cNvPr>
          <p:cNvSpPr txBox="1"/>
          <p:nvPr/>
        </p:nvSpPr>
        <p:spPr>
          <a:xfrm>
            <a:off x="5779221" y="5486257"/>
            <a:ext cx="3374718"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Density plot of the results of the retrieval of Case II DoLP0+ by the first ANN with combined uncertainties (top row), and c/a by the second ANN with combined uncertainties after averaging across all angle permutations (bottom row).</a:t>
            </a:r>
          </a:p>
        </p:txBody>
      </p:sp>
      <p:pic>
        <p:nvPicPr>
          <p:cNvPr id="3" name="Picture 2" descr="A group of graphs showing different types of data&#10;&#10;Description automatically generated">
            <a:extLst>
              <a:ext uri="{FF2B5EF4-FFF2-40B4-BE49-F238E27FC236}">
                <a16:creationId xmlns:a16="http://schemas.microsoft.com/office/drawing/2014/main" id="{E09FEE21-3C07-A147-8003-2CC754ED2ECB}"/>
              </a:ext>
            </a:extLst>
          </p:cNvPr>
          <p:cNvPicPr>
            <a:picLocks noChangeAspect="1"/>
          </p:cNvPicPr>
          <p:nvPr/>
        </p:nvPicPr>
        <p:blipFill rotWithShape="1">
          <a:blip r:embed="rId3">
            <a:extLst>
              <a:ext uri="{28A0092B-C50C-407E-A947-70E740481C1C}">
                <a14:useLocalDpi xmlns:a14="http://schemas.microsoft.com/office/drawing/2010/main" val="0"/>
              </a:ext>
            </a:extLst>
          </a:blip>
          <a:srcRect l="61627"/>
          <a:stretch/>
        </p:blipFill>
        <p:spPr bwMode="auto">
          <a:xfrm>
            <a:off x="7391400" y="1333500"/>
            <a:ext cx="1752600" cy="4191000"/>
          </a:xfrm>
          <a:prstGeom prst="rect">
            <a:avLst/>
          </a:prstGeom>
          <a:ln>
            <a:noFill/>
          </a:ln>
          <a:extLst>
            <a:ext uri="{53640926-AAD7-44D8-BBD7-CCE9431645EC}">
              <a14:shadowObscured xmlns:a14="http://schemas.microsoft.com/office/drawing/2010/main"/>
            </a:ext>
          </a:extLst>
        </p:spPr>
      </p:pic>
      <p:pic>
        <p:nvPicPr>
          <p:cNvPr id="4" name="Picture 3" descr="A group of graphs showing different types of data&#10;&#10;Description automatically generated">
            <a:extLst>
              <a:ext uri="{FF2B5EF4-FFF2-40B4-BE49-F238E27FC236}">
                <a16:creationId xmlns:a16="http://schemas.microsoft.com/office/drawing/2014/main" id="{0542DCD0-354D-33D3-1D2B-A05E65BFA1F7}"/>
              </a:ext>
            </a:extLst>
          </p:cNvPr>
          <p:cNvPicPr>
            <a:picLocks noChangeAspect="1"/>
          </p:cNvPicPr>
          <p:nvPr/>
        </p:nvPicPr>
        <p:blipFill rotWithShape="1">
          <a:blip r:embed="rId3">
            <a:extLst>
              <a:ext uri="{28A0092B-C50C-407E-A947-70E740481C1C}">
                <a14:useLocalDpi xmlns:a14="http://schemas.microsoft.com/office/drawing/2010/main" val="0"/>
              </a:ext>
            </a:extLst>
          </a:blip>
          <a:srcRect r="68786"/>
          <a:stretch/>
        </p:blipFill>
        <p:spPr bwMode="auto">
          <a:xfrm>
            <a:off x="5758331" y="1333500"/>
            <a:ext cx="1636382" cy="41862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7285892"/>
      </p:ext>
    </p:extLst>
  </p:cSld>
  <p:clrMapOvr>
    <a:masterClrMapping/>
  </p:clrMapOvr>
</p:sld>
</file>

<file path=ppt/theme/theme1.xml><?xml version="1.0" encoding="utf-8"?>
<a:theme xmlns:a="http://schemas.openxmlformats.org/drawingml/2006/main" name="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10301</TotalTime>
  <Words>700</Words>
  <Application>Microsoft Office PowerPoint</Application>
  <PresentationFormat>On-screen Show (4:3)</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AdvOT9b12cd41</vt:lpstr>
      <vt:lpstr>Arial</vt:lpstr>
      <vt:lpstr>Calibri</vt:lpstr>
      <vt:lpstr>Times New Roman</vt:lpstr>
      <vt:lpstr>GPMC Nov 2001</vt:lpstr>
      <vt:lpstr>A neural network approach to the estimation of in-water attenuation to absorption ratios from PACE mission measurements J. Agagliate, R. Foster, A. Ibrahim and A. Gilerson  Frontiers in Rem. Sens., 2023 </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Alexander Gilerson</cp:lastModifiedBy>
  <cp:revision>79</cp:revision>
  <cp:lastPrinted>2016-12-19T15:06:13Z</cp:lastPrinted>
  <dcterms:created xsi:type="dcterms:W3CDTF">2014-07-25T19:02:24Z</dcterms:created>
  <dcterms:modified xsi:type="dcterms:W3CDTF">2023-07-07T16:14:40Z</dcterms:modified>
</cp:coreProperties>
</file>